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Lst>
  <p:sldSz cx="18288000" cy="10287000"/>
  <p:notesSz cx="6858000" cy="9144000"/>
  <p:embeddedFontLst>
    <p:embeddedFont>
      <p:font typeface="Arimo Bold" panose="020B0604020202020204" charset="0"/>
      <p:regular r:id="rId97"/>
    </p:embeddedFont>
    <p:embeddedFont>
      <p:font typeface="Josefin Sans" pitchFamily="2" charset="0"/>
      <p:regular r:id="rId98"/>
    </p:embeddedFont>
    <p:embeddedFont>
      <p:font typeface="Josefin Sans Bold" pitchFamily="2" charset="0"/>
      <p:regular r:id="rId99"/>
      <p:boldItalic r:id="rId100"/>
    </p:embeddedFont>
    <p:embeddedFont>
      <p:font typeface="Lato" panose="020F0502020204030203" pitchFamily="34" charset="0"/>
      <p:regular r:id="rId101"/>
    </p:embeddedFont>
    <p:embeddedFont>
      <p:font typeface="Lato Bold" panose="020B0604020202020204" charset="0"/>
      <p:regular r:id="rId102"/>
    </p:embeddedFont>
    <p:embeddedFont>
      <p:font typeface="Open Sans" panose="020B0606030504020204" pitchFamily="34" charset="0"/>
      <p:regular r:id="rId103"/>
    </p:embeddedFont>
    <p:embeddedFont>
      <p:font typeface="Open Sans Bold" panose="020B0806030504020204" charset="0"/>
      <p:regular r:id="rId104"/>
    </p:embeddedFont>
    <p:embeddedFont>
      <p:font typeface="Poppins" panose="00000500000000000000" pitchFamily="2" charset="0"/>
      <p:regular r:id="rId105"/>
    </p:embeddedFont>
    <p:embeddedFont>
      <p:font typeface="Poppins Bold" panose="00000800000000000000" charset="0"/>
      <p:regular r:id="rId106"/>
    </p:embeddedFont>
    <p:embeddedFont>
      <p:font typeface="Tajawal" panose="020B0604020202020204" charset="-78"/>
      <p:regular r:id="rId107"/>
    </p:embeddedFont>
    <p:embeddedFont>
      <p:font typeface="Tajawal Bold" panose="020B0604020202020204" charset="-78"/>
      <p:regular r:id="rId108"/>
    </p:embeddedFont>
    <p:embeddedFont>
      <p:font typeface="Tajawal Bold Bold" panose="020B0604020202020204" charset="-78"/>
      <p:regular r:id="rId109"/>
    </p:embeddedFont>
    <p:embeddedFont>
      <p:font typeface="Times New Roman Bold Italics" panose="020B0604020202020204" charset="0"/>
      <p:regular r:id="rId1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3" d="100"/>
          <a:sy n="43" d="100"/>
        </p:scale>
        <p:origin x="93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viewProps" Target="viewProps.xml"/><Relationship Id="rId16" Type="http://schemas.openxmlformats.org/officeDocument/2006/relationships/slide" Target="slides/slide15.xml"/><Relationship Id="rId107" Type="http://schemas.openxmlformats.org/officeDocument/2006/relationships/font" Target="fonts/font11.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6.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theme" Target="theme/theme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7.fntdata"/><Relationship Id="rId108" Type="http://schemas.openxmlformats.org/officeDocument/2006/relationships/font" Target="fonts/font12.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10.fntdata"/><Relationship Id="rId114"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font" Target="fonts/font3.fntdata"/><Relationship Id="rId10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13.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1.fntdata"/><Relationship Id="rId104" Type="http://schemas.openxmlformats.org/officeDocument/2006/relationships/font" Target="fonts/font8.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14.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4.fntdata"/><Relationship Id="rId105"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font" Target="fonts/font2.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presProps" Target="presProps.xml"/></Relationships>
</file>

<file path=ppt/media/image1.png>
</file>

<file path=ppt/media/image10.svg>
</file>

<file path=ppt/media/image100.png>
</file>

<file path=ppt/media/image101.svg>
</file>

<file path=ppt/media/image102.png>
</file>

<file path=ppt/media/image103.svg>
</file>

<file path=ppt/media/image104.png>
</file>

<file path=ppt/media/image105.svg>
</file>

<file path=ppt/media/image106.png>
</file>

<file path=ppt/media/image107.svg>
</file>

<file path=ppt/media/image108.gif>
</file>

<file path=ppt/media/image109.png>
</file>

<file path=ppt/media/image11.png>
</file>

<file path=ppt/media/image110.svg>
</file>

<file path=ppt/media/image111.png>
</file>

<file path=ppt/media/image112.svg>
</file>

<file path=ppt/media/image113.png>
</file>

<file path=ppt/media/image114.svg>
</file>

<file path=ppt/media/image115.png>
</file>

<file path=ppt/media/image116.svg>
</file>

<file path=ppt/media/image117.png>
</file>

<file path=ppt/media/image118.svg>
</file>

<file path=ppt/media/image119.png>
</file>

<file path=ppt/media/image12.svg>
</file>

<file path=ppt/media/image120.svg>
</file>

<file path=ppt/media/image121.png>
</file>

<file path=ppt/media/image122.svg>
</file>

<file path=ppt/media/image123.png>
</file>

<file path=ppt/media/image124.png>
</file>

<file path=ppt/media/image125.png>
</file>

<file path=ppt/media/image126.png>
</file>

<file path=ppt/media/image127.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png>
</file>

<file path=ppt/media/image49.png>
</file>

<file path=ppt/media/image5.svg>
</file>

<file path=ppt/media/image50.svg>
</file>

<file path=ppt/media/image51.png>
</file>

<file path=ppt/media/image52.png>
</file>

<file path=ppt/media/image53.svg>
</file>

<file path=ppt/media/image54.jpeg>
</file>

<file path=ppt/media/image55.png>
</file>

<file path=ppt/media/image56.svg>
</file>

<file path=ppt/media/image57.png>
</file>

<file path=ppt/media/image58.png>
</file>

<file path=ppt/media/image59.svg>
</file>

<file path=ppt/media/image6.png>
</file>

<file path=ppt/media/image60.png>
</file>

<file path=ppt/media/image61.png>
</file>

<file path=ppt/media/image62.gif>
</file>

<file path=ppt/media/image63.png>
</file>

<file path=ppt/media/image64.jpeg>
</file>

<file path=ppt/media/image65.png>
</file>

<file path=ppt/media/image66.svg>
</file>

<file path=ppt/media/image67.png>
</file>

<file path=ppt/media/image68.svg>
</file>

<file path=ppt/media/image69.png>
</file>

<file path=ppt/media/image7.svg>
</file>

<file path=ppt/media/image70.svg>
</file>

<file path=ppt/media/image71.png>
</file>

<file path=ppt/media/image72.svg>
</file>

<file path=ppt/media/image73.png>
</file>

<file path=ppt/media/image74.svg>
</file>

<file path=ppt/media/image75.png>
</file>

<file path=ppt/media/image76.png>
</file>

<file path=ppt/media/image77.png>
</file>

<file path=ppt/media/image78.svg>
</file>

<file path=ppt/media/image79.png>
</file>

<file path=ppt/media/image8.png>
</file>

<file path=ppt/media/image80.svg>
</file>

<file path=ppt/media/image81.png>
</file>

<file path=ppt/media/image82.svg>
</file>

<file path=ppt/media/image83.png>
</file>

<file path=ppt/media/image84.svg>
</file>

<file path=ppt/media/image85.png>
</file>

<file path=ppt/media/image86.svg>
</file>

<file path=ppt/media/image87.png>
</file>

<file path=ppt/media/image88.svg>
</file>

<file path=ppt/media/image89.png>
</file>

<file path=ppt/media/image9.png>
</file>

<file path=ppt/media/image90.svg>
</file>

<file path=ppt/media/image91.png>
</file>

<file path=ppt/media/image92.svg>
</file>

<file path=ppt/media/image93.png>
</file>

<file path=ppt/media/image94.svg>
</file>

<file path=ppt/media/image95.png>
</file>

<file path=ppt/media/image96.svg>
</file>

<file path=ppt/media/image97.png>
</file>

<file path=ppt/media/image98.png>
</file>

<file path=ppt/media/image9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med">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med">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med">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med">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med">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med">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med">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med">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med">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med">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med">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pull/>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0.png"/><Relationship Id="rId1" Type="http://schemas.openxmlformats.org/officeDocument/2006/relationships/slideLayout" Target="../slideLayouts/slideLayout7.xml"/><Relationship Id="rId5" Type="http://schemas.openxmlformats.org/officeDocument/2006/relationships/image" Target="../media/image61.png"/><Relationship Id="rId4" Type="http://schemas.openxmlformats.org/officeDocument/2006/relationships/image" Target="../media/image5.sv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0.png"/><Relationship Id="rId1" Type="http://schemas.openxmlformats.org/officeDocument/2006/relationships/slideLayout" Target="../slideLayouts/slideLayout7.xml"/><Relationship Id="rId5" Type="http://schemas.openxmlformats.org/officeDocument/2006/relationships/image" Target="../media/image61.png"/><Relationship Id="rId4" Type="http://schemas.openxmlformats.org/officeDocument/2006/relationships/image" Target="../media/image5.svg"/></Relationships>
</file>

<file path=ppt/slides/_rels/slide12.xml.rels><?xml version="1.0" encoding="UTF-8" standalone="yes"?>
<Relationships xmlns="http://schemas.openxmlformats.org/package/2006/relationships"><Relationship Id="rId3" Type="http://schemas.openxmlformats.org/officeDocument/2006/relationships/image" Target="../media/image62.gif"/><Relationship Id="rId2" Type="http://schemas.openxmlformats.org/officeDocument/2006/relationships/image" Target="../media/image6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63.png"/></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image" Target="../media/image64.jpe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66.svg"/></Relationships>
</file>

<file path=ppt/slides/_rels/slide16.xml.rels><?xml version="1.0" encoding="UTF-8" standalone="yes"?>
<Relationships xmlns="http://schemas.openxmlformats.org/package/2006/relationships"><Relationship Id="rId8" Type="http://schemas.openxmlformats.org/officeDocument/2006/relationships/image" Target="../media/image68.svg"/><Relationship Id="rId3" Type="http://schemas.openxmlformats.org/officeDocument/2006/relationships/image" Target="../media/image65.png"/><Relationship Id="rId7" Type="http://schemas.openxmlformats.org/officeDocument/2006/relationships/image" Target="../media/image67.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66.svg"/></Relationships>
</file>

<file path=ppt/slides/_rels/slide17.xml.rels><?xml version="1.0" encoding="UTF-8" standalone="yes"?>
<Relationships xmlns="http://schemas.openxmlformats.org/package/2006/relationships"><Relationship Id="rId8" Type="http://schemas.openxmlformats.org/officeDocument/2006/relationships/image" Target="../media/image66.svg"/><Relationship Id="rId3" Type="http://schemas.openxmlformats.org/officeDocument/2006/relationships/image" Target="../media/image69.png"/><Relationship Id="rId7" Type="http://schemas.openxmlformats.org/officeDocument/2006/relationships/image" Target="../media/image65.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72.svg"/><Relationship Id="rId5" Type="http://schemas.openxmlformats.org/officeDocument/2006/relationships/image" Target="../media/image71.png"/><Relationship Id="rId10" Type="http://schemas.openxmlformats.org/officeDocument/2006/relationships/image" Target="../media/image7.svg"/><Relationship Id="rId4" Type="http://schemas.openxmlformats.org/officeDocument/2006/relationships/image" Target="../media/image70.svg"/><Relationship Id="rId9"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75.png"/><Relationship Id="rId4" Type="http://schemas.openxmlformats.org/officeDocument/2006/relationships/image" Target="../media/image74.svg"/></Relationships>
</file>

<file path=ppt/slides/_rels/slide19.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8" Type="http://schemas.openxmlformats.org/officeDocument/2006/relationships/image" Target="../media/image68.svg"/><Relationship Id="rId3" Type="http://schemas.openxmlformats.org/officeDocument/2006/relationships/image" Target="../media/image65.png"/><Relationship Id="rId7" Type="http://schemas.openxmlformats.org/officeDocument/2006/relationships/image" Target="../media/image67.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66.svg"/></Relationships>
</file>

<file path=ppt/slides/_rels/slide21.xml.rels><?xml version="1.0" encoding="UTF-8" standalone="yes"?>
<Relationships xmlns="http://schemas.openxmlformats.org/package/2006/relationships"><Relationship Id="rId8" Type="http://schemas.openxmlformats.org/officeDocument/2006/relationships/image" Target="../media/image66.svg"/><Relationship Id="rId3" Type="http://schemas.openxmlformats.org/officeDocument/2006/relationships/image" Target="../media/image69.png"/><Relationship Id="rId7" Type="http://schemas.openxmlformats.org/officeDocument/2006/relationships/image" Target="../media/image65.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72.svg"/><Relationship Id="rId5" Type="http://schemas.openxmlformats.org/officeDocument/2006/relationships/image" Target="../media/image71.png"/><Relationship Id="rId10" Type="http://schemas.openxmlformats.org/officeDocument/2006/relationships/image" Target="../media/image7.svg"/><Relationship Id="rId4" Type="http://schemas.openxmlformats.org/officeDocument/2006/relationships/image" Target="../media/image70.svg"/><Relationship Id="rId9"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75.png"/><Relationship Id="rId4" Type="http://schemas.openxmlformats.org/officeDocument/2006/relationships/image" Target="../media/image74.svg"/></Relationships>
</file>

<file path=ppt/slides/_rels/slide23.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68.svg"/><Relationship Id="rId3" Type="http://schemas.openxmlformats.org/officeDocument/2006/relationships/image" Target="../media/image65.png"/><Relationship Id="rId7" Type="http://schemas.openxmlformats.org/officeDocument/2006/relationships/image" Target="../media/image67.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66.svg"/></Relationships>
</file>

<file path=ppt/slides/_rels/slide25.xml.rels><?xml version="1.0" encoding="UTF-8" standalone="yes"?>
<Relationships xmlns="http://schemas.openxmlformats.org/package/2006/relationships"><Relationship Id="rId3" Type="http://schemas.openxmlformats.org/officeDocument/2006/relationships/image" Target="../media/image75.png"/><Relationship Id="rId7" Type="http://schemas.openxmlformats.org/officeDocument/2006/relationships/image" Target="../media/image72.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71.png"/><Relationship Id="rId5" Type="http://schemas.openxmlformats.org/officeDocument/2006/relationships/image" Target="../media/image78.svg"/><Relationship Id="rId4" Type="http://schemas.openxmlformats.org/officeDocument/2006/relationships/image" Target="../media/image77.png"/></Relationships>
</file>

<file path=ppt/slides/_rels/slide26.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9.xml.rels><?xml version="1.0" encoding="UTF-8" standalone="yes"?>
<Relationships xmlns="http://schemas.openxmlformats.org/package/2006/relationships"><Relationship Id="rId3" Type="http://schemas.openxmlformats.org/officeDocument/2006/relationships/image" Target="../media/image80.svg"/><Relationship Id="rId2" Type="http://schemas.openxmlformats.org/officeDocument/2006/relationships/image" Target="../media/image79.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82.svg"/><Relationship Id="rId4" Type="http://schemas.openxmlformats.org/officeDocument/2006/relationships/image" Target="../media/image81.png"/></Relationships>
</file>

<file path=ppt/slides/_rels/slide3.xml.rels><?xml version="1.0" encoding="UTF-8" standalone="yes"?>
<Relationships xmlns="http://schemas.openxmlformats.org/package/2006/relationships"><Relationship Id="rId13" Type="http://schemas.openxmlformats.org/officeDocument/2006/relationships/image" Target="../media/image19.png"/><Relationship Id="rId18" Type="http://schemas.openxmlformats.org/officeDocument/2006/relationships/image" Target="../media/image24.svg"/><Relationship Id="rId26" Type="http://schemas.openxmlformats.org/officeDocument/2006/relationships/image" Target="../media/image32.svg"/><Relationship Id="rId21" Type="http://schemas.openxmlformats.org/officeDocument/2006/relationships/image" Target="../media/image27.png"/><Relationship Id="rId34" Type="http://schemas.openxmlformats.org/officeDocument/2006/relationships/image" Target="../media/image40.svg"/><Relationship Id="rId7" Type="http://schemas.openxmlformats.org/officeDocument/2006/relationships/image" Target="../media/image13.png"/><Relationship Id="rId12" Type="http://schemas.openxmlformats.org/officeDocument/2006/relationships/image" Target="../media/image18.svg"/><Relationship Id="rId17" Type="http://schemas.openxmlformats.org/officeDocument/2006/relationships/image" Target="../media/image23.png"/><Relationship Id="rId25" Type="http://schemas.openxmlformats.org/officeDocument/2006/relationships/image" Target="../media/image31.png"/><Relationship Id="rId33" Type="http://schemas.openxmlformats.org/officeDocument/2006/relationships/image" Target="../media/image39.png"/><Relationship Id="rId38" Type="http://schemas.openxmlformats.org/officeDocument/2006/relationships/image" Target="../media/image44.svg"/><Relationship Id="rId2" Type="http://schemas.openxmlformats.org/officeDocument/2006/relationships/image" Target="../media/image8.png"/><Relationship Id="rId16" Type="http://schemas.openxmlformats.org/officeDocument/2006/relationships/image" Target="../media/image22.svg"/><Relationship Id="rId20" Type="http://schemas.openxmlformats.org/officeDocument/2006/relationships/image" Target="../media/image26.svg"/><Relationship Id="rId29" Type="http://schemas.openxmlformats.org/officeDocument/2006/relationships/image" Target="../media/image35.png"/><Relationship Id="rId1" Type="http://schemas.openxmlformats.org/officeDocument/2006/relationships/slideLayout" Target="../slideLayouts/slideLayout7.xml"/><Relationship Id="rId6" Type="http://schemas.openxmlformats.org/officeDocument/2006/relationships/image" Target="../media/image12.svg"/><Relationship Id="rId11" Type="http://schemas.openxmlformats.org/officeDocument/2006/relationships/image" Target="../media/image17.png"/><Relationship Id="rId24" Type="http://schemas.openxmlformats.org/officeDocument/2006/relationships/image" Target="../media/image30.svg"/><Relationship Id="rId32" Type="http://schemas.openxmlformats.org/officeDocument/2006/relationships/image" Target="../media/image38.svg"/><Relationship Id="rId37" Type="http://schemas.openxmlformats.org/officeDocument/2006/relationships/image" Target="../media/image43.png"/><Relationship Id="rId5" Type="http://schemas.openxmlformats.org/officeDocument/2006/relationships/image" Target="../media/image11.png"/><Relationship Id="rId15" Type="http://schemas.openxmlformats.org/officeDocument/2006/relationships/image" Target="../media/image21.png"/><Relationship Id="rId23" Type="http://schemas.openxmlformats.org/officeDocument/2006/relationships/image" Target="../media/image29.png"/><Relationship Id="rId28" Type="http://schemas.openxmlformats.org/officeDocument/2006/relationships/image" Target="../media/image34.svg"/><Relationship Id="rId36" Type="http://schemas.openxmlformats.org/officeDocument/2006/relationships/image" Target="../media/image42.svg"/><Relationship Id="rId10" Type="http://schemas.openxmlformats.org/officeDocument/2006/relationships/image" Target="../media/image16.svg"/><Relationship Id="rId19" Type="http://schemas.openxmlformats.org/officeDocument/2006/relationships/image" Target="../media/image25.png"/><Relationship Id="rId31" Type="http://schemas.openxmlformats.org/officeDocument/2006/relationships/image" Target="../media/image37.png"/><Relationship Id="rId4" Type="http://schemas.openxmlformats.org/officeDocument/2006/relationships/image" Target="../media/image10.svg"/><Relationship Id="rId9" Type="http://schemas.openxmlformats.org/officeDocument/2006/relationships/image" Target="../media/image15.png"/><Relationship Id="rId14" Type="http://schemas.openxmlformats.org/officeDocument/2006/relationships/image" Target="../media/image20.svg"/><Relationship Id="rId22" Type="http://schemas.openxmlformats.org/officeDocument/2006/relationships/image" Target="../media/image28.svg"/><Relationship Id="rId27" Type="http://schemas.openxmlformats.org/officeDocument/2006/relationships/image" Target="../media/image33.png"/><Relationship Id="rId30" Type="http://schemas.openxmlformats.org/officeDocument/2006/relationships/image" Target="../media/image36.svg"/><Relationship Id="rId35" Type="http://schemas.openxmlformats.org/officeDocument/2006/relationships/image" Target="../media/image41.png"/><Relationship Id="rId8" Type="http://schemas.openxmlformats.org/officeDocument/2006/relationships/image" Target="../media/image14.svg"/><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60.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84.svg"/></Relationships>
</file>

<file path=ppt/slides/_rels/slide31.xml.rels><?xml version="1.0" encoding="UTF-8" standalone="yes"?>
<Relationships xmlns="http://schemas.openxmlformats.org/package/2006/relationships"><Relationship Id="rId3" Type="http://schemas.openxmlformats.org/officeDocument/2006/relationships/image" Target="../media/image86.svg"/><Relationship Id="rId7" Type="http://schemas.openxmlformats.org/officeDocument/2006/relationships/image" Target="../media/image90.svg"/><Relationship Id="rId2" Type="http://schemas.openxmlformats.org/officeDocument/2006/relationships/image" Target="../media/image85.png"/><Relationship Id="rId1" Type="http://schemas.openxmlformats.org/officeDocument/2006/relationships/slideLayout" Target="../slideLayouts/slideLayout7.xml"/><Relationship Id="rId6" Type="http://schemas.openxmlformats.org/officeDocument/2006/relationships/image" Target="../media/image89.png"/><Relationship Id="rId5" Type="http://schemas.openxmlformats.org/officeDocument/2006/relationships/image" Target="../media/image88.svg"/><Relationship Id="rId4" Type="http://schemas.openxmlformats.org/officeDocument/2006/relationships/image" Target="../media/image87.png"/></Relationships>
</file>

<file path=ppt/slides/_rels/slide32.xml.rels><?xml version="1.0" encoding="UTF-8" standalone="yes"?>
<Relationships xmlns="http://schemas.openxmlformats.org/package/2006/relationships"><Relationship Id="rId3" Type="http://schemas.openxmlformats.org/officeDocument/2006/relationships/image" Target="../media/image92.svg"/><Relationship Id="rId2" Type="http://schemas.openxmlformats.org/officeDocument/2006/relationships/image" Target="../media/image9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3" Type="http://schemas.openxmlformats.org/officeDocument/2006/relationships/image" Target="../media/image92.svg"/><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94.svg"/></Relationships>
</file>

<file path=ppt/slides/_rels/slide35.xml.rels><?xml version="1.0" encoding="UTF-8" standalone="yes"?>
<Relationships xmlns="http://schemas.openxmlformats.org/package/2006/relationships"><Relationship Id="rId3" Type="http://schemas.openxmlformats.org/officeDocument/2006/relationships/image" Target="../media/image86.svg"/><Relationship Id="rId2" Type="http://schemas.openxmlformats.org/officeDocument/2006/relationships/image" Target="../media/image85.png"/><Relationship Id="rId1" Type="http://schemas.openxmlformats.org/officeDocument/2006/relationships/slideLayout" Target="../slideLayouts/slideLayout7.xml"/><Relationship Id="rId5" Type="http://schemas.openxmlformats.org/officeDocument/2006/relationships/image" Target="../media/image90.svg"/><Relationship Id="rId4" Type="http://schemas.openxmlformats.org/officeDocument/2006/relationships/image" Target="../media/image89.png"/></Relationships>
</file>

<file path=ppt/slides/_rels/slide36.xml.rels><?xml version="1.0" encoding="UTF-8" standalone="yes"?>
<Relationships xmlns="http://schemas.openxmlformats.org/package/2006/relationships"><Relationship Id="rId3" Type="http://schemas.openxmlformats.org/officeDocument/2006/relationships/image" Target="../media/image92.svg"/><Relationship Id="rId2" Type="http://schemas.openxmlformats.org/officeDocument/2006/relationships/image" Target="../media/image9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7.xml.rels><?xml version="1.0" encoding="UTF-8" standalone="yes"?>
<Relationships xmlns="http://schemas.openxmlformats.org/package/2006/relationships"><Relationship Id="rId3" Type="http://schemas.openxmlformats.org/officeDocument/2006/relationships/image" Target="../media/image92.svg"/><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5.png"/><Relationship Id="rId1" Type="http://schemas.openxmlformats.org/officeDocument/2006/relationships/slideLayout" Target="../slideLayouts/slideLayout7.xml"/><Relationship Id="rId5" Type="http://schemas.openxmlformats.org/officeDocument/2006/relationships/image" Target="../media/image96.svg"/><Relationship Id="rId4" Type="http://schemas.openxmlformats.org/officeDocument/2006/relationships/image" Target="../media/image95.png"/></Relationships>
</file>

<file path=ppt/slides/_rels/slide39.xml.rels><?xml version="1.0" encoding="UTF-8" standalone="yes"?>
<Relationships xmlns="http://schemas.openxmlformats.org/package/2006/relationships"><Relationship Id="rId3" Type="http://schemas.openxmlformats.org/officeDocument/2006/relationships/image" Target="../media/image86.svg"/><Relationship Id="rId2" Type="http://schemas.openxmlformats.org/officeDocument/2006/relationships/image" Target="../media/image85.png"/><Relationship Id="rId1" Type="http://schemas.openxmlformats.org/officeDocument/2006/relationships/slideLayout" Target="../slideLayouts/slideLayout7.xml"/><Relationship Id="rId5" Type="http://schemas.openxmlformats.org/officeDocument/2006/relationships/image" Target="../media/image90.svg"/><Relationship Id="rId4" Type="http://schemas.openxmlformats.org/officeDocument/2006/relationships/image" Target="../media/image89.png"/></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92.svg"/><Relationship Id="rId2" Type="http://schemas.openxmlformats.org/officeDocument/2006/relationships/image" Target="../media/image9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1.xml.rels><?xml version="1.0" encoding="UTF-8" standalone="yes"?>
<Relationships xmlns="http://schemas.openxmlformats.org/package/2006/relationships"><Relationship Id="rId3" Type="http://schemas.openxmlformats.org/officeDocument/2006/relationships/image" Target="../media/image92.svg"/><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3.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7.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99.svg"/></Relationships>
</file>

<file path=ppt/slides/_rels/slide44.xml.rels><?xml version="1.0" encoding="UTF-8" standalone="yes"?>
<Relationships xmlns="http://schemas.openxmlformats.org/package/2006/relationships"><Relationship Id="rId3" Type="http://schemas.openxmlformats.org/officeDocument/2006/relationships/image" Target="../media/image98.png"/><Relationship Id="rId7" Type="http://schemas.openxmlformats.org/officeDocument/2006/relationships/image" Target="../media/image8.png"/><Relationship Id="rId2" Type="http://schemas.openxmlformats.org/officeDocument/2006/relationships/image" Target="../media/image97.png"/><Relationship Id="rId1" Type="http://schemas.openxmlformats.org/officeDocument/2006/relationships/slideLayout" Target="../slideLayouts/slideLayout7.xml"/><Relationship Id="rId6" Type="http://schemas.openxmlformats.org/officeDocument/2006/relationships/image" Target="../media/image101.svg"/><Relationship Id="rId5" Type="http://schemas.openxmlformats.org/officeDocument/2006/relationships/image" Target="../media/image100.png"/><Relationship Id="rId4" Type="http://schemas.openxmlformats.org/officeDocument/2006/relationships/image" Target="../media/image99.svg"/></Relationships>
</file>

<file path=ppt/slides/_rels/slide45.xml.rels><?xml version="1.0" encoding="UTF-8" standalone="yes"?>
<Relationships xmlns="http://schemas.openxmlformats.org/package/2006/relationships"><Relationship Id="rId3" Type="http://schemas.openxmlformats.org/officeDocument/2006/relationships/image" Target="../media/image98.png"/><Relationship Id="rId7" Type="http://schemas.openxmlformats.org/officeDocument/2006/relationships/image" Target="../media/image8.png"/><Relationship Id="rId2" Type="http://schemas.openxmlformats.org/officeDocument/2006/relationships/image" Target="../media/image97.png"/><Relationship Id="rId1" Type="http://schemas.openxmlformats.org/officeDocument/2006/relationships/slideLayout" Target="../slideLayouts/slideLayout7.xml"/><Relationship Id="rId6" Type="http://schemas.openxmlformats.org/officeDocument/2006/relationships/image" Target="../media/image101.svg"/><Relationship Id="rId5" Type="http://schemas.openxmlformats.org/officeDocument/2006/relationships/image" Target="../media/image100.png"/><Relationship Id="rId4" Type="http://schemas.openxmlformats.org/officeDocument/2006/relationships/image" Target="../media/image99.svg"/></Relationships>
</file>

<file path=ppt/slides/_rels/slide46.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7.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99.svg"/></Relationships>
</file>

<file path=ppt/slides/_rels/slide47.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7.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99.svg"/></Relationships>
</file>

<file path=ppt/slides/_rels/slide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6.svg"/><Relationship Id="rId7" Type="http://schemas.openxmlformats.org/officeDocument/2006/relationships/image" Target="../media/image8.png"/><Relationship Id="rId2" Type="http://schemas.openxmlformats.org/officeDocument/2006/relationships/image" Target="../media/image45.png"/><Relationship Id="rId1" Type="http://schemas.openxmlformats.org/officeDocument/2006/relationships/slideLayout" Target="../slideLayouts/slideLayout7.xml"/><Relationship Id="rId6" Type="http://schemas.openxmlformats.org/officeDocument/2006/relationships/image" Target="../media/image47.png"/><Relationship Id="rId5" Type="http://schemas.openxmlformats.org/officeDocument/2006/relationships/image" Target="../media/image5.sv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3.xml.rels><?xml version="1.0" encoding="UTF-8" standalone="yes"?>
<Relationships xmlns="http://schemas.openxmlformats.org/package/2006/relationships"><Relationship Id="rId8" Type="http://schemas.openxmlformats.org/officeDocument/2006/relationships/image" Target="../media/image97.png"/><Relationship Id="rId3" Type="http://schemas.openxmlformats.org/officeDocument/2006/relationships/image" Target="../media/image86.svg"/><Relationship Id="rId7" Type="http://schemas.openxmlformats.org/officeDocument/2006/relationships/image" Target="../media/image105.svg"/><Relationship Id="rId2" Type="http://schemas.openxmlformats.org/officeDocument/2006/relationships/image" Target="../media/image85.png"/><Relationship Id="rId1" Type="http://schemas.openxmlformats.org/officeDocument/2006/relationships/slideLayout" Target="../slideLayouts/slideLayout7.xml"/><Relationship Id="rId6" Type="http://schemas.openxmlformats.org/officeDocument/2006/relationships/image" Target="../media/image104.png"/><Relationship Id="rId11" Type="http://schemas.openxmlformats.org/officeDocument/2006/relationships/image" Target="../media/image8.png"/><Relationship Id="rId5" Type="http://schemas.openxmlformats.org/officeDocument/2006/relationships/image" Target="../media/image103.svg"/><Relationship Id="rId10" Type="http://schemas.openxmlformats.org/officeDocument/2006/relationships/image" Target="../media/image99.svg"/><Relationship Id="rId4" Type="http://schemas.openxmlformats.org/officeDocument/2006/relationships/image" Target="../media/image102.png"/><Relationship Id="rId9" Type="http://schemas.openxmlformats.org/officeDocument/2006/relationships/image" Target="../media/image98.png"/></Relationships>
</file>

<file path=ppt/slides/_rels/slide54.xml.rels><?xml version="1.0" encoding="UTF-8" standalone="yes"?>
<Relationships xmlns="http://schemas.openxmlformats.org/package/2006/relationships"><Relationship Id="rId3" Type="http://schemas.openxmlformats.org/officeDocument/2006/relationships/image" Target="../media/image107.svg"/><Relationship Id="rId7" Type="http://schemas.openxmlformats.org/officeDocument/2006/relationships/image" Target="../media/image8.png"/><Relationship Id="rId2" Type="http://schemas.openxmlformats.org/officeDocument/2006/relationships/image" Target="../media/image106.png"/><Relationship Id="rId1" Type="http://schemas.openxmlformats.org/officeDocument/2006/relationships/slideLayout" Target="../slideLayouts/slideLayout7.xml"/><Relationship Id="rId6" Type="http://schemas.openxmlformats.org/officeDocument/2006/relationships/image" Target="../media/image110.svg"/><Relationship Id="rId5" Type="http://schemas.openxmlformats.org/officeDocument/2006/relationships/image" Target="../media/image109.png"/><Relationship Id="rId4" Type="http://schemas.openxmlformats.org/officeDocument/2006/relationships/image" Target="../media/image108.gif"/></Relationships>
</file>

<file path=ppt/slides/_rels/slide55.xml.rels><?xml version="1.0" encoding="UTF-8" standalone="yes"?>
<Relationships xmlns="http://schemas.openxmlformats.org/package/2006/relationships"><Relationship Id="rId3" Type="http://schemas.openxmlformats.org/officeDocument/2006/relationships/image" Target="../media/image112.svg"/><Relationship Id="rId2" Type="http://schemas.openxmlformats.org/officeDocument/2006/relationships/image" Target="../media/image111.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14.svg"/><Relationship Id="rId4" Type="http://schemas.openxmlformats.org/officeDocument/2006/relationships/image" Target="../media/image113.png"/></Relationships>
</file>

<file path=ppt/slides/_rels/slide5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8" Type="http://schemas.openxmlformats.org/officeDocument/2006/relationships/image" Target="../media/image99.svg"/><Relationship Id="rId3" Type="http://schemas.openxmlformats.org/officeDocument/2006/relationships/image" Target="../media/image103.svg"/><Relationship Id="rId7" Type="http://schemas.openxmlformats.org/officeDocument/2006/relationships/image" Target="../media/image98.png"/><Relationship Id="rId2" Type="http://schemas.openxmlformats.org/officeDocument/2006/relationships/image" Target="../media/image102.png"/><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105.svg"/><Relationship Id="rId10" Type="http://schemas.openxmlformats.org/officeDocument/2006/relationships/image" Target="../media/image60.png"/><Relationship Id="rId4" Type="http://schemas.openxmlformats.org/officeDocument/2006/relationships/image" Target="../media/image104.png"/><Relationship Id="rId9" Type="http://schemas.openxmlformats.org/officeDocument/2006/relationships/image" Target="../media/image8.png"/></Relationships>
</file>

<file path=ppt/slides/_rels/slide58.xml.rels><?xml version="1.0" encoding="UTF-8" standalone="yes"?>
<Relationships xmlns="http://schemas.openxmlformats.org/package/2006/relationships"><Relationship Id="rId8" Type="http://schemas.openxmlformats.org/officeDocument/2006/relationships/image" Target="../media/image99.svg"/><Relationship Id="rId3" Type="http://schemas.openxmlformats.org/officeDocument/2006/relationships/image" Target="../media/image103.svg"/><Relationship Id="rId7" Type="http://schemas.openxmlformats.org/officeDocument/2006/relationships/image" Target="../media/image98.png"/><Relationship Id="rId2" Type="http://schemas.openxmlformats.org/officeDocument/2006/relationships/image" Target="../media/image102.png"/><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105.svg"/><Relationship Id="rId10" Type="http://schemas.openxmlformats.org/officeDocument/2006/relationships/image" Target="../media/image75.png"/><Relationship Id="rId4" Type="http://schemas.openxmlformats.org/officeDocument/2006/relationships/image" Target="../media/image104.png"/><Relationship Id="rId9" Type="http://schemas.openxmlformats.org/officeDocument/2006/relationships/image" Target="../media/image8.png"/></Relationships>
</file>

<file path=ppt/slides/_rels/slide59.xml.rels><?xml version="1.0" encoding="UTF-8" standalone="yes"?>
<Relationships xmlns="http://schemas.openxmlformats.org/package/2006/relationships"><Relationship Id="rId8" Type="http://schemas.openxmlformats.org/officeDocument/2006/relationships/image" Target="../media/image99.svg"/><Relationship Id="rId3" Type="http://schemas.openxmlformats.org/officeDocument/2006/relationships/image" Target="../media/image103.svg"/><Relationship Id="rId7" Type="http://schemas.openxmlformats.org/officeDocument/2006/relationships/image" Target="../media/image98.png"/><Relationship Id="rId12" Type="http://schemas.openxmlformats.org/officeDocument/2006/relationships/image" Target="../media/image116.svg"/><Relationship Id="rId2" Type="http://schemas.openxmlformats.org/officeDocument/2006/relationships/image" Target="../media/image102.png"/><Relationship Id="rId1" Type="http://schemas.openxmlformats.org/officeDocument/2006/relationships/slideLayout" Target="../slideLayouts/slideLayout7.xml"/><Relationship Id="rId6" Type="http://schemas.openxmlformats.org/officeDocument/2006/relationships/image" Target="../media/image97.png"/><Relationship Id="rId11" Type="http://schemas.openxmlformats.org/officeDocument/2006/relationships/image" Target="../media/image115.png"/><Relationship Id="rId5" Type="http://schemas.openxmlformats.org/officeDocument/2006/relationships/image" Target="../media/image105.svg"/><Relationship Id="rId10" Type="http://schemas.openxmlformats.org/officeDocument/2006/relationships/image" Target="../media/image75.png"/><Relationship Id="rId4" Type="http://schemas.openxmlformats.org/officeDocument/2006/relationships/image" Target="../media/image104.png"/><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5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50.svg"/><Relationship Id="rId4" Type="http://schemas.openxmlformats.org/officeDocument/2006/relationships/image" Target="../media/image49.png"/></Relationships>
</file>

<file path=ppt/slides/_rels/slide60.xml.rels><?xml version="1.0" encoding="UTF-8" standalone="yes"?>
<Relationships xmlns="http://schemas.openxmlformats.org/package/2006/relationships"><Relationship Id="rId8" Type="http://schemas.openxmlformats.org/officeDocument/2006/relationships/image" Target="../media/image99.svg"/><Relationship Id="rId3" Type="http://schemas.openxmlformats.org/officeDocument/2006/relationships/image" Target="../media/image103.svg"/><Relationship Id="rId7" Type="http://schemas.openxmlformats.org/officeDocument/2006/relationships/image" Target="../media/image98.png"/><Relationship Id="rId12" Type="http://schemas.openxmlformats.org/officeDocument/2006/relationships/image" Target="../media/image116.svg"/><Relationship Id="rId2" Type="http://schemas.openxmlformats.org/officeDocument/2006/relationships/image" Target="../media/image102.png"/><Relationship Id="rId1" Type="http://schemas.openxmlformats.org/officeDocument/2006/relationships/slideLayout" Target="../slideLayouts/slideLayout7.xml"/><Relationship Id="rId6" Type="http://schemas.openxmlformats.org/officeDocument/2006/relationships/image" Target="../media/image97.png"/><Relationship Id="rId11" Type="http://schemas.openxmlformats.org/officeDocument/2006/relationships/image" Target="../media/image115.png"/><Relationship Id="rId5" Type="http://schemas.openxmlformats.org/officeDocument/2006/relationships/image" Target="../media/image105.svg"/><Relationship Id="rId10" Type="http://schemas.openxmlformats.org/officeDocument/2006/relationships/image" Target="../media/image75.png"/><Relationship Id="rId4" Type="http://schemas.openxmlformats.org/officeDocument/2006/relationships/image" Target="../media/image104.png"/><Relationship Id="rId9" Type="http://schemas.openxmlformats.org/officeDocument/2006/relationships/image" Target="../media/image8.png"/></Relationships>
</file>

<file path=ppt/slides/_rels/slide61.xml.rels><?xml version="1.0" encoding="UTF-8" standalone="yes"?>
<Relationships xmlns="http://schemas.openxmlformats.org/package/2006/relationships"><Relationship Id="rId8" Type="http://schemas.openxmlformats.org/officeDocument/2006/relationships/image" Target="../media/image99.svg"/><Relationship Id="rId3" Type="http://schemas.openxmlformats.org/officeDocument/2006/relationships/image" Target="../media/image103.svg"/><Relationship Id="rId7" Type="http://schemas.openxmlformats.org/officeDocument/2006/relationships/image" Target="../media/image98.png"/><Relationship Id="rId12" Type="http://schemas.openxmlformats.org/officeDocument/2006/relationships/image" Target="../media/image116.svg"/><Relationship Id="rId2" Type="http://schemas.openxmlformats.org/officeDocument/2006/relationships/image" Target="../media/image102.png"/><Relationship Id="rId1" Type="http://schemas.openxmlformats.org/officeDocument/2006/relationships/slideLayout" Target="../slideLayouts/slideLayout7.xml"/><Relationship Id="rId6" Type="http://schemas.openxmlformats.org/officeDocument/2006/relationships/image" Target="../media/image97.png"/><Relationship Id="rId11" Type="http://schemas.openxmlformats.org/officeDocument/2006/relationships/image" Target="../media/image115.png"/><Relationship Id="rId5" Type="http://schemas.openxmlformats.org/officeDocument/2006/relationships/image" Target="../media/image105.svg"/><Relationship Id="rId10" Type="http://schemas.openxmlformats.org/officeDocument/2006/relationships/image" Target="../media/image75.png"/><Relationship Id="rId4" Type="http://schemas.openxmlformats.org/officeDocument/2006/relationships/image" Target="../media/image104.png"/><Relationship Id="rId9" Type="http://schemas.openxmlformats.org/officeDocument/2006/relationships/image" Target="../media/image8.png"/></Relationships>
</file>

<file path=ppt/slides/_rels/slide62.xml.rels><?xml version="1.0" encoding="UTF-8" standalone="yes"?>
<Relationships xmlns="http://schemas.openxmlformats.org/package/2006/relationships"><Relationship Id="rId8" Type="http://schemas.openxmlformats.org/officeDocument/2006/relationships/image" Target="../media/image105.svg"/><Relationship Id="rId3" Type="http://schemas.openxmlformats.org/officeDocument/2006/relationships/image" Target="../media/image98.png"/><Relationship Id="rId7" Type="http://schemas.openxmlformats.org/officeDocument/2006/relationships/image" Target="../media/image104.png"/><Relationship Id="rId2" Type="http://schemas.openxmlformats.org/officeDocument/2006/relationships/image" Target="../media/image97.png"/><Relationship Id="rId1" Type="http://schemas.openxmlformats.org/officeDocument/2006/relationships/slideLayout" Target="../slideLayouts/slideLayout7.xml"/><Relationship Id="rId6" Type="http://schemas.openxmlformats.org/officeDocument/2006/relationships/image" Target="../media/image103.svg"/><Relationship Id="rId11" Type="http://schemas.openxmlformats.org/officeDocument/2006/relationships/image" Target="../media/image8.png"/><Relationship Id="rId5" Type="http://schemas.openxmlformats.org/officeDocument/2006/relationships/image" Target="../media/image102.png"/><Relationship Id="rId10" Type="http://schemas.openxmlformats.org/officeDocument/2006/relationships/image" Target="../media/image118.svg"/><Relationship Id="rId4" Type="http://schemas.openxmlformats.org/officeDocument/2006/relationships/image" Target="../media/image99.svg"/><Relationship Id="rId9" Type="http://schemas.openxmlformats.org/officeDocument/2006/relationships/image" Target="../media/image117.png"/></Relationships>
</file>

<file path=ppt/slides/_rels/slide63.xml.rels><?xml version="1.0" encoding="UTF-8" standalone="yes"?>
<Relationships xmlns="http://schemas.openxmlformats.org/package/2006/relationships"><Relationship Id="rId3" Type="http://schemas.openxmlformats.org/officeDocument/2006/relationships/image" Target="../media/image110.svg"/><Relationship Id="rId2" Type="http://schemas.openxmlformats.org/officeDocument/2006/relationships/image" Target="../media/image109.png"/><Relationship Id="rId1" Type="http://schemas.openxmlformats.org/officeDocument/2006/relationships/slideLayout" Target="../slideLayouts/slideLayout7.xml"/><Relationship Id="rId6" Type="http://schemas.openxmlformats.org/officeDocument/2006/relationships/image" Target="../media/image99.svg"/><Relationship Id="rId5" Type="http://schemas.openxmlformats.org/officeDocument/2006/relationships/image" Target="../media/image98.png"/><Relationship Id="rId4" Type="http://schemas.openxmlformats.org/officeDocument/2006/relationships/image" Target="../media/image97.png"/></Relationships>
</file>

<file path=ppt/slides/_rels/slide64.xml.rels><?xml version="1.0" encoding="UTF-8" standalone="yes"?>
<Relationships xmlns="http://schemas.openxmlformats.org/package/2006/relationships"><Relationship Id="rId8" Type="http://schemas.openxmlformats.org/officeDocument/2006/relationships/image" Target="../media/image99.svg"/><Relationship Id="rId13" Type="http://schemas.openxmlformats.org/officeDocument/2006/relationships/image" Target="../media/image102.png"/><Relationship Id="rId3" Type="http://schemas.openxmlformats.org/officeDocument/2006/relationships/image" Target="../media/image120.svg"/><Relationship Id="rId7" Type="http://schemas.openxmlformats.org/officeDocument/2006/relationships/image" Target="../media/image98.png"/><Relationship Id="rId12" Type="http://schemas.openxmlformats.org/officeDocument/2006/relationships/image" Target="../media/image105.svg"/><Relationship Id="rId2" Type="http://schemas.openxmlformats.org/officeDocument/2006/relationships/image" Target="../media/image119.png"/><Relationship Id="rId1" Type="http://schemas.openxmlformats.org/officeDocument/2006/relationships/slideLayout" Target="../slideLayouts/slideLayout7.xml"/><Relationship Id="rId6" Type="http://schemas.openxmlformats.org/officeDocument/2006/relationships/image" Target="../media/image97.png"/><Relationship Id="rId11" Type="http://schemas.openxmlformats.org/officeDocument/2006/relationships/image" Target="../media/image104.png"/><Relationship Id="rId5" Type="http://schemas.openxmlformats.org/officeDocument/2006/relationships/image" Target="../media/image122.svg"/><Relationship Id="rId10" Type="http://schemas.openxmlformats.org/officeDocument/2006/relationships/image" Target="../media/image86.svg"/><Relationship Id="rId4" Type="http://schemas.openxmlformats.org/officeDocument/2006/relationships/image" Target="../media/image121.png"/><Relationship Id="rId9" Type="http://schemas.openxmlformats.org/officeDocument/2006/relationships/image" Target="../media/image85.png"/><Relationship Id="rId14" Type="http://schemas.openxmlformats.org/officeDocument/2006/relationships/image" Target="../media/image103.svg"/></Relationships>
</file>

<file path=ppt/slides/_rels/slide65.xml.rels><?xml version="1.0" encoding="UTF-8" standalone="yes"?>
<Relationships xmlns="http://schemas.openxmlformats.org/package/2006/relationships"><Relationship Id="rId8" Type="http://schemas.openxmlformats.org/officeDocument/2006/relationships/image" Target="../media/image99.svg"/><Relationship Id="rId13" Type="http://schemas.openxmlformats.org/officeDocument/2006/relationships/image" Target="../media/image102.png"/><Relationship Id="rId3" Type="http://schemas.openxmlformats.org/officeDocument/2006/relationships/image" Target="../media/image120.svg"/><Relationship Id="rId7" Type="http://schemas.openxmlformats.org/officeDocument/2006/relationships/image" Target="../media/image98.png"/><Relationship Id="rId12" Type="http://schemas.openxmlformats.org/officeDocument/2006/relationships/image" Target="../media/image105.svg"/><Relationship Id="rId2" Type="http://schemas.openxmlformats.org/officeDocument/2006/relationships/image" Target="../media/image119.png"/><Relationship Id="rId16" Type="http://schemas.openxmlformats.org/officeDocument/2006/relationships/image" Target="../media/image101.svg"/><Relationship Id="rId1" Type="http://schemas.openxmlformats.org/officeDocument/2006/relationships/slideLayout" Target="../slideLayouts/slideLayout7.xml"/><Relationship Id="rId6" Type="http://schemas.openxmlformats.org/officeDocument/2006/relationships/image" Target="../media/image97.png"/><Relationship Id="rId11" Type="http://schemas.openxmlformats.org/officeDocument/2006/relationships/image" Target="../media/image104.png"/><Relationship Id="rId5" Type="http://schemas.openxmlformats.org/officeDocument/2006/relationships/image" Target="../media/image122.svg"/><Relationship Id="rId15" Type="http://schemas.openxmlformats.org/officeDocument/2006/relationships/image" Target="../media/image100.png"/><Relationship Id="rId10" Type="http://schemas.openxmlformats.org/officeDocument/2006/relationships/image" Target="../media/image86.svg"/><Relationship Id="rId4" Type="http://schemas.openxmlformats.org/officeDocument/2006/relationships/image" Target="../media/image121.png"/><Relationship Id="rId9" Type="http://schemas.openxmlformats.org/officeDocument/2006/relationships/image" Target="../media/image85.png"/><Relationship Id="rId14" Type="http://schemas.openxmlformats.org/officeDocument/2006/relationships/image" Target="../media/image103.svg"/></Relationships>
</file>

<file path=ppt/slides/_rels/slide6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3.svg"/><Relationship Id="rId7" Type="http://schemas.openxmlformats.org/officeDocument/2006/relationships/image" Target="../media/image56.svg"/><Relationship Id="rId2" Type="http://schemas.openxmlformats.org/officeDocument/2006/relationships/image" Target="../media/image52.png"/><Relationship Id="rId1" Type="http://schemas.openxmlformats.org/officeDocument/2006/relationships/slideLayout" Target="../slideLayouts/slideLayout7.xml"/><Relationship Id="rId6" Type="http://schemas.openxmlformats.org/officeDocument/2006/relationships/image" Target="../media/image55.png"/><Relationship Id="rId5" Type="http://schemas.openxmlformats.org/officeDocument/2006/relationships/image" Target="../media/image54.jpeg"/><Relationship Id="rId4" Type="http://schemas.openxmlformats.org/officeDocument/2006/relationships/image" Target="../media/image8.png"/></Relationships>
</file>

<file path=ppt/slides/_rels/slide7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53.svg"/><Relationship Id="rId3" Type="http://schemas.openxmlformats.org/officeDocument/2006/relationships/image" Target="../media/image58.png"/><Relationship Id="rId7" Type="http://schemas.openxmlformats.org/officeDocument/2006/relationships/image" Target="../media/image52.png"/><Relationship Id="rId2" Type="http://schemas.openxmlformats.org/officeDocument/2006/relationships/image" Target="../media/image57.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59.svg"/></Relationships>
</file>

<file path=ppt/slides/_rels/slide8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0.png"/><Relationship Id="rId1" Type="http://schemas.openxmlformats.org/officeDocument/2006/relationships/slideLayout" Target="../slideLayouts/slideLayout7.xml"/><Relationship Id="rId5" Type="http://schemas.openxmlformats.org/officeDocument/2006/relationships/image" Target="../media/image61.png"/><Relationship Id="rId4" Type="http://schemas.openxmlformats.org/officeDocument/2006/relationships/image" Target="../media/image5.svg"/></Relationships>
</file>

<file path=ppt/slides/_rels/slide9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2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5282086" y="501658"/>
            <a:ext cx="2089802" cy="1470300"/>
          </a:xfrm>
          <a:custGeom>
            <a:avLst/>
            <a:gdLst/>
            <a:ahLst/>
            <a:cxnLst/>
            <a:rect l="l" t="t" r="r" b="b"/>
            <a:pathLst>
              <a:path w="2089802" h="1470300">
                <a:moveTo>
                  <a:pt x="0" y="0"/>
                </a:moveTo>
                <a:lnTo>
                  <a:pt x="2089802" y="0"/>
                </a:lnTo>
                <a:lnTo>
                  <a:pt x="2089802" y="1470301"/>
                </a:lnTo>
                <a:lnTo>
                  <a:pt x="0" y="1470301"/>
                </a:lnTo>
                <a:lnTo>
                  <a:pt x="0" y="0"/>
                </a:lnTo>
                <a:close/>
              </a:path>
            </a:pathLst>
          </a:custGeom>
          <a:blipFill>
            <a:blip r:embed="rId2"/>
            <a:stretch>
              <a:fillRect t="-21262" b="-20930"/>
            </a:stretch>
          </a:blipFill>
        </p:spPr>
        <p:txBody>
          <a:bodyPr/>
          <a:lstStyle/>
          <a:p>
            <a:endParaRPr lang="fr-FR"/>
          </a:p>
        </p:txBody>
      </p:sp>
      <p:sp>
        <p:nvSpPr>
          <p:cNvPr id="3" name="Freeform 3"/>
          <p:cNvSpPr/>
          <p:nvPr/>
        </p:nvSpPr>
        <p:spPr>
          <a:xfrm>
            <a:off x="1028700" y="501658"/>
            <a:ext cx="3110030" cy="1401075"/>
          </a:xfrm>
          <a:custGeom>
            <a:avLst/>
            <a:gdLst/>
            <a:ahLst/>
            <a:cxnLst/>
            <a:rect l="l" t="t" r="r" b="b"/>
            <a:pathLst>
              <a:path w="3110030" h="1401075">
                <a:moveTo>
                  <a:pt x="0" y="0"/>
                </a:moveTo>
                <a:lnTo>
                  <a:pt x="3110030" y="0"/>
                </a:lnTo>
                <a:lnTo>
                  <a:pt x="3110030" y="1401076"/>
                </a:lnTo>
                <a:lnTo>
                  <a:pt x="0" y="1401076"/>
                </a:lnTo>
                <a:lnTo>
                  <a:pt x="0" y="0"/>
                </a:lnTo>
                <a:close/>
              </a:path>
            </a:pathLst>
          </a:custGeom>
          <a:blipFill>
            <a:blip r:embed="rId3"/>
            <a:stretch>
              <a:fillRect t="-61519" b="-60547"/>
            </a:stretch>
          </a:blipFill>
        </p:spPr>
        <p:txBody>
          <a:bodyPr/>
          <a:lstStyle/>
          <a:p>
            <a:endParaRPr lang="fr-FR"/>
          </a:p>
        </p:txBody>
      </p:sp>
      <p:sp>
        <p:nvSpPr>
          <p:cNvPr id="4" name="Freeform 4"/>
          <p:cNvSpPr/>
          <p:nvPr/>
        </p:nvSpPr>
        <p:spPr>
          <a:xfrm>
            <a:off x="7903430" y="2442435"/>
            <a:ext cx="9355870" cy="6677752"/>
          </a:xfrm>
          <a:custGeom>
            <a:avLst/>
            <a:gdLst/>
            <a:ahLst/>
            <a:cxnLst/>
            <a:rect l="l" t="t" r="r" b="b"/>
            <a:pathLst>
              <a:path w="9355870" h="6677752">
                <a:moveTo>
                  <a:pt x="0" y="0"/>
                </a:moveTo>
                <a:lnTo>
                  <a:pt x="9355870" y="0"/>
                </a:lnTo>
                <a:lnTo>
                  <a:pt x="9355870" y="6677753"/>
                </a:lnTo>
                <a:lnTo>
                  <a:pt x="0" y="6677753"/>
                </a:lnTo>
                <a:lnTo>
                  <a:pt x="0" y="0"/>
                </a:lnTo>
                <a:close/>
              </a:path>
            </a:pathLst>
          </a:custGeom>
          <a:blipFill>
            <a:blip r:embed="rId4"/>
            <a:stretch>
              <a:fillRect/>
            </a:stretch>
          </a:blipFill>
        </p:spPr>
        <p:txBody>
          <a:bodyPr/>
          <a:lstStyle/>
          <a:p>
            <a:endParaRPr lang="fr-FR"/>
          </a:p>
        </p:txBody>
      </p:sp>
      <p:sp>
        <p:nvSpPr>
          <p:cNvPr id="5" name="TextBox 5"/>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1</a:t>
            </a:r>
          </a:p>
        </p:txBody>
      </p:sp>
      <p:sp>
        <p:nvSpPr>
          <p:cNvPr id="6" name="TextBox 6"/>
          <p:cNvSpPr txBox="1"/>
          <p:nvPr/>
        </p:nvSpPr>
        <p:spPr>
          <a:xfrm>
            <a:off x="1028700" y="2033871"/>
            <a:ext cx="8115300" cy="2828925"/>
          </a:xfrm>
          <a:prstGeom prst="rect">
            <a:avLst/>
          </a:prstGeom>
        </p:spPr>
        <p:txBody>
          <a:bodyPr lIns="0" tIns="0" rIns="0" bIns="0" rtlCol="0" anchor="t">
            <a:spAutoFit/>
          </a:bodyPr>
          <a:lstStyle/>
          <a:p>
            <a:pPr algn="just">
              <a:lnSpc>
                <a:spcPts val="10800"/>
              </a:lnSpc>
            </a:pPr>
            <a:r>
              <a:rPr lang="en-US" sz="9000" b="1">
                <a:solidFill>
                  <a:srgbClr val="FFFFFF"/>
                </a:solidFill>
                <a:latin typeface="Poppins Bold"/>
                <a:ea typeface="Poppins Bold"/>
                <a:cs typeface="Poppins Bold"/>
                <a:sym typeface="Poppins Bold"/>
              </a:rPr>
              <a:t>RÉPLICATION DES DONNÉES</a:t>
            </a:r>
          </a:p>
        </p:txBody>
      </p:sp>
      <p:sp>
        <p:nvSpPr>
          <p:cNvPr id="7" name="TextBox 7"/>
          <p:cNvSpPr txBox="1"/>
          <p:nvPr/>
        </p:nvSpPr>
        <p:spPr>
          <a:xfrm>
            <a:off x="3198702" y="5246765"/>
            <a:ext cx="3492585" cy="2473325"/>
          </a:xfrm>
          <a:prstGeom prst="rect">
            <a:avLst/>
          </a:prstGeom>
        </p:spPr>
        <p:txBody>
          <a:bodyPr lIns="0" tIns="0" rIns="0" bIns="0" rtlCol="0" anchor="t">
            <a:spAutoFit/>
          </a:bodyPr>
          <a:lstStyle/>
          <a:p>
            <a:pPr algn="l">
              <a:lnSpc>
                <a:spcPts val="2800"/>
              </a:lnSpc>
            </a:pPr>
            <a:r>
              <a:rPr lang="en-US" sz="2000">
                <a:solidFill>
                  <a:srgbClr val="FFFFFF"/>
                </a:solidFill>
                <a:latin typeface="Josefin Sans"/>
                <a:ea typeface="Josefin Sans"/>
                <a:cs typeface="Josefin Sans"/>
                <a:sym typeface="Josefin Sans"/>
              </a:rPr>
              <a:t>SAHIB ILYASS</a:t>
            </a:r>
          </a:p>
          <a:p>
            <a:pPr algn="l">
              <a:lnSpc>
                <a:spcPts val="2800"/>
              </a:lnSpc>
            </a:pPr>
            <a:r>
              <a:rPr lang="en-US" sz="2000">
                <a:solidFill>
                  <a:srgbClr val="FFFFFF"/>
                </a:solidFill>
                <a:latin typeface="Josefin Sans"/>
                <a:ea typeface="Josefin Sans"/>
                <a:cs typeface="Josefin Sans"/>
                <a:sym typeface="Josefin Sans"/>
              </a:rPr>
              <a:t>EL HOUMA NOUHAILA</a:t>
            </a:r>
          </a:p>
          <a:p>
            <a:pPr algn="l">
              <a:lnSpc>
                <a:spcPts val="2800"/>
              </a:lnSpc>
            </a:pPr>
            <a:r>
              <a:rPr lang="en-US" sz="2000">
                <a:solidFill>
                  <a:srgbClr val="FFFFFF"/>
                </a:solidFill>
                <a:latin typeface="Josefin Sans"/>
                <a:ea typeface="Josefin Sans"/>
                <a:cs typeface="Josefin Sans"/>
                <a:sym typeface="Josefin Sans"/>
              </a:rPr>
              <a:t>NAHHAS KHANSAA</a:t>
            </a:r>
          </a:p>
          <a:p>
            <a:pPr algn="l">
              <a:lnSpc>
                <a:spcPts val="2800"/>
              </a:lnSpc>
            </a:pPr>
            <a:r>
              <a:rPr lang="en-US" sz="2000">
                <a:solidFill>
                  <a:srgbClr val="FFFFFF"/>
                </a:solidFill>
                <a:latin typeface="Josefin Sans"/>
                <a:ea typeface="Josefin Sans"/>
                <a:cs typeface="Josefin Sans"/>
                <a:sym typeface="Josefin Sans"/>
              </a:rPr>
              <a:t>WAHBI AYA</a:t>
            </a:r>
          </a:p>
          <a:p>
            <a:pPr algn="l">
              <a:lnSpc>
                <a:spcPts val="2800"/>
              </a:lnSpc>
            </a:pPr>
            <a:r>
              <a:rPr lang="en-US" sz="2000">
                <a:solidFill>
                  <a:srgbClr val="FFFFFF"/>
                </a:solidFill>
                <a:latin typeface="Josefin Sans"/>
                <a:ea typeface="Josefin Sans"/>
                <a:cs typeface="Josefin Sans"/>
                <a:sym typeface="Josefin Sans"/>
              </a:rPr>
              <a:t>SASSAOUI ABDELBASSET</a:t>
            </a:r>
          </a:p>
          <a:p>
            <a:pPr algn="l">
              <a:lnSpc>
                <a:spcPts val="2800"/>
              </a:lnSpc>
            </a:pPr>
            <a:r>
              <a:rPr lang="en-US" sz="2000">
                <a:solidFill>
                  <a:srgbClr val="FFFFFF"/>
                </a:solidFill>
                <a:latin typeface="Josefin Sans"/>
                <a:ea typeface="Josefin Sans"/>
                <a:cs typeface="Josefin Sans"/>
                <a:sym typeface="Josefin Sans"/>
              </a:rPr>
              <a:t>ZAYD WISSAL </a:t>
            </a:r>
          </a:p>
          <a:p>
            <a:pPr algn="l">
              <a:lnSpc>
                <a:spcPts val="2800"/>
              </a:lnSpc>
            </a:pPr>
            <a:r>
              <a:rPr lang="en-US" sz="2000">
                <a:solidFill>
                  <a:srgbClr val="FFFFFF"/>
                </a:solidFill>
                <a:latin typeface="Josefin Sans"/>
                <a:ea typeface="Josefin Sans"/>
                <a:cs typeface="Josefin Sans"/>
                <a:sym typeface="Josefin Sans"/>
              </a:rPr>
              <a:t>IGHAOUS ANASS</a:t>
            </a:r>
          </a:p>
        </p:txBody>
      </p:sp>
      <p:sp>
        <p:nvSpPr>
          <p:cNvPr id="8" name="TextBox 8"/>
          <p:cNvSpPr txBox="1"/>
          <p:nvPr/>
        </p:nvSpPr>
        <p:spPr>
          <a:xfrm>
            <a:off x="1066800" y="5246765"/>
            <a:ext cx="1914016" cy="358775"/>
          </a:xfrm>
          <a:prstGeom prst="rect">
            <a:avLst/>
          </a:prstGeom>
        </p:spPr>
        <p:txBody>
          <a:bodyPr lIns="0" tIns="0" rIns="0" bIns="0" rtlCol="0" anchor="t">
            <a:spAutoFit/>
          </a:bodyPr>
          <a:lstStyle/>
          <a:p>
            <a:pPr algn="l">
              <a:lnSpc>
                <a:spcPts val="2800"/>
              </a:lnSpc>
            </a:pPr>
            <a:r>
              <a:rPr lang="en-US" sz="2000" b="1">
                <a:solidFill>
                  <a:srgbClr val="C28EF1"/>
                </a:solidFill>
                <a:latin typeface="Josefin Sans Bold"/>
                <a:ea typeface="Josefin Sans Bold"/>
                <a:cs typeface="Josefin Sans Bold"/>
                <a:sym typeface="Josefin Sans Bold"/>
              </a:rPr>
              <a:t>PRÉPARÉ PAR</a:t>
            </a:r>
          </a:p>
        </p:txBody>
      </p:sp>
      <p:sp>
        <p:nvSpPr>
          <p:cNvPr id="9" name="TextBox 9"/>
          <p:cNvSpPr txBox="1"/>
          <p:nvPr/>
        </p:nvSpPr>
        <p:spPr>
          <a:xfrm>
            <a:off x="3198702" y="7899400"/>
            <a:ext cx="3492585" cy="711200"/>
          </a:xfrm>
          <a:prstGeom prst="rect">
            <a:avLst/>
          </a:prstGeom>
        </p:spPr>
        <p:txBody>
          <a:bodyPr lIns="0" tIns="0" rIns="0" bIns="0" rtlCol="0" anchor="t">
            <a:spAutoFit/>
          </a:bodyPr>
          <a:lstStyle/>
          <a:p>
            <a:pPr algn="l">
              <a:lnSpc>
                <a:spcPts val="2800"/>
              </a:lnSpc>
            </a:pPr>
            <a:r>
              <a:rPr lang="en-US" sz="2000">
                <a:solidFill>
                  <a:srgbClr val="FFFFFF"/>
                </a:solidFill>
                <a:latin typeface="Josefin Sans"/>
                <a:ea typeface="Josefin Sans"/>
                <a:cs typeface="Josefin Sans"/>
                <a:sym typeface="Josefin Sans"/>
              </a:rPr>
              <a:t>PR. HANOUNE MOSTAFA</a:t>
            </a:r>
          </a:p>
          <a:p>
            <a:pPr algn="l">
              <a:lnSpc>
                <a:spcPts val="2800"/>
              </a:lnSpc>
            </a:pPr>
            <a:r>
              <a:rPr lang="en-US" sz="2000">
                <a:solidFill>
                  <a:srgbClr val="FFFFFF"/>
                </a:solidFill>
                <a:latin typeface="Josefin Sans"/>
                <a:ea typeface="Josefin Sans"/>
                <a:cs typeface="Josefin Sans"/>
                <a:sym typeface="Josefin Sans"/>
              </a:rPr>
              <a:t>MR. AZAMI JIHAD</a:t>
            </a:r>
          </a:p>
        </p:txBody>
      </p:sp>
      <p:sp>
        <p:nvSpPr>
          <p:cNvPr id="10" name="TextBox 10"/>
          <p:cNvSpPr txBox="1"/>
          <p:nvPr/>
        </p:nvSpPr>
        <p:spPr>
          <a:xfrm>
            <a:off x="1028700" y="7899400"/>
            <a:ext cx="1914016" cy="358775"/>
          </a:xfrm>
          <a:prstGeom prst="rect">
            <a:avLst/>
          </a:prstGeom>
        </p:spPr>
        <p:txBody>
          <a:bodyPr lIns="0" tIns="0" rIns="0" bIns="0" rtlCol="0" anchor="t">
            <a:spAutoFit/>
          </a:bodyPr>
          <a:lstStyle/>
          <a:p>
            <a:pPr algn="l">
              <a:lnSpc>
                <a:spcPts val="2800"/>
              </a:lnSpc>
            </a:pPr>
            <a:r>
              <a:rPr lang="en-US" sz="2000" b="1">
                <a:solidFill>
                  <a:srgbClr val="C28EF1"/>
                </a:solidFill>
                <a:latin typeface="Josefin Sans Bold"/>
                <a:ea typeface="Josefin Sans Bold"/>
                <a:cs typeface="Josefin Sans Bold"/>
                <a:sym typeface="Josefin Sans Bold"/>
              </a:rPr>
              <a:t>ENCADRÉ PAR</a:t>
            </a:r>
          </a:p>
        </p:txBody>
      </p:sp>
      <p:sp>
        <p:nvSpPr>
          <p:cNvPr id="11" name="TextBox 11"/>
          <p:cNvSpPr txBox="1"/>
          <p:nvPr/>
        </p:nvSpPr>
        <p:spPr>
          <a:xfrm>
            <a:off x="7026536" y="9457691"/>
            <a:ext cx="4234929" cy="333375"/>
          </a:xfrm>
          <a:prstGeom prst="rect">
            <a:avLst/>
          </a:prstGeom>
        </p:spPr>
        <p:txBody>
          <a:bodyPr lIns="0" tIns="0" rIns="0" bIns="0" rtlCol="0" anchor="t">
            <a:spAutoFit/>
          </a:bodyPr>
          <a:lstStyle/>
          <a:p>
            <a:pPr algn="just">
              <a:lnSpc>
                <a:spcPts val="2520"/>
              </a:lnSpc>
            </a:pPr>
            <a:r>
              <a:rPr lang="en-US" sz="2100">
                <a:solidFill>
                  <a:srgbClr val="FFFFFF"/>
                </a:solidFill>
                <a:latin typeface="Poppins"/>
                <a:ea typeface="Poppins"/>
                <a:cs typeface="Poppins"/>
                <a:sym typeface="Poppins"/>
              </a:rPr>
              <a:t>ANNÉE UNIVERSITAIRE 2024/2025</a:t>
            </a:r>
          </a:p>
        </p:txBody>
      </p:sp>
    </p:spTree>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rot="-2181579">
            <a:off x="11199066" y="124438"/>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txBody>
          <a:bodyPr/>
          <a:lstStyle/>
          <a:p>
            <a:endParaRPr lang="fr-FR"/>
          </a:p>
        </p:txBody>
      </p:sp>
      <p:grpSp>
        <p:nvGrpSpPr>
          <p:cNvPr id="3" name="Group 3"/>
          <p:cNvGrpSpPr/>
          <p:nvPr/>
        </p:nvGrpSpPr>
        <p:grpSpPr>
          <a:xfrm>
            <a:off x="9144000" y="947720"/>
            <a:ext cx="8229600" cy="822960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1F2D"/>
            </a:solidFill>
            <a:ln w="38100" cap="sq">
              <a:solidFill>
                <a:srgbClr val="E5E1DA"/>
              </a:solidFill>
              <a:prstDash val="solid"/>
              <a:miter/>
            </a:ln>
          </p:spPr>
          <p:txBody>
            <a:bodyPr/>
            <a:lstStyle/>
            <a:p>
              <a:endParaRPr lang="fr-FR"/>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9560263" y="1065064"/>
            <a:ext cx="6529097" cy="6529097"/>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FF6C">
                    <a:alpha val="100000"/>
                  </a:srgbClr>
                </a:gs>
                <a:gs pos="100000">
                  <a:srgbClr val="8F33E1">
                    <a:alpha val="100000"/>
                  </a:srgbClr>
                </a:gs>
              </a:gsLst>
              <a:path path="circle">
                <a:fillToRect r="100000" b="100000"/>
              </a:path>
              <a:tileRect l="-100000" t="-100000"/>
            </a:gradFill>
            <a:ln w="38100" cap="sq">
              <a:solidFill>
                <a:srgbClr val="E5E1DA"/>
              </a:solidFill>
              <a:prstDash val="solid"/>
              <a:miter/>
            </a:ln>
          </p:spPr>
          <p:txBody>
            <a:bodyPr/>
            <a:lstStyle/>
            <a:p>
              <a:endParaRPr lang="fr-FR"/>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048871" y="1184144"/>
            <a:ext cx="4606904" cy="460690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1F2D"/>
            </a:solidFill>
            <a:ln w="38100" cap="sq">
              <a:solidFill>
                <a:srgbClr val="E5E1DA"/>
              </a:solidFill>
              <a:prstDash val="solid"/>
              <a:miter/>
            </a:ln>
          </p:spPr>
          <p:txBody>
            <a:bodyPr/>
            <a:lstStyle/>
            <a:p>
              <a:endParaRPr lang="fr-FR"/>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rot="-1906815">
            <a:off x="11895718" y="6875590"/>
            <a:ext cx="5854216" cy="1402657"/>
          </a:xfrm>
          <a:prstGeom prst="rect">
            <a:avLst/>
          </a:prstGeom>
        </p:spPr>
        <p:txBody>
          <a:bodyPr lIns="0" tIns="0" rIns="0" bIns="0" rtlCol="0" anchor="t">
            <a:spAutoFit/>
          </a:bodyPr>
          <a:lstStyle/>
          <a:p>
            <a:pPr algn="ctr">
              <a:lnSpc>
                <a:spcPts val="4900"/>
              </a:lnSpc>
            </a:pPr>
            <a:r>
              <a:rPr lang="en-US" sz="3500">
                <a:solidFill>
                  <a:srgbClr val="E5E1DA"/>
                </a:solidFill>
                <a:latin typeface="Lato"/>
                <a:ea typeface="Lato"/>
                <a:cs typeface="Lato"/>
                <a:sym typeface="Lato"/>
              </a:rPr>
              <a:t>Tolérance au partitionnement</a:t>
            </a:r>
          </a:p>
          <a:p>
            <a:pPr algn="ctr">
              <a:lnSpc>
                <a:spcPts val="4900"/>
              </a:lnSpc>
              <a:spcBef>
                <a:spcPct val="0"/>
              </a:spcBef>
            </a:pPr>
            <a:endParaRPr lang="en-US" sz="3500">
              <a:solidFill>
                <a:srgbClr val="E5E1DA"/>
              </a:solidFill>
              <a:latin typeface="Lato"/>
              <a:ea typeface="Lato"/>
              <a:cs typeface="Lato"/>
              <a:sym typeface="Lato"/>
            </a:endParaRPr>
          </a:p>
        </p:txBody>
      </p:sp>
      <p:sp>
        <p:nvSpPr>
          <p:cNvPr id="13" name="TextBox 13"/>
          <p:cNvSpPr txBox="1"/>
          <p:nvPr/>
        </p:nvSpPr>
        <p:spPr>
          <a:xfrm rot="-1594631">
            <a:off x="12623495" y="6089834"/>
            <a:ext cx="2562101" cy="790885"/>
          </a:xfrm>
          <a:prstGeom prst="rect">
            <a:avLst/>
          </a:prstGeom>
        </p:spPr>
        <p:txBody>
          <a:bodyPr lIns="0" tIns="0" rIns="0" bIns="0" rtlCol="0" anchor="t">
            <a:spAutoFit/>
          </a:bodyPr>
          <a:lstStyle/>
          <a:p>
            <a:pPr algn="ctr">
              <a:lnSpc>
                <a:spcPts val="4900"/>
              </a:lnSpc>
              <a:spcBef>
                <a:spcPct val="0"/>
              </a:spcBef>
            </a:pPr>
            <a:r>
              <a:rPr lang="en-US" sz="3500">
                <a:solidFill>
                  <a:srgbClr val="E5E1DA"/>
                </a:solidFill>
                <a:latin typeface="Lato"/>
                <a:ea typeface="Lato"/>
                <a:cs typeface="Lato"/>
                <a:sym typeface="Lato"/>
              </a:rPr>
              <a:t>Disponibilité</a:t>
            </a:r>
          </a:p>
        </p:txBody>
      </p:sp>
      <p:sp>
        <p:nvSpPr>
          <p:cNvPr id="14" name="TextBox 14"/>
          <p:cNvSpPr txBox="1"/>
          <p:nvPr/>
        </p:nvSpPr>
        <p:spPr>
          <a:xfrm rot="-1361945">
            <a:off x="11746343" y="4436555"/>
            <a:ext cx="2248929" cy="784920"/>
          </a:xfrm>
          <a:prstGeom prst="rect">
            <a:avLst/>
          </a:prstGeom>
        </p:spPr>
        <p:txBody>
          <a:bodyPr lIns="0" tIns="0" rIns="0" bIns="0" rtlCol="0" anchor="t">
            <a:spAutoFit/>
          </a:bodyPr>
          <a:lstStyle/>
          <a:p>
            <a:pPr algn="ctr">
              <a:lnSpc>
                <a:spcPts val="4899"/>
              </a:lnSpc>
              <a:spcBef>
                <a:spcPct val="0"/>
              </a:spcBef>
            </a:pPr>
            <a:r>
              <a:rPr lang="en-US" sz="3499">
                <a:solidFill>
                  <a:srgbClr val="E5E1DA"/>
                </a:solidFill>
                <a:latin typeface="Lato"/>
                <a:ea typeface="Lato"/>
                <a:cs typeface="Lato"/>
                <a:sym typeface="Lato"/>
              </a:rPr>
              <a:t>Cohérence</a:t>
            </a:r>
          </a:p>
        </p:txBody>
      </p:sp>
      <p:sp>
        <p:nvSpPr>
          <p:cNvPr id="15" name="TextBox 15"/>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10</a:t>
            </a:r>
          </a:p>
        </p:txBody>
      </p:sp>
      <p:sp>
        <p:nvSpPr>
          <p:cNvPr id="16" name="Freeform 16"/>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grpSp>
        <p:nvGrpSpPr>
          <p:cNvPr id="17" name="Group 17"/>
          <p:cNvGrpSpPr/>
          <p:nvPr/>
        </p:nvGrpSpPr>
        <p:grpSpPr>
          <a:xfrm>
            <a:off x="1028700" y="2647936"/>
            <a:ext cx="6823913" cy="839660"/>
            <a:chOff x="0" y="0"/>
            <a:chExt cx="1797245" cy="221145"/>
          </a:xfrm>
        </p:grpSpPr>
        <p:sp>
          <p:nvSpPr>
            <p:cNvPr id="18" name="Freeform 18"/>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1F2D"/>
            </a:solidFill>
            <a:ln w="38100" cap="rnd">
              <a:solidFill>
                <a:srgbClr val="FBF9F1"/>
              </a:solidFill>
              <a:prstDash val="solid"/>
              <a:round/>
            </a:ln>
          </p:spPr>
          <p:txBody>
            <a:bodyPr/>
            <a:lstStyle/>
            <a:p>
              <a:endParaRPr lang="fr-FR"/>
            </a:p>
          </p:txBody>
        </p:sp>
        <p:sp>
          <p:nvSpPr>
            <p:cNvPr id="19" name="TextBox 19"/>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sp>
        <p:nvSpPr>
          <p:cNvPr id="20" name="Freeform 20"/>
          <p:cNvSpPr/>
          <p:nvPr/>
        </p:nvSpPr>
        <p:spPr>
          <a:xfrm>
            <a:off x="7148149" y="2837438"/>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5"/>
            <a:stretch>
              <a:fillRect/>
            </a:stretch>
          </a:blipFill>
        </p:spPr>
        <p:txBody>
          <a:bodyPr/>
          <a:lstStyle/>
          <a:p>
            <a:endParaRPr lang="fr-FR"/>
          </a:p>
        </p:txBody>
      </p:sp>
      <p:sp>
        <p:nvSpPr>
          <p:cNvPr id="21" name="TextBox 21"/>
          <p:cNvSpPr txBox="1"/>
          <p:nvPr/>
        </p:nvSpPr>
        <p:spPr>
          <a:xfrm>
            <a:off x="1504564" y="2823291"/>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00A181"/>
                </a:solidFill>
                <a:latin typeface="Lato Bold"/>
                <a:ea typeface="Lato Bold"/>
                <a:cs typeface="Lato Bold"/>
                <a:sym typeface="Lato Bold"/>
              </a:rPr>
              <a:t>DISPONIBILITÉ</a:t>
            </a:r>
          </a:p>
        </p:txBody>
      </p:sp>
      <p:sp>
        <p:nvSpPr>
          <p:cNvPr id="22" name="Freeform 22"/>
          <p:cNvSpPr/>
          <p:nvPr/>
        </p:nvSpPr>
        <p:spPr>
          <a:xfrm rot="-10800000">
            <a:off x="5358710" y="8489511"/>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23" name="TextBox 23"/>
          <p:cNvSpPr txBox="1"/>
          <p:nvPr/>
        </p:nvSpPr>
        <p:spPr>
          <a:xfrm>
            <a:off x="1028700" y="4046918"/>
            <a:ext cx="6823913" cy="2333787"/>
          </a:xfrm>
          <a:prstGeom prst="rect">
            <a:avLst/>
          </a:prstGeom>
        </p:spPr>
        <p:txBody>
          <a:bodyPr lIns="0" tIns="0" rIns="0" bIns="0" rtlCol="0" anchor="t">
            <a:spAutoFit/>
          </a:bodyPr>
          <a:lstStyle/>
          <a:p>
            <a:pPr algn="just">
              <a:lnSpc>
                <a:spcPts val="3141"/>
              </a:lnSpc>
              <a:spcBef>
                <a:spcPct val="0"/>
              </a:spcBef>
            </a:pPr>
            <a:r>
              <a:rPr lang="en-US" sz="2243">
                <a:solidFill>
                  <a:srgbClr val="E5E1DA"/>
                </a:solidFill>
                <a:latin typeface="Lato"/>
                <a:ea typeface="Lato"/>
                <a:cs typeface="Lato"/>
                <a:sym typeface="Lato"/>
              </a:rPr>
              <a:t>La disponibilité signifie qu’un client qui effectue une requête de données obtient une réponse, même si un ou plusieurs nœuds sont en panne. Autrement dit : tous les nœuds actifs du système distribué renvoient une réponse valide à toutes les requêtes, sans exception.</a:t>
            </a:r>
          </a:p>
        </p:txBody>
      </p:sp>
      <p:sp>
        <p:nvSpPr>
          <p:cNvPr id="24" name="TextBox 24"/>
          <p:cNvSpPr txBox="1"/>
          <p:nvPr/>
        </p:nvSpPr>
        <p:spPr>
          <a:xfrm>
            <a:off x="1235256" y="1142986"/>
            <a:ext cx="6370092" cy="1038225"/>
          </a:xfrm>
          <a:prstGeom prst="rect">
            <a:avLst/>
          </a:prstGeom>
        </p:spPr>
        <p:txBody>
          <a:bodyPr lIns="0" tIns="0" rIns="0" bIns="0" rtlCol="0" anchor="t">
            <a:spAutoFit/>
          </a:bodyPr>
          <a:lstStyle/>
          <a:p>
            <a:pPr algn="ctr">
              <a:lnSpc>
                <a:spcPts val="7200"/>
              </a:lnSpc>
            </a:pPr>
            <a:r>
              <a:rPr lang="en-US" sz="6000" b="1">
                <a:solidFill>
                  <a:srgbClr val="A4E473"/>
                </a:solidFill>
                <a:latin typeface="Tajawal Bold Bold"/>
                <a:ea typeface="Tajawal Bold Bold"/>
                <a:cs typeface="Tajawal Bold Bold"/>
                <a:sym typeface="Tajawal Bold Bold"/>
              </a:rPr>
              <a:t>LE THÉORÈME CAP</a:t>
            </a:r>
          </a:p>
        </p:txBody>
      </p:sp>
      <p:grpSp>
        <p:nvGrpSpPr>
          <p:cNvPr id="25" name="Group 25"/>
          <p:cNvGrpSpPr/>
          <p:nvPr/>
        </p:nvGrpSpPr>
        <p:grpSpPr>
          <a:xfrm>
            <a:off x="-1122505" y="7933556"/>
            <a:ext cx="3652640" cy="3163204"/>
            <a:chOff x="0" y="0"/>
            <a:chExt cx="3619627" cy="3134614"/>
          </a:xfrm>
        </p:grpSpPr>
        <p:sp>
          <p:nvSpPr>
            <p:cNvPr id="26" name="Freeform 26"/>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27" name="Group 27"/>
          <p:cNvGrpSpPr/>
          <p:nvPr/>
        </p:nvGrpSpPr>
        <p:grpSpPr>
          <a:xfrm>
            <a:off x="1342221" y="9092860"/>
            <a:ext cx="2089416" cy="1809444"/>
            <a:chOff x="0" y="0"/>
            <a:chExt cx="3619627" cy="3134614"/>
          </a:xfrm>
        </p:grpSpPr>
        <p:sp>
          <p:nvSpPr>
            <p:cNvPr id="28" name="Freeform 28"/>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A181"/>
            </a:solidFill>
          </p:spPr>
          <p:txBody>
            <a:bodyPr/>
            <a:lstStyle/>
            <a:p>
              <a:endParaRPr lang="fr-FR"/>
            </a:p>
          </p:txBody>
        </p:sp>
      </p:grpSp>
    </p:spTree>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rot="-2181579">
            <a:off x="11199066" y="124438"/>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txBody>
          <a:bodyPr/>
          <a:lstStyle/>
          <a:p>
            <a:endParaRPr lang="fr-FR"/>
          </a:p>
        </p:txBody>
      </p:sp>
      <p:grpSp>
        <p:nvGrpSpPr>
          <p:cNvPr id="3" name="Group 3"/>
          <p:cNvGrpSpPr/>
          <p:nvPr/>
        </p:nvGrpSpPr>
        <p:grpSpPr>
          <a:xfrm>
            <a:off x="9144000" y="947720"/>
            <a:ext cx="8229600" cy="822960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FF6C">
                    <a:alpha val="100000"/>
                  </a:srgbClr>
                </a:gs>
                <a:gs pos="100000">
                  <a:srgbClr val="8F33E1">
                    <a:alpha val="100000"/>
                  </a:srgbClr>
                </a:gs>
              </a:gsLst>
              <a:path path="circle">
                <a:fillToRect r="100000" b="100000"/>
              </a:path>
              <a:tileRect l="-100000" t="-100000"/>
            </a:gradFill>
            <a:ln w="38100" cap="sq">
              <a:solidFill>
                <a:srgbClr val="E5E1DA"/>
              </a:solidFill>
              <a:prstDash val="solid"/>
              <a:miter/>
            </a:ln>
          </p:spPr>
          <p:txBody>
            <a:bodyPr/>
            <a:lstStyle/>
            <a:p>
              <a:endParaRPr lang="fr-FR"/>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9560263" y="1065064"/>
            <a:ext cx="6529097" cy="6529097"/>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1F2D"/>
            </a:solidFill>
            <a:ln w="38100" cap="sq">
              <a:solidFill>
                <a:srgbClr val="E5E1DA"/>
              </a:solidFill>
              <a:prstDash val="solid"/>
              <a:miter/>
            </a:ln>
          </p:spPr>
          <p:txBody>
            <a:bodyPr/>
            <a:lstStyle/>
            <a:p>
              <a:endParaRPr lang="fr-FR"/>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048871" y="1184144"/>
            <a:ext cx="4606904" cy="460690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1F2D"/>
            </a:solidFill>
            <a:ln w="38100" cap="sq">
              <a:solidFill>
                <a:srgbClr val="E5E1DA"/>
              </a:solidFill>
              <a:prstDash val="solid"/>
              <a:miter/>
            </a:ln>
          </p:spPr>
          <p:txBody>
            <a:bodyPr/>
            <a:lstStyle/>
            <a:p>
              <a:endParaRPr lang="fr-FR"/>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rot="-1906815">
            <a:off x="11895718" y="6875590"/>
            <a:ext cx="5854216" cy="1402657"/>
          </a:xfrm>
          <a:prstGeom prst="rect">
            <a:avLst/>
          </a:prstGeom>
        </p:spPr>
        <p:txBody>
          <a:bodyPr lIns="0" tIns="0" rIns="0" bIns="0" rtlCol="0" anchor="t">
            <a:spAutoFit/>
          </a:bodyPr>
          <a:lstStyle/>
          <a:p>
            <a:pPr algn="ctr">
              <a:lnSpc>
                <a:spcPts val="4900"/>
              </a:lnSpc>
            </a:pPr>
            <a:r>
              <a:rPr lang="en-US" sz="3500">
                <a:solidFill>
                  <a:srgbClr val="E5E1DA"/>
                </a:solidFill>
                <a:latin typeface="Lato"/>
                <a:ea typeface="Lato"/>
                <a:cs typeface="Lato"/>
                <a:sym typeface="Lato"/>
              </a:rPr>
              <a:t>Tolérance au partitionnement</a:t>
            </a:r>
          </a:p>
          <a:p>
            <a:pPr algn="ctr">
              <a:lnSpc>
                <a:spcPts val="4900"/>
              </a:lnSpc>
              <a:spcBef>
                <a:spcPct val="0"/>
              </a:spcBef>
            </a:pPr>
            <a:endParaRPr lang="en-US" sz="3500">
              <a:solidFill>
                <a:srgbClr val="E5E1DA"/>
              </a:solidFill>
              <a:latin typeface="Lato"/>
              <a:ea typeface="Lato"/>
              <a:cs typeface="Lato"/>
              <a:sym typeface="Lato"/>
            </a:endParaRPr>
          </a:p>
        </p:txBody>
      </p:sp>
      <p:sp>
        <p:nvSpPr>
          <p:cNvPr id="13" name="TextBox 13"/>
          <p:cNvSpPr txBox="1"/>
          <p:nvPr/>
        </p:nvSpPr>
        <p:spPr>
          <a:xfrm rot="-1594631">
            <a:off x="12623495" y="6089834"/>
            <a:ext cx="2562101" cy="790885"/>
          </a:xfrm>
          <a:prstGeom prst="rect">
            <a:avLst/>
          </a:prstGeom>
        </p:spPr>
        <p:txBody>
          <a:bodyPr lIns="0" tIns="0" rIns="0" bIns="0" rtlCol="0" anchor="t">
            <a:spAutoFit/>
          </a:bodyPr>
          <a:lstStyle/>
          <a:p>
            <a:pPr algn="ctr">
              <a:lnSpc>
                <a:spcPts val="4900"/>
              </a:lnSpc>
              <a:spcBef>
                <a:spcPct val="0"/>
              </a:spcBef>
            </a:pPr>
            <a:r>
              <a:rPr lang="en-US" sz="3500">
                <a:solidFill>
                  <a:srgbClr val="E5E1DA"/>
                </a:solidFill>
                <a:latin typeface="Lato"/>
                <a:ea typeface="Lato"/>
                <a:cs typeface="Lato"/>
                <a:sym typeface="Lato"/>
              </a:rPr>
              <a:t>Disponibilité</a:t>
            </a:r>
          </a:p>
        </p:txBody>
      </p:sp>
      <p:sp>
        <p:nvSpPr>
          <p:cNvPr id="14" name="TextBox 14"/>
          <p:cNvSpPr txBox="1"/>
          <p:nvPr/>
        </p:nvSpPr>
        <p:spPr>
          <a:xfrm rot="-1361945">
            <a:off x="11746343" y="4436555"/>
            <a:ext cx="2248929" cy="784920"/>
          </a:xfrm>
          <a:prstGeom prst="rect">
            <a:avLst/>
          </a:prstGeom>
        </p:spPr>
        <p:txBody>
          <a:bodyPr lIns="0" tIns="0" rIns="0" bIns="0" rtlCol="0" anchor="t">
            <a:spAutoFit/>
          </a:bodyPr>
          <a:lstStyle/>
          <a:p>
            <a:pPr algn="ctr">
              <a:lnSpc>
                <a:spcPts val="4899"/>
              </a:lnSpc>
              <a:spcBef>
                <a:spcPct val="0"/>
              </a:spcBef>
            </a:pPr>
            <a:r>
              <a:rPr lang="en-US" sz="3499">
                <a:solidFill>
                  <a:srgbClr val="E5E1DA"/>
                </a:solidFill>
                <a:latin typeface="Lato"/>
                <a:ea typeface="Lato"/>
                <a:cs typeface="Lato"/>
                <a:sym typeface="Lato"/>
              </a:rPr>
              <a:t>Cohérence</a:t>
            </a:r>
          </a:p>
        </p:txBody>
      </p:sp>
      <p:sp>
        <p:nvSpPr>
          <p:cNvPr id="15" name="TextBox 15"/>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11</a:t>
            </a:r>
          </a:p>
        </p:txBody>
      </p:sp>
      <p:sp>
        <p:nvSpPr>
          <p:cNvPr id="16" name="Freeform 16"/>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grpSp>
        <p:nvGrpSpPr>
          <p:cNvPr id="17" name="Group 17"/>
          <p:cNvGrpSpPr/>
          <p:nvPr/>
        </p:nvGrpSpPr>
        <p:grpSpPr>
          <a:xfrm>
            <a:off x="1028700" y="2647936"/>
            <a:ext cx="6823913" cy="839660"/>
            <a:chOff x="0" y="0"/>
            <a:chExt cx="1797245" cy="221145"/>
          </a:xfrm>
        </p:grpSpPr>
        <p:sp>
          <p:nvSpPr>
            <p:cNvPr id="18" name="Freeform 18"/>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1F2D"/>
            </a:solidFill>
            <a:ln w="38100" cap="rnd">
              <a:solidFill>
                <a:srgbClr val="FBF9F1"/>
              </a:solidFill>
              <a:prstDash val="solid"/>
              <a:round/>
            </a:ln>
          </p:spPr>
          <p:txBody>
            <a:bodyPr/>
            <a:lstStyle/>
            <a:p>
              <a:endParaRPr lang="fr-FR"/>
            </a:p>
          </p:txBody>
        </p:sp>
        <p:sp>
          <p:nvSpPr>
            <p:cNvPr id="19" name="TextBox 19"/>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sp>
        <p:nvSpPr>
          <p:cNvPr id="20" name="Freeform 20"/>
          <p:cNvSpPr/>
          <p:nvPr/>
        </p:nvSpPr>
        <p:spPr>
          <a:xfrm>
            <a:off x="7148149" y="2837438"/>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5"/>
            <a:stretch>
              <a:fillRect/>
            </a:stretch>
          </a:blipFill>
        </p:spPr>
        <p:txBody>
          <a:bodyPr/>
          <a:lstStyle/>
          <a:p>
            <a:endParaRPr lang="fr-FR"/>
          </a:p>
        </p:txBody>
      </p:sp>
      <p:sp>
        <p:nvSpPr>
          <p:cNvPr id="21" name="TextBox 21"/>
          <p:cNvSpPr txBox="1"/>
          <p:nvPr/>
        </p:nvSpPr>
        <p:spPr>
          <a:xfrm>
            <a:off x="1362323" y="2823291"/>
            <a:ext cx="5643585" cy="431800"/>
          </a:xfrm>
          <a:prstGeom prst="rect">
            <a:avLst/>
          </a:prstGeom>
        </p:spPr>
        <p:txBody>
          <a:bodyPr lIns="0" tIns="0" rIns="0" bIns="0" rtlCol="0" anchor="t">
            <a:spAutoFit/>
          </a:bodyPr>
          <a:lstStyle/>
          <a:p>
            <a:pPr algn="l">
              <a:lnSpc>
                <a:spcPts val="3500"/>
              </a:lnSpc>
              <a:spcBef>
                <a:spcPct val="0"/>
              </a:spcBef>
            </a:pPr>
            <a:r>
              <a:rPr lang="en-US" sz="2500" b="1">
                <a:solidFill>
                  <a:srgbClr val="00A181"/>
                </a:solidFill>
                <a:latin typeface="Lato Bold"/>
                <a:ea typeface="Lato Bold"/>
                <a:cs typeface="Lato Bold"/>
                <a:sym typeface="Lato Bold"/>
              </a:rPr>
              <a:t>TOLÉRANCE AU PARTITIONNEMENT</a:t>
            </a:r>
          </a:p>
        </p:txBody>
      </p:sp>
      <p:sp>
        <p:nvSpPr>
          <p:cNvPr id="22" name="Freeform 22"/>
          <p:cNvSpPr/>
          <p:nvPr/>
        </p:nvSpPr>
        <p:spPr>
          <a:xfrm rot="-10800000">
            <a:off x="5358710" y="8489511"/>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23" name="TextBox 23"/>
          <p:cNvSpPr txBox="1"/>
          <p:nvPr/>
        </p:nvSpPr>
        <p:spPr>
          <a:xfrm>
            <a:off x="1028700" y="3906718"/>
            <a:ext cx="6823913" cy="3505362"/>
          </a:xfrm>
          <a:prstGeom prst="rect">
            <a:avLst/>
          </a:prstGeom>
        </p:spPr>
        <p:txBody>
          <a:bodyPr lIns="0" tIns="0" rIns="0" bIns="0" rtlCol="0" anchor="t">
            <a:spAutoFit/>
          </a:bodyPr>
          <a:lstStyle/>
          <a:p>
            <a:pPr algn="just">
              <a:lnSpc>
                <a:spcPts val="3141"/>
              </a:lnSpc>
              <a:spcBef>
                <a:spcPct val="0"/>
              </a:spcBef>
            </a:pPr>
            <a:r>
              <a:rPr lang="en-US" sz="2243">
                <a:solidFill>
                  <a:srgbClr val="E5E1DA"/>
                </a:solidFill>
                <a:latin typeface="Lato"/>
                <a:ea typeface="Lato"/>
                <a:cs typeface="Lato"/>
                <a:sym typeface="Lato"/>
              </a:rPr>
              <a:t>Un partitionnement est une interruption de communication au sein d’un système distribué, c’est-à-dire une connexion perdue ou temporairement retardée entre deux nœuds. La tolérance au partitionnement signifie que la grappe (cluster) doit continuer à fonctionner quel que soit le nombre d’interruptions de communication entre les nœuds du système.</a:t>
            </a:r>
          </a:p>
          <a:p>
            <a:pPr algn="just">
              <a:lnSpc>
                <a:spcPts val="3141"/>
              </a:lnSpc>
              <a:spcBef>
                <a:spcPct val="0"/>
              </a:spcBef>
            </a:pPr>
            <a:endParaRPr lang="en-US" sz="2243">
              <a:solidFill>
                <a:srgbClr val="E5E1DA"/>
              </a:solidFill>
              <a:latin typeface="Lato"/>
              <a:ea typeface="Lato"/>
              <a:cs typeface="Lato"/>
              <a:sym typeface="Lato"/>
            </a:endParaRPr>
          </a:p>
        </p:txBody>
      </p:sp>
      <p:sp>
        <p:nvSpPr>
          <p:cNvPr id="24" name="TextBox 24"/>
          <p:cNvSpPr txBox="1"/>
          <p:nvPr/>
        </p:nvSpPr>
        <p:spPr>
          <a:xfrm>
            <a:off x="1235256" y="1142986"/>
            <a:ext cx="6370092" cy="1038225"/>
          </a:xfrm>
          <a:prstGeom prst="rect">
            <a:avLst/>
          </a:prstGeom>
        </p:spPr>
        <p:txBody>
          <a:bodyPr lIns="0" tIns="0" rIns="0" bIns="0" rtlCol="0" anchor="t">
            <a:spAutoFit/>
          </a:bodyPr>
          <a:lstStyle/>
          <a:p>
            <a:pPr algn="ctr">
              <a:lnSpc>
                <a:spcPts val="7200"/>
              </a:lnSpc>
            </a:pPr>
            <a:r>
              <a:rPr lang="en-US" sz="6000" b="1">
                <a:solidFill>
                  <a:srgbClr val="A4E473"/>
                </a:solidFill>
                <a:latin typeface="Tajawal Bold Bold"/>
                <a:ea typeface="Tajawal Bold Bold"/>
                <a:cs typeface="Tajawal Bold Bold"/>
                <a:sym typeface="Tajawal Bold Bold"/>
              </a:rPr>
              <a:t>LE THÉORÈME CAP</a:t>
            </a:r>
          </a:p>
        </p:txBody>
      </p:sp>
      <p:grpSp>
        <p:nvGrpSpPr>
          <p:cNvPr id="25" name="Group 25"/>
          <p:cNvGrpSpPr/>
          <p:nvPr/>
        </p:nvGrpSpPr>
        <p:grpSpPr>
          <a:xfrm>
            <a:off x="-1122505" y="7933556"/>
            <a:ext cx="3652640" cy="3163204"/>
            <a:chOff x="0" y="0"/>
            <a:chExt cx="3619627" cy="3134614"/>
          </a:xfrm>
        </p:grpSpPr>
        <p:sp>
          <p:nvSpPr>
            <p:cNvPr id="26" name="Freeform 26"/>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27" name="Group 27"/>
          <p:cNvGrpSpPr/>
          <p:nvPr/>
        </p:nvGrpSpPr>
        <p:grpSpPr>
          <a:xfrm>
            <a:off x="1342221" y="9092860"/>
            <a:ext cx="2089416" cy="1809444"/>
            <a:chOff x="0" y="0"/>
            <a:chExt cx="3619627" cy="3134614"/>
          </a:xfrm>
        </p:grpSpPr>
        <p:sp>
          <p:nvSpPr>
            <p:cNvPr id="28" name="Freeform 28"/>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A181"/>
            </a:solidFill>
          </p:spPr>
          <p:txBody>
            <a:bodyPr/>
            <a:lstStyle/>
            <a:p>
              <a:endParaRPr lang="fr-FR"/>
            </a:p>
          </p:txBody>
        </p:sp>
      </p:grpSp>
    </p:spTree>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1028700" y="2155647"/>
            <a:ext cx="7802301" cy="839660"/>
            <a:chOff x="0" y="0"/>
            <a:chExt cx="2054927" cy="221145"/>
          </a:xfrm>
        </p:grpSpPr>
        <p:sp>
          <p:nvSpPr>
            <p:cNvPr id="3" name="Freeform 3"/>
            <p:cNvSpPr/>
            <p:nvPr/>
          </p:nvSpPr>
          <p:spPr>
            <a:xfrm>
              <a:off x="0" y="0"/>
              <a:ext cx="2054927" cy="221145"/>
            </a:xfrm>
            <a:custGeom>
              <a:avLst/>
              <a:gdLst/>
              <a:ahLst/>
              <a:cxnLst/>
              <a:rect l="l" t="t" r="r" b="b"/>
              <a:pathLst>
                <a:path w="2054927" h="221145">
                  <a:moveTo>
                    <a:pt x="59536" y="0"/>
                  </a:moveTo>
                  <a:lnTo>
                    <a:pt x="1995391" y="0"/>
                  </a:lnTo>
                  <a:cubicBezTo>
                    <a:pt x="2011181" y="0"/>
                    <a:pt x="2026324" y="6272"/>
                    <a:pt x="2037490" y="17438"/>
                  </a:cubicBezTo>
                  <a:cubicBezTo>
                    <a:pt x="2048655" y="28603"/>
                    <a:pt x="2054927" y="43746"/>
                    <a:pt x="2054927" y="59536"/>
                  </a:cubicBezTo>
                  <a:lnTo>
                    <a:pt x="2054927" y="161609"/>
                  </a:lnTo>
                  <a:cubicBezTo>
                    <a:pt x="2054927" y="177399"/>
                    <a:pt x="2048655" y="192542"/>
                    <a:pt x="2037490" y="203707"/>
                  </a:cubicBezTo>
                  <a:cubicBezTo>
                    <a:pt x="2026324" y="214872"/>
                    <a:pt x="2011181" y="221145"/>
                    <a:pt x="1995391" y="221145"/>
                  </a:cubicBezTo>
                  <a:lnTo>
                    <a:pt x="59536" y="221145"/>
                  </a:lnTo>
                  <a:cubicBezTo>
                    <a:pt x="43746" y="221145"/>
                    <a:pt x="28603" y="214872"/>
                    <a:pt x="17438" y="203707"/>
                  </a:cubicBezTo>
                  <a:cubicBezTo>
                    <a:pt x="6272" y="192542"/>
                    <a:pt x="0" y="177399"/>
                    <a:pt x="0" y="161609"/>
                  </a:cubicBezTo>
                  <a:lnTo>
                    <a:pt x="0" y="59536"/>
                  </a:lnTo>
                  <a:cubicBezTo>
                    <a:pt x="0" y="43746"/>
                    <a:pt x="6272" y="28603"/>
                    <a:pt x="17438" y="17438"/>
                  </a:cubicBezTo>
                  <a:cubicBezTo>
                    <a:pt x="28603" y="6272"/>
                    <a:pt x="43746" y="0"/>
                    <a:pt x="59536" y="0"/>
                  </a:cubicBezTo>
                  <a:close/>
                </a:path>
              </a:pathLst>
            </a:custGeom>
            <a:solidFill>
              <a:srgbClr val="001F2D"/>
            </a:solidFill>
            <a:ln w="38100" cap="rnd">
              <a:solidFill>
                <a:srgbClr val="FBF9F1"/>
              </a:solidFill>
              <a:prstDash val="solid"/>
              <a:round/>
            </a:ln>
          </p:spPr>
          <p:txBody>
            <a:bodyPr/>
            <a:lstStyle/>
            <a:p>
              <a:endParaRPr lang="fr-FR"/>
            </a:p>
          </p:txBody>
        </p:sp>
        <p:sp>
          <p:nvSpPr>
            <p:cNvPr id="4" name="TextBox 4"/>
            <p:cNvSpPr txBox="1"/>
            <p:nvPr/>
          </p:nvSpPr>
          <p:spPr>
            <a:xfrm>
              <a:off x="0" y="-38100"/>
              <a:ext cx="2054927" cy="25924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28700" y="3189091"/>
            <a:ext cx="7802301" cy="2237908"/>
            <a:chOff x="0" y="0"/>
            <a:chExt cx="2054927" cy="589408"/>
          </a:xfrm>
        </p:grpSpPr>
        <p:sp>
          <p:nvSpPr>
            <p:cNvPr id="6" name="Freeform 6"/>
            <p:cNvSpPr/>
            <p:nvPr/>
          </p:nvSpPr>
          <p:spPr>
            <a:xfrm>
              <a:off x="0" y="0"/>
              <a:ext cx="2054927" cy="589408"/>
            </a:xfrm>
            <a:custGeom>
              <a:avLst/>
              <a:gdLst/>
              <a:ahLst/>
              <a:cxnLst/>
              <a:rect l="l" t="t" r="r" b="b"/>
              <a:pathLst>
                <a:path w="2054927" h="589408">
                  <a:moveTo>
                    <a:pt x="34729" y="0"/>
                  </a:moveTo>
                  <a:lnTo>
                    <a:pt x="2020198" y="0"/>
                  </a:lnTo>
                  <a:cubicBezTo>
                    <a:pt x="2039378" y="0"/>
                    <a:pt x="2054927" y="15549"/>
                    <a:pt x="2054927" y="34729"/>
                  </a:cubicBezTo>
                  <a:lnTo>
                    <a:pt x="2054927" y="554679"/>
                  </a:lnTo>
                  <a:cubicBezTo>
                    <a:pt x="2054927" y="563890"/>
                    <a:pt x="2051268" y="572723"/>
                    <a:pt x="2044755" y="579236"/>
                  </a:cubicBezTo>
                  <a:cubicBezTo>
                    <a:pt x="2038242" y="585749"/>
                    <a:pt x="2029409" y="589408"/>
                    <a:pt x="2020198" y="589408"/>
                  </a:cubicBezTo>
                  <a:lnTo>
                    <a:pt x="34729" y="589408"/>
                  </a:lnTo>
                  <a:cubicBezTo>
                    <a:pt x="25518" y="589408"/>
                    <a:pt x="16685" y="585749"/>
                    <a:pt x="10172" y="579236"/>
                  </a:cubicBezTo>
                  <a:cubicBezTo>
                    <a:pt x="3659" y="572723"/>
                    <a:pt x="0" y="563890"/>
                    <a:pt x="0" y="554679"/>
                  </a:cubicBezTo>
                  <a:lnTo>
                    <a:pt x="0" y="34729"/>
                  </a:lnTo>
                  <a:cubicBezTo>
                    <a:pt x="0" y="25518"/>
                    <a:pt x="3659" y="16685"/>
                    <a:pt x="10172" y="10172"/>
                  </a:cubicBezTo>
                  <a:cubicBezTo>
                    <a:pt x="16685" y="3659"/>
                    <a:pt x="25518" y="0"/>
                    <a:pt x="34729" y="0"/>
                  </a:cubicBezTo>
                  <a:close/>
                </a:path>
              </a:pathLst>
            </a:custGeom>
            <a:solidFill>
              <a:srgbClr val="B8D99F"/>
            </a:solidFill>
            <a:ln w="38100" cap="rnd">
              <a:solidFill>
                <a:srgbClr val="FBF9F1"/>
              </a:solidFill>
              <a:prstDash val="solid"/>
              <a:round/>
            </a:ln>
          </p:spPr>
          <p:txBody>
            <a:bodyPr/>
            <a:lstStyle/>
            <a:p>
              <a:endParaRPr lang="fr-FR"/>
            </a:p>
          </p:txBody>
        </p:sp>
        <p:sp>
          <p:nvSpPr>
            <p:cNvPr id="7" name="TextBox 7"/>
            <p:cNvSpPr txBox="1"/>
            <p:nvPr/>
          </p:nvSpPr>
          <p:spPr>
            <a:xfrm>
              <a:off x="0" y="-38100"/>
              <a:ext cx="2054927" cy="627508"/>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8129224" y="2345150"/>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fr-FR"/>
          </a:p>
        </p:txBody>
      </p:sp>
      <p:grpSp>
        <p:nvGrpSpPr>
          <p:cNvPr id="9" name="Group 9"/>
          <p:cNvGrpSpPr/>
          <p:nvPr/>
        </p:nvGrpSpPr>
        <p:grpSpPr>
          <a:xfrm>
            <a:off x="1028700" y="5986948"/>
            <a:ext cx="7802301" cy="839660"/>
            <a:chOff x="0" y="0"/>
            <a:chExt cx="2054927" cy="221145"/>
          </a:xfrm>
        </p:grpSpPr>
        <p:sp>
          <p:nvSpPr>
            <p:cNvPr id="10" name="Freeform 10"/>
            <p:cNvSpPr/>
            <p:nvPr/>
          </p:nvSpPr>
          <p:spPr>
            <a:xfrm>
              <a:off x="0" y="0"/>
              <a:ext cx="2054927" cy="221145"/>
            </a:xfrm>
            <a:custGeom>
              <a:avLst/>
              <a:gdLst/>
              <a:ahLst/>
              <a:cxnLst/>
              <a:rect l="l" t="t" r="r" b="b"/>
              <a:pathLst>
                <a:path w="2054927" h="221145">
                  <a:moveTo>
                    <a:pt x="59536" y="0"/>
                  </a:moveTo>
                  <a:lnTo>
                    <a:pt x="1995391" y="0"/>
                  </a:lnTo>
                  <a:cubicBezTo>
                    <a:pt x="2011181" y="0"/>
                    <a:pt x="2026324" y="6272"/>
                    <a:pt x="2037490" y="17438"/>
                  </a:cubicBezTo>
                  <a:cubicBezTo>
                    <a:pt x="2048655" y="28603"/>
                    <a:pt x="2054927" y="43746"/>
                    <a:pt x="2054927" y="59536"/>
                  </a:cubicBezTo>
                  <a:lnTo>
                    <a:pt x="2054927" y="161609"/>
                  </a:lnTo>
                  <a:cubicBezTo>
                    <a:pt x="2054927" y="177399"/>
                    <a:pt x="2048655" y="192542"/>
                    <a:pt x="2037490" y="203707"/>
                  </a:cubicBezTo>
                  <a:cubicBezTo>
                    <a:pt x="2026324" y="214872"/>
                    <a:pt x="2011181" y="221145"/>
                    <a:pt x="1995391" y="221145"/>
                  </a:cubicBezTo>
                  <a:lnTo>
                    <a:pt x="59536" y="221145"/>
                  </a:lnTo>
                  <a:cubicBezTo>
                    <a:pt x="43746" y="221145"/>
                    <a:pt x="28603" y="214872"/>
                    <a:pt x="17438" y="203707"/>
                  </a:cubicBezTo>
                  <a:cubicBezTo>
                    <a:pt x="6272" y="192542"/>
                    <a:pt x="0" y="177399"/>
                    <a:pt x="0" y="161609"/>
                  </a:cubicBezTo>
                  <a:lnTo>
                    <a:pt x="0" y="59536"/>
                  </a:lnTo>
                  <a:cubicBezTo>
                    <a:pt x="0" y="43746"/>
                    <a:pt x="6272" y="28603"/>
                    <a:pt x="17438" y="17438"/>
                  </a:cubicBezTo>
                  <a:cubicBezTo>
                    <a:pt x="28603" y="6272"/>
                    <a:pt x="43746" y="0"/>
                    <a:pt x="59536" y="0"/>
                  </a:cubicBezTo>
                  <a:close/>
                </a:path>
              </a:pathLst>
            </a:custGeom>
            <a:solidFill>
              <a:srgbClr val="001F2D"/>
            </a:solidFill>
            <a:ln w="38100" cap="rnd">
              <a:solidFill>
                <a:srgbClr val="FBF9F1"/>
              </a:solidFill>
              <a:prstDash val="solid"/>
              <a:round/>
            </a:ln>
          </p:spPr>
          <p:txBody>
            <a:bodyPr/>
            <a:lstStyle/>
            <a:p>
              <a:endParaRPr lang="fr-FR"/>
            </a:p>
          </p:txBody>
        </p:sp>
        <p:sp>
          <p:nvSpPr>
            <p:cNvPr id="11" name="TextBox 11"/>
            <p:cNvSpPr txBox="1"/>
            <p:nvPr/>
          </p:nvSpPr>
          <p:spPr>
            <a:xfrm>
              <a:off x="0" y="-38100"/>
              <a:ext cx="2054927" cy="259245"/>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028700" y="7020392"/>
            <a:ext cx="7802301" cy="2237908"/>
            <a:chOff x="0" y="0"/>
            <a:chExt cx="2054927" cy="589408"/>
          </a:xfrm>
        </p:grpSpPr>
        <p:sp>
          <p:nvSpPr>
            <p:cNvPr id="13" name="Freeform 13"/>
            <p:cNvSpPr/>
            <p:nvPr/>
          </p:nvSpPr>
          <p:spPr>
            <a:xfrm>
              <a:off x="0" y="0"/>
              <a:ext cx="2054927" cy="589408"/>
            </a:xfrm>
            <a:custGeom>
              <a:avLst/>
              <a:gdLst/>
              <a:ahLst/>
              <a:cxnLst/>
              <a:rect l="l" t="t" r="r" b="b"/>
              <a:pathLst>
                <a:path w="2054927" h="589408">
                  <a:moveTo>
                    <a:pt x="34729" y="0"/>
                  </a:moveTo>
                  <a:lnTo>
                    <a:pt x="2020198" y="0"/>
                  </a:lnTo>
                  <a:cubicBezTo>
                    <a:pt x="2039378" y="0"/>
                    <a:pt x="2054927" y="15549"/>
                    <a:pt x="2054927" y="34729"/>
                  </a:cubicBezTo>
                  <a:lnTo>
                    <a:pt x="2054927" y="554679"/>
                  </a:lnTo>
                  <a:cubicBezTo>
                    <a:pt x="2054927" y="563890"/>
                    <a:pt x="2051268" y="572723"/>
                    <a:pt x="2044755" y="579236"/>
                  </a:cubicBezTo>
                  <a:cubicBezTo>
                    <a:pt x="2038242" y="585749"/>
                    <a:pt x="2029409" y="589408"/>
                    <a:pt x="2020198" y="589408"/>
                  </a:cubicBezTo>
                  <a:lnTo>
                    <a:pt x="34729" y="589408"/>
                  </a:lnTo>
                  <a:cubicBezTo>
                    <a:pt x="25518" y="589408"/>
                    <a:pt x="16685" y="585749"/>
                    <a:pt x="10172" y="579236"/>
                  </a:cubicBezTo>
                  <a:cubicBezTo>
                    <a:pt x="3659" y="572723"/>
                    <a:pt x="0" y="563890"/>
                    <a:pt x="0" y="554679"/>
                  </a:cubicBezTo>
                  <a:lnTo>
                    <a:pt x="0" y="34729"/>
                  </a:lnTo>
                  <a:cubicBezTo>
                    <a:pt x="0" y="25518"/>
                    <a:pt x="3659" y="16685"/>
                    <a:pt x="10172" y="10172"/>
                  </a:cubicBezTo>
                  <a:cubicBezTo>
                    <a:pt x="16685" y="3659"/>
                    <a:pt x="25518" y="0"/>
                    <a:pt x="34729" y="0"/>
                  </a:cubicBezTo>
                  <a:close/>
                </a:path>
              </a:pathLst>
            </a:custGeom>
            <a:solidFill>
              <a:srgbClr val="B8D99F"/>
            </a:solidFill>
            <a:ln w="38100" cap="rnd">
              <a:solidFill>
                <a:srgbClr val="FBF9F1"/>
              </a:solidFill>
              <a:prstDash val="solid"/>
              <a:round/>
            </a:ln>
          </p:spPr>
          <p:txBody>
            <a:bodyPr/>
            <a:lstStyle/>
            <a:p>
              <a:endParaRPr lang="fr-FR"/>
            </a:p>
          </p:txBody>
        </p:sp>
        <p:sp>
          <p:nvSpPr>
            <p:cNvPr id="14" name="TextBox 14"/>
            <p:cNvSpPr txBox="1"/>
            <p:nvPr/>
          </p:nvSpPr>
          <p:spPr>
            <a:xfrm>
              <a:off x="0" y="-38100"/>
              <a:ext cx="2054927" cy="627508"/>
            </a:xfrm>
            <a:prstGeom prst="rect">
              <a:avLst/>
            </a:prstGeom>
          </p:spPr>
          <p:txBody>
            <a:bodyPr lIns="50800" tIns="50800" rIns="50800" bIns="50800" rtlCol="0" anchor="ctr"/>
            <a:lstStyle/>
            <a:p>
              <a:pPr algn="ctr">
                <a:lnSpc>
                  <a:spcPts val="2659"/>
                </a:lnSpc>
              </a:pPr>
              <a:endParaRPr/>
            </a:p>
          </p:txBody>
        </p:sp>
      </p:grpSp>
      <p:sp>
        <p:nvSpPr>
          <p:cNvPr id="15" name="Freeform 15"/>
          <p:cNvSpPr/>
          <p:nvPr/>
        </p:nvSpPr>
        <p:spPr>
          <a:xfrm>
            <a:off x="8129224" y="6176450"/>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fr-FR"/>
          </a:p>
        </p:txBody>
      </p:sp>
      <p:grpSp>
        <p:nvGrpSpPr>
          <p:cNvPr id="16" name="Group 16"/>
          <p:cNvGrpSpPr/>
          <p:nvPr/>
        </p:nvGrpSpPr>
        <p:grpSpPr>
          <a:xfrm>
            <a:off x="9370920" y="5986948"/>
            <a:ext cx="7802301" cy="839660"/>
            <a:chOff x="0" y="0"/>
            <a:chExt cx="2054927" cy="221145"/>
          </a:xfrm>
        </p:grpSpPr>
        <p:sp>
          <p:nvSpPr>
            <p:cNvPr id="17" name="Freeform 17"/>
            <p:cNvSpPr/>
            <p:nvPr/>
          </p:nvSpPr>
          <p:spPr>
            <a:xfrm>
              <a:off x="0" y="0"/>
              <a:ext cx="2054927" cy="221145"/>
            </a:xfrm>
            <a:custGeom>
              <a:avLst/>
              <a:gdLst/>
              <a:ahLst/>
              <a:cxnLst/>
              <a:rect l="l" t="t" r="r" b="b"/>
              <a:pathLst>
                <a:path w="2054927" h="221145">
                  <a:moveTo>
                    <a:pt x="59536" y="0"/>
                  </a:moveTo>
                  <a:lnTo>
                    <a:pt x="1995391" y="0"/>
                  </a:lnTo>
                  <a:cubicBezTo>
                    <a:pt x="2011181" y="0"/>
                    <a:pt x="2026324" y="6272"/>
                    <a:pt x="2037490" y="17438"/>
                  </a:cubicBezTo>
                  <a:cubicBezTo>
                    <a:pt x="2048655" y="28603"/>
                    <a:pt x="2054927" y="43746"/>
                    <a:pt x="2054927" y="59536"/>
                  </a:cubicBezTo>
                  <a:lnTo>
                    <a:pt x="2054927" y="161609"/>
                  </a:lnTo>
                  <a:cubicBezTo>
                    <a:pt x="2054927" y="177399"/>
                    <a:pt x="2048655" y="192542"/>
                    <a:pt x="2037490" y="203707"/>
                  </a:cubicBezTo>
                  <a:cubicBezTo>
                    <a:pt x="2026324" y="214872"/>
                    <a:pt x="2011181" y="221145"/>
                    <a:pt x="1995391" y="221145"/>
                  </a:cubicBezTo>
                  <a:lnTo>
                    <a:pt x="59536" y="221145"/>
                  </a:lnTo>
                  <a:cubicBezTo>
                    <a:pt x="43746" y="221145"/>
                    <a:pt x="28603" y="214872"/>
                    <a:pt x="17438" y="203707"/>
                  </a:cubicBezTo>
                  <a:cubicBezTo>
                    <a:pt x="6272" y="192542"/>
                    <a:pt x="0" y="177399"/>
                    <a:pt x="0" y="161609"/>
                  </a:cubicBezTo>
                  <a:lnTo>
                    <a:pt x="0" y="59536"/>
                  </a:lnTo>
                  <a:cubicBezTo>
                    <a:pt x="0" y="43746"/>
                    <a:pt x="6272" y="28603"/>
                    <a:pt x="17438" y="17438"/>
                  </a:cubicBezTo>
                  <a:cubicBezTo>
                    <a:pt x="28603" y="6272"/>
                    <a:pt x="43746" y="0"/>
                    <a:pt x="59536" y="0"/>
                  </a:cubicBezTo>
                  <a:close/>
                </a:path>
              </a:pathLst>
            </a:custGeom>
            <a:solidFill>
              <a:srgbClr val="001F2D"/>
            </a:solidFill>
            <a:ln w="38100" cap="rnd">
              <a:solidFill>
                <a:srgbClr val="FBF9F1"/>
              </a:solidFill>
              <a:prstDash val="solid"/>
              <a:round/>
            </a:ln>
          </p:spPr>
          <p:txBody>
            <a:bodyPr/>
            <a:lstStyle/>
            <a:p>
              <a:endParaRPr lang="fr-FR"/>
            </a:p>
          </p:txBody>
        </p:sp>
        <p:sp>
          <p:nvSpPr>
            <p:cNvPr id="18" name="TextBox 18"/>
            <p:cNvSpPr txBox="1"/>
            <p:nvPr/>
          </p:nvSpPr>
          <p:spPr>
            <a:xfrm>
              <a:off x="0" y="-38100"/>
              <a:ext cx="2054927" cy="259245"/>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9370920" y="7020392"/>
            <a:ext cx="7802301" cy="2237908"/>
            <a:chOff x="0" y="0"/>
            <a:chExt cx="2054927" cy="589408"/>
          </a:xfrm>
        </p:grpSpPr>
        <p:sp>
          <p:nvSpPr>
            <p:cNvPr id="20" name="Freeform 20"/>
            <p:cNvSpPr/>
            <p:nvPr/>
          </p:nvSpPr>
          <p:spPr>
            <a:xfrm>
              <a:off x="0" y="0"/>
              <a:ext cx="2054927" cy="589408"/>
            </a:xfrm>
            <a:custGeom>
              <a:avLst/>
              <a:gdLst/>
              <a:ahLst/>
              <a:cxnLst/>
              <a:rect l="l" t="t" r="r" b="b"/>
              <a:pathLst>
                <a:path w="2054927" h="589408">
                  <a:moveTo>
                    <a:pt x="34729" y="0"/>
                  </a:moveTo>
                  <a:lnTo>
                    <a:pt x="2020198" y="0"/>
                  </a:lnTo>
                  <a:cubicBezTo>
                    <a:pt x="2039378" y="0"/>
                    <a:pt x="2054927" y="15549"/>
                    <a:pt x="2054927" y="34729"/>
                  </a:cubicBezTo>
                  <a:lnTo>
                    <a:pt x="2054927" y="554679"/>
                  </a:lnTo>
                  <a:cubicBezTo>
                    <a:pt x="2054927" y="563890"/>
                    <a:pt x="2051268" y="572723"/>
                    <a:pt x="2044755" y="579236"/>
                  </a:cubicBezTo>
                  <a:cubicBezTo>
                    <a:pt x="2038242" y="585749"/>
                    <a:pt x="2029409" y="589408"/>
                    <a:pt x="2020198" y="589408"/>
                  </a:cubicBezTo>
                  <a:lnTo>
                    <a:pt x="34729" y="589408"/>
                  </a:lnTo>
                  <a:cubicBezTo>
                    <a:pt x="25518" y="589408"/>
                    <a:pt x="16685" y="585749"/>
                    <a:pt x="10172" y="579236"/>
                  </a:cubicBezTo>
                  <a:cubicBezTo>
                    <a:pt x="3659" y="572723"/>
                    <a:pt x="0" y="563890"/>
                    <a:pt x="0" y="554679"/>
                  </a:cubicBezTo>
                  <a:lnTo>
                    <a:pt x="0" y="34729"/>
                  </a:lnTo>
                  <a:cubicBezTo>
                    <a:pt x="0" y="25518"/>
                    <a:pt x="3659" y="16685"/>
                    <a:pt x="10172" y="10172"/>
                  </a:cubicBezTo>
                  <a:cubicBezTo>
                    <a:pt x="16685" y="3659"/>
                    <a:pt x="25518" y="0"/>
                    <a:pt x="34729" y="0"/>
                  </a:cubicBezTo>
                  <a:close/>
                </a:path>
              </a:pathLst>
            </a:custGeom>
            <a:solidFill>
              <a:srgbClr val="B8D99F"/>
            </a:solidFill>
            <a:ln w="38100" cap="rnd">
              <a:solidFill>
                <a:srgbClr val="FBF9F1"/>
              </a:solidFill>
              <a:prstDash val="solid"/>
              <a:round/>
            </a:ln>
          </p:spPr>
          <p:txBody>
            <a:bodyPr/>
            <a:lstStyle/>
            <a:p>
              <a:endParaRPr lang="fr-FR"/>
            </a:p>
          </p:txBody>
        </p:sp>
        <p:sp>
          <p:nvSpPr>
            <p:cNvPr id="21" name="TextBox 21"/>
            <p:cNvSpPr txBox="1"/>
            <p:nvPr/>
          </p:nvSpPr>
          <p:spPr>
            <a:xfrm>
              <a:off x="0" y="-38100"/>
              <a:ext cx="2054927" cy="627508"/>
            </a:xfrm>
            <a:prstGeom prst="rect">
              <a:avLst/>
            </a:prstGeom>
          </p:spPr>
          <p:txBody>
            <a:bodyPr lIns="50800" tIns="50800" rIns="50800" bIns="50800" rtlCol="0" anchor="ctr"/>
            <a:lstStyle/>
            <a:p>
              <a:pPr algn="ctr">
                <a:lnSpc>
                  <a:spcPts val="2659"/>
                </a:lnSpc>
              </a:pPr>
              <a:endParaRPr/>
            </a:p>
          </p:txBody>
        </p:sp>
      </p:grpSp>
      <p:pic>
        <p:nvPicPr>
          <p:cNvPr id="22" name="Picture 22"/>
          <p:cNvPicPr>
            <a:picLocks noChangeAspect="1"/>
          </p:cNvPicPr>
          <p:nvPr/>
        </p:nvPicPr>
        <p:blipFill>
          <a:blip r:embed="rId3"/>
          <a:srcRect/>
          <a:stretch>
            <a:fillRect/>
          </a:stretch>
        </p:blipFill>
        <p:spPr>
          <a:xfrm rot="-5461530">
            <a:off x="9177515" y="2869265"/>
            <a:ext cx="3032431" cy="2046891"/>
          </a:xfrm>
          <a:prstGeom prst="rect">
            <a:avLst/>
          </a:prstGeom>
        </p:spPr>
      </p:pic>
      <p:sp>
        <p:nvSpPr>
          <p:cNvPr id="23" name="Freeform 23"/>
          <p:cNvSpPr/>
          <p:nvPr/>
        </p:nvSpPr>
        <p:spPr>
          <a:xfrm>
            <a:off x="12163249" y="2165455"/>
            <a:ext cx="3453511" cy="3453511"/>
          </a:xfrm>
          <a:custGeom>
            <a:avLst/>
            <a:gdLst/>
            <a:ahLst/>
            <a:cxnLst/>
            <a:rect l="l" t="t" r="r" b="b"/>
            <a:pathLst>
              <a:path w="3453511" h="3453511">
                <a:moveTo>
                  <a:pt x="0" y="0"/>
                </a:moveTo>
                <a:lnTo>
                  <a:pt x="3453510" y="0"/>
                </a:lnTo>
                <a:lnTo>
                  <a:pt x="3453510" y="3453510"/>
                </a:lnTo>
                <a:lnTo>
                  <a:pt x="0" y="3453510"/>
                </a:lnTo>
                <a:lnTo>
                  <a:pt x="0" y="0"/>
                </a:lnTo>
                <a:close/>
              </a:path>
            </a:pathLst>
          </a:custGeom>
          <a:blipFill>
            <a:blip r:embed="rId4"/>
            <a:stretch>
              <a:fillRect/>
            </a:stretch>
          </a:blipFill>
        </p:spPr>
        <p:txBody>
          <a:bodyPr/>
          <a:lstStyle/>
          <a:p>
            <a:endParaRPr lang="fr-FR"/>
          </a:p>
        </p:txBody>
      </p:sp>
      <p:sp>
        <p:nvSpPr>
          <p:cNvPr id="24" name="Freeform 24"/>
          <p:cNvSpPr/>
          <p:nvPr/>
        </p:nvSpPr>
        <p:spPr>
          <a:xfrm>
            <a:off x="16465549" y="6151368"/>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fr-FR"/>
          </a:p>
        </p:txBody>
      </p:sp>
      <p:grpSp>
        <p:nvGrpSpPr>
          <p:cNvPr id="25" name="Group 25"/>
          <p:cNvGrpSpPr/>
          <p:nvPr/>
        </p:nvGrpSpPr>
        <p:grpSpPr>
          <a:xfrm rot="-10800000">
            <a:off x="-339223" y="-1636361"/>
            <a:ext cx="3031532" cy="2625321"/>
            <a:chOff x="0" y="0"/>
            <a:chExt cx="3619627" cy="3134614"/>
          </a:xfrm>
        </p:grpSpPr>
        <p:sp>
          <p:nvSpPr>
            <p:cNvPr id="26" name="Freeform 26"/>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grpSp>
        <p:nvGrpSpPr>
          <p:cNvPr id="27" name="Group 27"/>
          <p:cNvGrpSpPr/>
          <p:nvPr/>
        </p:nvGrpSpPr>
        <p:grpSpPr>
          <a:xfrm rot="-10800000">
            <a:off x="-2263743" y="-775054"/>
            <a:ext cx="3480308" cy="3013963"/>
            <a:chOff x="0" y="0"/>
            <a:chExt cx="3619627" cy="3134614"/>
          </a:xfrm>
        </p:grpSpPr>
        <p:sp>
          <p:nvSpPr>
            <p:cNvPr id="28" name="Freeform 28"/>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sp>
        <p:nvSpPr>
          <p:cNvPr id="29" name="TextBox 29"/>
          <p:cNvSpPr txBox="1"/>
          <p:nvPr/>
        </p:nvSpPr>
        <p:spPr>
          <a:xfrm>
            <a:off x="1504564" y="2331002"/>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A4E473"/>
                </a:solidFill>
                <a:latin typeface="Lato Bold"/>
                <a:ea typeface="Lato Bold"/>
                <a:cs typeface="Lato Bold"/>
                <a:sym typeface="Lato Bold"/>
              </a:rPr>
              <a:t>BASE DE DONNÉES CP</a:t>
            </a:r>
          </a:p>
        </p:txBody>
      </p:sp>
      <p:sp>
        <p:nvSpPr>
          <p:cNvPr id="30" name="TextBox 30"/>
          <p:cNvSpPr txBox="1"/>
          <p:nvPr/>
        </p:nvSpPr>
        <p:spPr>
          <a:xfrm>
            <a:off x="1257253" y="3414621"/>
            <a:ext cx="7345195" cy="1748750"/>
          </a:xfrm>
          <a:prstGeom prst="rect">
            <a:avLst/>
          </a:prstGeom>
        </p:spPr>
        <p:txBody>
          <a:bodyPr lIns="0" tIns="0" rIns="0" bIns="0" rtlCol="0" anchor="t">
            <a:spAutoFit/>
          </a:bodyPr>
          <a:lstStyle/>
          <a:p>
            <a:pPr algn="just">
              <a:lnSpc>
                <a:spcPts val="2837"/>
              </a:lnSpc>
              <a:spcBef>
                <a:spcPct val="0"/>
              </a:spcBef>
            </a:pPr>
            <a:r>
              <a:rPr lang="en-US" sz="2026">
                <a:solidFill>
                  <a:srgbClr val="000000"/>
                </a:solidFill>
                <a:latin typeface="Lato"/>
                <a:ea typeface="Lato"/>
                <a:cs typeface="Lato"/>
                <a:sym typeface="Lato"/>
              </a:rPr>
              <a:t>Une base de données CP fournit cohérence et tolérance au partitionnement au détriment de la disponibilité. Lorsque survient un partitionnement entre deux nœuds, le système doit arrêter le nœud non cohérent (c’est-à-dire le rendre indisponible) jusqu’à la résolution du partitionnement.</a:t>
            </a:r>
          </a:p>
        </p:txBody>
      </p:sp>
      <p:sp>
        <p:nvSpPr>
          <p:cNvPr id="31" name="TextBox 31"/>
          <p:cNvSpPr txBox="1"/>
          <p:nvPr/>
        </p:nvSpPr>
        <p:spPr>
          <a:xfrm>
            <a:off x="1504564" y="6162303"/>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A4E473"/>
                </a:solidFill>
                <a:latin typeface="Lato Bold"/>
                <a:ea typeface="Lato Bold"/>
                <a:cs typeface="Lato Bold"/>
                <a:sym typeface="Lato Bold"/>
              </a:rPr>
              <a:t>BASE DE DONNÉES CA</a:t>
            </a:r>
          </a:p>
        </p:txBody>
      </p:sp>
      <p:sp>
        <p:nvSpPr>
          <p:cNvPr id="32" name="TextBox 32"/>
          <p:cNvSpPr txBox="1"/>
          <p:nvPr/>
        </p:nvSpPr>
        <p:spPr>
          <a:xfrm>
            <a:off x="9643313" y="6162303"/>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A4E473"/>
                </a:solidFill>
                <a:latin typeface="Lato Bold"/>
                <a:ea typeface="Lato Bold"/>
                <a:cs typeface="Lato Bold"/>
                <a:sym typeface="Lato Bold"/>
              </a:rPr>
              <a:t>BASE DE DONNÉES AP</a:t>
            </a:r>
          </a:p>
        </p:txBody>
      </p:sp>
      <p:sp>
        <p:nvSpPr>
          <p:cNvPr id="33" name="TextBox 3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12</a:t>
            </a:r>
          </a:p>
        </p:txBody>
      </p:sp>
      <p:sp>
        <p:nvSpPr>
          <p:cNvPr id="34" name="TextBox 34"/>
          <p:cNvSpPr txBox="1"/>
          <p:nvPr/>
        </p:nvSpPr>
        <p:spPr>
          <a:xfrm>
            <a:off x="9621393" y="7245921"/>
            <a:ext cx="7301356" cy="1748750"/>
          </a:xfrm>
          <a:prstGeom prst="rect">
            <a:avLst/>
          </a:prstGeom>
        </p:spPr>
        <p:txBody>
          <a:bodyPr lIns="0" tIns="0" rIns="0" bIns="0" rtlCol="0" anchor="t">
            <a:spAutoFit/>
          </a:bodyPr>
          <a:lstStyle/>
          <a:p>
            <a:pPr algn="just">
              <a:lnSpc>
                <a:spcPts val="2837"/>
              </a:lnSpc>
              <a:spcBef>
                <a:spcPct val="0"/>
              </a:spcBef>
            </a:pPr>
            <a:r>
              <a:rPr lang="en-US" sz="2026">
                <a:solidFill>
                  <a:srgbClr val="000000"/>
                </a:solidFill>
                <a:latin typeface="Lato"/>
                <a:ea typeface="Lato"/>
                <a:cs typeface="Lato"/>
                <a:sym typeface="Lato"/>
              </a:rPr>
              <a:t>Une base de données AP fournit disponibilité et tolérance au partitionnement au détriment de la cohérence. Lorsque survient un partitionnement, tous les nœuds restent disponibles, mais ceux situés du mauvais côté du partitionnement risquent de renvoyer une version des données plus ancienne que les autres</a:t>
            </a:r>
          </a:p>
        </p:txBody>
      </p:sp>
      <p:sp>
        <p:nvSpPr>
          <p:cNvPr id="35" name="TextBox 35"/>
          <p:cNvSpPr txBox="1"/>
          <p:nvPr/>
        </p:nvSpPr>
        <p:spPr>
          <a:xfrm>
            <a:off x="1257253" y="7462713"/>
            <a:ext cx="7345195" cy="1396325"/>
          </a:xfrm>
          <a:prstGeom prst="rect">
            <a:avLst/>
          </a:prstGeom>
        </p:spPr>
        <p:txBody>
          <a:bodyPr lIns="0" tIns="0" rIns="0" bIns="0" rtlCol="0" anchor="t">
            <a:spAutoFit/>
          </a:bodyPr>
          <a:lstStyle/>
          <a:p>
            <a:pPr algn="just">
              <a:lnSpc>
                <a:spcPts val="2837"/>
              </a:lnSpc>
              <a:spcBef>
                <a:spcPct val="0"/>
              </a:spcBef>
            </a:pPr>
            <a:r>
              <a:rPr lang="en-US" sz="2026">
                <a:solidFill>
                  <a:srgbClr val="000000"/>
                </a:solidFill>
                <a:latin typeface="Lato"/>
                <a:ea typeface="Lato"/>
                <a:cs typeface="Lato"/>
                <a:sym typeface="Lato"/>
              </a:rPr>
              <a:t>Une base de données CA fournit cohérence et disponibilité sur tous les nœuds. Cependant, cela n’est plus possible si un partitionnement se produit entre deux nœuds du système : elle ne fournit donc pas de tolérance aux pannes.</a:t>
            </a:r>
          </a:p>
        </p:txBody>
      </p:sp>
      <p:sp>
        <p:nvSpPr>
          <p:cNvPr id="36" name="TextBox 36"/>
          <p:cNvSpPr txBox="1"/>
          <p:nvPr/>
        </p:nvSpPr>
        <p:spPr>
          <a:xfrm>
            <a:off x="3479482" y="582556"/>
            <a:ext cx="11329036" cy="1276350"/>
          </a:xfrm>
          <a:prstGeom prst="rect">
            <a:avLst/>
          </a:prstGeom>
        </p:spPr>
        <p:txBody>
          <a:bodyPr lIns="0" tIns="0" rIns="0" bIns="0" rtlCol="0" anchor="t">
            <a:spAutoFit/>
          </a:bodyPr>
          <a:lstStyle/>
          <a:p>
            <a:pPr algn="ctr">
              <a:lnSpc>
                <a:spcPts val="4799"/>
              </a:lnSpc>
            </a:pPr>
            <a:r>
              <a:rPr lang="en-US" sz="3999" b="1">
                <a:solidFill>
                  <a:srgbClr val="FBF9F1"/>
                </a:solidFill>
                <a:latin typeface="Tajawal Bold Bold"/>
                <a:ea typeface="Tajawal Bold Bold"/>
                <a:cs typeface="Tajawal Bold Bold"/>
                <a:sym typeface="Tajawal Bold Bold"/>
              </a:rPr>
              <a:t>CLASSFICATION DES BASES DE DONNÉES NOSQL SELON LES DEUX CARACTÉRISTIQUES CAP</a:t>
            </a:r>
          </a:p>
        </p:txBody>
      </p:sp>
      <p:sp>
        <p:nvSpPr>
          <p:cNvPr id="37" name="Freeform 37"/>
          <p:cNvSpPr/>
          <p:nvPr/>
        </p:nvSpPr>
        <p:spPr>
          <a:xfrm rot="5400000">
            <a:off x="13781046" y="-1503790"/>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Tree>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TextBox 3"/>
          <p:cNvSpPr txBox="1"/>
          <p:nvPr/>
        </p:nvSpPr>
        <p:spPr>
          <a:xfrm>
            <a:off x="13302459" y="759970"/>
            <a:ext cx="3568950" cy="2047875"/>
          </a:xfrm>
          <a:prstGeom prst="rect">
            <a:avLst/>
          </a:prstGeom>
        </p:spPr>
        <p:txBody>
          <a:bodyPr lIns="0" tIns="0" rIns="0" bIns="0" rtlCol="0" anchor="t">
            <a:spAutoFit/>
          </a:bodyPr>
          <a:lstStyle/>
          <a:p>
            <a:pPr algn="r">
              <a:lnSpc>
                <a:spcPts val="14399"/>
              </a:lnSpc>
            </a:pPr>
            <a:r>
              <a:rPr lang="en-US" sz="11999" b="1">
                <a:solidFill>
                  <a:srgbClr val="FFFFFF"/>
                </a:solidFill>
                <a:latin typeface="Tajawal Bold"/>
                <a:ea typeface="Tajawal Bold"/>
                <a:cs typeface="Tajawal Bold"/>
                <a:sym typeface="Tajawal Bold"/>
              </a:rPr>
              <a:t>02</a:t>
            </a:r>
          </a:p>
        </p:txBody>
      </p:sp>
      <p:sp>
        <p:nvSpPr>
          <p:cNvPr id="4" name="TextBox 4"/>
          <p:cNvSpPr txBox="1"/>
          <p:nvPr/>
        </p:nvSpPr>
        <p:spPr>
          <a:xfrm>
            <a:off x="7223130" y="2686834"/>
            <a:ext cx="9648279" cy="4733925"/>
          </a:xfrm>
          <a:prstGeom prst="rect">
            <a:avLst/>
          </a:prstGeom>
        </p:spPr>
        <p:txBody>
          <a:bodyPr lIns="0" tIns="0" rIns="0" bIns="0" rtlCol="0" anchor="t">
            <a:spAutoFit/>
          </a:bodyPr>
          <a:lstStyle/>
          <a:p>
            <a:pPr algn="r">
              <a:lnSpc>
                <a:spcPts val="11999"/>
              </a:lnSpc>
            </a:pPr>
            <a:r>
              <a:rPr lang="en-US" sz="9999" b="1">
                <a:solidFill>
                  <a:srgbClr val="FFFFFF"/>
                </a:solidFill>
                <a:latin typeface="Tajawal Bold Bold"/>
                <a:ea typeface="Tajawal Bold Bold"/>
                <a:cs typeface="Tajawal Bold Bold"/>
                <a:sym typeface="Tajawal Bold Bold"/>
              </a:rPr>
              <a:t>LES TYPES DE LA RÉPLICATION NOSQL</a:t>
            </a:r>
          </a:p>
        </p:txBody>
      </p:sp>
      <p:sp>
        <p:nvSpPr>
          <p:cNvPr id="5" name="Freeform 5"/>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grpSp>
        <p:nvGrpSpPr>
          <p:cNvPr id="6" name="Group 6"/>
          <p:cNvGrpSpPr/>
          <p:nvPr/>
        </p:nvGrpSpPr>
        <p:grpSpPr>
          <a:xfrm>
            <a:off x="14296094" y="7420759"/>
            <a:ext cx="6383425" cy="552807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8" name="Group 8"/>
          <p:cNvGrpSpPr/>
          <p:nvPr/>
        </p:nvGrpSpPr>
        <p:grpSpPr>
          <a:xfrm>
            <a:off x="12052404" y="7420759"/>
            <a:ext cx="3034530" cy="2627917"/>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10" name="Group 10"/>
          <p:cNvGrpSpPr/>
          <p:nvPr/>
        </p:nvGrpSpPr>
        <p:grpSpPr>
          <a:xfrm>
            <a:off x="10601762" y="9121351"/>
            <a:ext cx="2141618" cy="1854652"/>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13</a:t>
            </a:r>
          </a:p>
        </p:txBody>
      </p:sp>
    </p:spTree>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Freeform 3"/>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grpSp>
        <p:nvGrpSpPr>
          <p:cNvPr id="4" name="Group 4"/>
          <p:cNvGrpSpPr/>
          <p:nvPr/>
        </p:nvGrpSpPr>
        <p:grpSpPr>
          <a:xfrm>
            <a:off x="14296094" y="7420759"/>
            <a:ext cx="6383425" cy="5528076"/>
            <a:chOff x="0" y="0"/>
            <a:chExt cx="3619627" cy="3134614"/>
          </a:xfrm>
        </p:grpSpPr>
        <p:sp>
          <p:nvSpPr>
            <p:cNvPr id="5" name="Freeform 5"/>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6" name="Group 6"/>
          <p:cNvGrpSpPr/>
          <p:nvPr/>
        </p:nvGrpSpPr>
        <p:grpSpPr>
          <a:xfrm>
            <a:off x="12052404" y="7420759"/>
            <a:ext cx="3034530" cy="2627917"/>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8" name="Group 8"/>
          <p:cNvGrpSpPr/>
          <p:nvPr/>
        </p:nvGrpSpPr>
        <p:grpSpPr>
          <a:xfrm>
            <a:off x="10601762" y="9121351"/>
            <a:ext cx="2141618" cy="1854652"/>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grpSp>
        <p:nvGrpSpPr>
          <p:cNvPr id="10" name="Group 10"/>
          <p:cNvGrpSpPr/>
          <p:nvPr/>
        </p:nvGrpSpPr>
        <p:grpSpPr>
          <a:xfrm>
            <a:off x="12052404" y="7420759"/>
            <a:ext cx="3025005" cy="2619518"/>
            <a:chOff x="0" y="0"/>
            <a:chExt cx="4282440" cy="3708400"/>
          </a:xfrm>
        </p:grpSpPr>
        <p:sp>
          <p:nvSpPr>
            <p:cNvPr id="11" name="Freeform 11"/>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5"/>
              <a:stretch>
                <a:fillRect l="-3759" r="-26215"/>
              </a:stretch>
            </a:blipFill>
          </p:spPr>
          <p:txBody>
            <a:bodyPr/>
            <a:lstStyle/>
            <a:p>
              <a:endParaRPr lang="fr-FR"/>
            </a:p>
          </p:txBody>
        </p:sp>
      </p:gr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14</a:t>
            </a:r>
          </a:p>
        </p:txBody>
      </p:sp>
      <p:grpSp>
        <p:nvGrpSpPr>
          <p:cNvPr id="13" name="Group 13"/>
          <p:cNvGrpSpPr/>
          <p:nvPr/>
        </p:nvGrpSpPr>
        <p:grpSpPr>
          <a:xfrm>
            <a:off x="2300598" y="3183722"/>
            <a:ext cx="14544922" cy="3430242"/>
            <a:chOff x="0" y="0"/>
            <a:chExt cx="4189113" cy="987951"/>
          </a:xfrm>
        </p:grpSpPr>
        <p:sp>
          <p:nvSpPr>
            <p:cNvPr id="14" name="Freeform 14"/>
            <p:cNvSpPr/>
            <p:nvPr/>
          </p:nvSpPr>
          <p:spPr>
            <a:xfrm>
              <a:off x="0" y="0"/>
              <a:ext cx="4189113" cy="987951"/>
            </a:xfrm>
            <a:custGeom>
              <a:avLst/>
              <a:gdLst/>
              <a:ahLst/>
              <a:cxnLst/>
              <a:rect l="l" t="t" r="r" b="b"/>
              <a:pathLst>
                <a:path w="4189113" h="987951">
                  <a:moveTo>
                    <a:pt x="27146" y="0"/>
                  </a:moveTo>
                  <a:lnTo>
                    <a:pt x="4161967" y="0"/>
                  </a:lnTo>
                  <a:cubicBezTo>
                    <a:pt x="4176959" y="0"/>
                    <a:pt x="4189113" y="12154"/>
                    <a:pt x="4189113" y="27146"/>
                  </a:cubicBezTo>
                  <a:lnTo>
                    <a:pt x="4189113" y="960805"/>
                  </a:lnTo>
                  <a:cubicBezTo>
                    <a:pt x="4189113" y="975797"/>
                    <a:pt x="4176959" y="987951"/>
                    <a:pt x="4161967" y="987951"/>
                  </a:cubicBezTo>
                  <a:lnTo>
                    <a:pt x="27146" y="987951"/>
                  </a:lnTo>
                  <a:cubicBezTo>
                    <a:pt x="12154" y="987951"/>
                    <a:pt x="0" y="975797"/>
                    <a:pt x="0" y="960805"/>
                  </a:cubicBezTo>
                  <a:lnTo>
                    <a:pt x="0" y="27146"/>
                  </a:lnTo>
                  <a:cubicBezTo>
                    <a:pt x="0" y="12154"/>
                    <a:pt x="12154" y="0"/>
                    <a:pt x="27146" y="0"/>
                  </a:cubicBezTo>
                  <a:close/>
                </a:path>
              </a:pathLst>
            </a:custGeom>
            <a:solidFill>
              <a:srgbClr val="000000">
                <a:alpha val="0"/>
              </a:srgbClr>
            </a:solidFill>
            <a:ln w="38100" cap="rnd">
              <a:solidFill>
                <a:srgbClr val="A4E473"/>
              </a:solidFill>
              <a:prstDash val="solid"/>
              <a:round/>
            </a:ln>
          </p:spPr>
          <p:txBody>
            <a:bodyPr/>
            <a:lstStyle/>
            <a:p>
              <a:endParaRPr lang="fr-FR"/>
            </a:p>
          </p:txBody>
        </p:sp>
        <p:sp>
          <p:nvSpPr>
            <p:cNvPr id="15" name="TextBox 15"/>
            <p:cNvSpPr txBox="1"/>
            <p:nvPr/>
          </p:nvSpPr>
          <p:spPr>
            <a:xfrm>
              <a:off x="0" y="-28575"/>
              <a:ext cx="4189113" cy="1016526"/>
            </a:xfrm>
            <a:prstGeom prst="rect">
              <a:avLst/>
            </a:prstGeom>
          </p:spPr>
          <p:txBody>
            <a:bodyPr lIns="46454" tIns="46454" rIns="46454" bIns="46454" rtlCol="0" anchor="ctr"/>
            <a:lstStyle/>
            <a:p>
              <a:pPr algn="just">
                <a:lnSpc>
                  <a:spcPts val="1891"/>
                </a:lnSpc>
              </a:pPr>
              <a:endParaRPr/>
            </a:p>
          </p:txBody>
        </p:sp>
      </p:grpSp>
      <p:sp>
        <p:nvSpPr>
          <p:cNvPr id="16" name="TextBox 16"/>
          <p:cNvSpPr txBox="1"/>
          <p:nvPr/>
        </p:nvSpPr>
        <p:spPr>
          <a:xfrm>
            <a:off x="2859678" y="3628843"/>
            <a:ext cx="13426764" cy="2463800"/>
          </a:xfrm>
          <a:prstGeom prst="rect">
            <a:avLst/>
          </a:prstGeom>
        </p:spPr>
        <p:txBody>
          <a:bodyPr lIns="0" tIns="0" rIns="0" bIns="0" rtlCol="0" anchor="t">
            <a:spAutoFit/>
          </a:bodyPr>
          <a:lstStyle/>
          <a:p>
            <a:pPr algn="just">
              <a:lnSpc>
                <a:spcPts val="4900"/>
              </a:lnSpc>
              <a:spcBef>
                <a:spcPct val="0"/>
              </a:spcBef>
            </a:pPr>
            <a:r>
              <a:rPr lang="en-US" sz="3500">
                <a:solidFill>
                  <a:srgbClr val="FFFFFF"/>
                </a:solidFill>
                <a:latin typeface="Lato"/>
                <a:ea typeface="Lato"/>
                <a:cs typeface="Lato"/>
                <a:sym typeface="Lato"/>
              </a:rPr>
              <a:t>Comparer les trois modes de réplication (synchrone, asynchrone, semi-synchrone) pour identifier leurs forces et faiblesses, afin de choisir le plus adapté aux besoins en cohérence, disponibilité et performance d'un système.</a:t>
            </a:r>
          </a:p>
        </p:txBody>
      </p:sp>
      <p:grpSp>
        <p:nvGrpSpPr>
          <p:cNvPr id="17" name="Group 17"/>
          <p:cNvGrpSpPr/>
          <p:nvPr/>
        </p:nvGrpSpPr>
        <p:grpSpPr>
          <a:xfrm>
            <a:off x="12062103" y="7420759"/>
            <a:ext cx="3024831" cy="2619518"/>
            <a:chOff x="0" y="0"/>
            <a:chExt cx="3619627" cy="3134614"/>
          </a:xfrm>
        </p:grpSpPr>
        <p:sp>
          <p:nvSpPr>
            <p:cNvPr id="18" name="Freeform 18"/>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E5E1DA">
                <a:alpha val="29804"/>
              </a:srgbClr>
            </a:solidFill>
          </p:spPr>
          <p:txBody>
            <a:bodyPr/>
            <a:lstStyle/>
            <a:p>
              <a:endParaRPr lang="fr-FR"/>
            </a:p>
          </p:txBody>
        </p:sp>
      </p:grpSp>
      <p:sp>
        <p:nvSpPr>
          <p:cNvPr id="19" name="Freeform 19"/>
          <p:cNvSpPr/>
          <p:nvPr/>
        </p:nvSpPr>
        <p:spPr>
          <a:xfrm rot="-2181579">
            <a:off x="-1465615" y="7299123"/>
            <a:ext cx="10128448" cy="10895890"/>
          </a:xfrm>
          <a:custGeom>
            <a:avLst/>
            <a:gdLst/>
            <a:ahLst/>
            <a:cxnLst/>
            <a:rect l="l" t="t" r="r" b="b"/>
            <a:pathLst>
              <a:path w="10128448" h="10895890">
                <a:moveTo>
                  <a:pt x="0" y="0"/>
                </a:moveTo>
                <a:lnTo>
                  <a:pt x="10128448" y="0"/>
                </a:lnTo>
                <a:lnTo>
                  <a:pt x="10128448" y="10895890"/>
                </a:lnTo>
                <a:lnTo>
                  <a:pt x="0" y="10895890"/>
                </a:lnTo>
                <a:lnTo>
                  <a:pt x="0" y="0"/>
                </a:lnTo>
                <a:close/>
              </a:path>
            </a:pathLst>
          </a:custGeom>
          <a:blipFill>
            <a:blip r:embed="rId6"/>
            <a:stretch>
              <a:fillRect l="-157" r="-157"/>
            </a:stretch>
          </a:blipFill>
        </p:spPr>
        <p:txBody>
          <a:bodyPr/>
          <a:lstStyle/>
          <a:p>
            <a:endParaRPr lang="fr-FR"/>
          </a:p>
        </p:txBody>
      </p:sp>
    </p:spTree>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2957661" y="4839365"/>
            <a:ext cx="7172250" cy="1510531"/>
            <a:chOff x="0" y="0"/>
            <a:chExt cx="1613609" cy="339838"/>
          </a:xfrm>
        </p:grpSpPr>
        <p:sp>
          <p:nvSpPr>
            <p:cNvPr id="3" name="Freeform 3"/>
            <p:cNvSpPr/>
            <p:nvPr/>
          </p:nvSpPr>
          <p:spPr>
            <a:xfrm>
              <a:off x="0" y="0"/>
              <a:ext cx="1613609" cy="339838"/>
            </a:xfrm>
            <a:custGeom>
              <a:avLst/>
              <a:gdLst/>
              <a:ahLst/>
              <a:cxnLst/>
              <a:rect l="l" t="t" r="r" b="b"/>
              <a:pathLst>
                <a:path w="1613609" h="339838">
                  <a:moveTo>
                    <a:pt x="56130" y="0"/>
                  </a:moveTo>
                  <a:lnTo>
                    <a:pt x="1557479" y="0"/>
                  </a:lnTo>
                  <a:cubicBezTo>
                    <a:pt x="1572366" y="0"/>
                    <a:pt x="1586643" y="5914"/>
                    <a:pt x="1597169" y="16440"/>
                  </a:cubicBezTo>
                  <a:cubicBezTo>
                    <a:pt x="1607695" y="26967"/>
                    <a:pt x="1613609" y="41244"/>
                    <a:pt x="1613609" y="56130"/>
                  </a:cubicBezTo>
                  <a:lnTo>
                    <a:pt x="1613609" y="283708"/>
                  </a:lnTo>
                  <a:cubicBezTo>
                    <a:pt x="1613609" y="314708"/>
                    <a:pt x="1588479" y="339838"/>
                    <a:pt x="1557479" y="339838"/>
                  </a:cubicBezTo>
                  <a:lnTo>
                    <a:pt x="56130" y="339838"/>
                  </a:lnTo>
                  <a:cubicBezTo>
                    <a:pt x="41244" y="339838"/>
                    <a:pt x="26967" y="333925"/>
                    <a:pt x="16440" y="323398"/>
                  </a:cubicBezTo>
                  <a:cubicBezTo>
                    <a:pt x="5914" y="312872"/>
                    <a:pt x="0" y="298595"/>
                    <a:pt x="0" y="283708"/>
                  </a:cubicBezTo>
                  <a:lnTo>
                    <a:pt x="0" y="56130"/>
                  </a:lnTo>
                  <a:cubicBezTo>
                    <a:pt x="0" y="25130"/>
                    <a:pt x="25130" y="0"/>
                    <a:pt x="56130" y="0"/>
                  </a:cubicBezTo>
                  <a:close/>
                </a:path>
              </a:pathLst>
            </a:custGeom>
            <a:gradFill rotWithShape="1">
              <a:gsLst>
                <a:gs pos="0">
                  <a:srgbClr val="00FF6C">
                    <a:alpha val="100000"/>
                  </a:srgbClr>
                </a:gs>
                <a:gs pos="100000">
                  <a:srgbClr val="8F33E1">
                    <a:alpha val="100000"/>
                  </a:srgbClr>
                </a:gs>
              </a:gsLst>
              <a:path path="circle">
                <a:fillToRect l="50000" t="50000" r="50000" b="50000"/>
              </a:path>
            </a:gradFill>
          </p:spPr>
          <p:txBody>
            <a:bodyPr/>
            <a:lstStyle/>
            <a:p>
              <a:endParaRPr lang="fr-FR"/>
            </a:p>
          </p:txBody>
        </p:sp>
        <p:sp>
          <p:nvSpPr>
            <p:cNvPr id="4" name="TextBox 4"/>
            <p:cNvSpPr txBox="1"/>
            <p:nvPr/>
          </p:nvSpPr>
          <p:spPr>
            <a:xfrm>
              <a:off x="0" y="-38100"/>
              <a:ext cx="1613609" cy="377938"/>
            </a:xfrm>
            <a:prstGeom prst="rect">
              <a:avLst/>
            </a:prstGeom>
          </p:spPr>
          <p:txBody>
            <a:bodyPr lIns="50800" tIns="50800" rIns="50800" bIns="50800" rtlCol="0" anchor="ctr"/>
            <a:lstStyle/>
            <a:p>
              <a:pPr algn="ctr">
                <a:lnSpc>
                  <a:spcPts val="2737"/>
                </a:lnSpc>
              </a:pPr>
              <a:endParaRPr/>
            </a:p>
          </p:txBody>
        </p:sp>
      </p:grpSp>
      <p:grpSp>
        <p:nvGrpSpPr>
          <p:cNvPr id="5" name="Group 5"/>
          <p:cNvGrpSpPr/>
          <p:nvPr/>
        </p:nvGrpSpPr>
        <p:grpSpPr>
          <a:xfrm>
            <a:off x="2957661" y="6873485"/>
            <a:ext cx="7147304" cy="1510531"/>
            <a:chOff x="0" y="0"/>
            <a:chExt cx="1607997" cy="339838"/>
          </a:xfrm>
        </p:grpSpPr>
        <p:sp>
          <p:nvSpPr>
            <p:cNvPr id="6" name="Freeform 6"/>
            <p:cNvSpPr/>
            <p:nvPr/>
          </p:nvSpPr>
          <p:spPr>
            <a:xfrm>
              <a:off x="0" y="0"/>
              <a:ext cx="1607997" cy="339838"/>
            </a:xfrm>
            <a:custGeom>
              <a:avLst/>
              <a:gdLst/>
              <a:ahLst/>
              <a:cxnLst/>
              <a:rect l="l" t="t" r="r" b="b"/>
              <a:pathLst>
                <a:path w="1607997" h="339838">
                  <a:moveTo>
                    <a:pt x="56326" y="0"/>
                  </a:moveTo>
                  <a:lnTo>
                    <a:pt x="1551671" y="0"/>
                  </a:lnTo>
                  <a:cubicBezTo>
                    <a:pt x="1566609" y="0"/>
                    <a:pt x="1580936" y="5934"/>
                    <a:pt x="1591499" y="16498"/>
                  </a:cubicBezTo>
                  <a:cubicBezTo>
                    <a:pt x="1602063" y="27061"/>
                    <a:pt x="1607997" y="41387"/>
                    <a:pt x="1607997" y="56326"/>
                  </a:cubicBezTo>
                  <a:lnTo>
                    <a:pt x="1607997" y="283512"/>
                  </a:lnTo>
                  <a:cubicBezTo>
                    <a:pt x="1607997" y="314620"/>
                    <a:pt x="1582779" y="339838"/>
                    <a:pt x="1551671" y="339838"/>
                  </a:cubicBezTo>
                  <a:lnTo>
                    <a:pt x="56326" y="339838"/>
                  </a:lnTo>
                  <a:cubicBezTo>
                    <a:pt x="41387" y="339838"/>
                    <a:pt x="27061" y="333904"/>
                    <a:pt x="16498" y="323341"/>
                  </a:cubicBezTo>
                  <a:cubicBezTo>
                    <a:pt x="5934" y="312778"/>
                    <a:pt x="0" y="298451"/>
                    <a:pt x="0" y="283512"/>
                  </a:cubicBezTo>
                  <a:lnTo>
                    <a:pt x="0" y="56326"/>
                  </a:lnTo>
                  <a:cubicBezTo>
                    <a:pt x="0" y="41387"/>
                    <a:pt x="5934" y="27061"/>
                    <a:pt x="16498" y="16498"/>
                  </a:cubicBezTo>
                  <a:cubicBezTo>
                    <a:pt x="27061" y="5934"/>
                    <a:pt x="41387" y="0"/>
                    <a:pt x="56326" y="0"/>
                  </a:cubicBezTo>
                  <a:close/>
                </a:path>
              </a:pathLst>
            </a:custGeom>
            <a:gradFill rotWithShape="1">
              <a:gsLst>
                <a:gs pos="0">
                  <a:srgbClr val="00FF6C">
                    <a:alpha val="100000"/>
                  </a:srgbClr>
                </a:gs>
                <a:gs pos="100000">
                  <a:srgbClr val="8F33E1">
                    <a:alpha val="100000"/>
                  </a:srgbClr>
                </a:gs>
              </a:gsLst>
              <a:path path="circle">
                <a:fillToRect l="50000" t="50000" r="50000" b="50000"/>
              </a:path>
            </a:gradFill>
          </p:spPr>
          <p:txBody>
            <a:bodyPr/>
            <a:lstStyle/>
            <a:p>
              <a:endParaRPr lang="fr-FR"/>
            </a:p>
          </p:txBody>
        </p:sp>
        <p:sp>
          <p:nvSpPr>
            <p:cNvPr id="7" name="TextBox 7"/>
            <p:cNvSpPr txBox="1"/>
            <p:nvPr/>
          </p:nvSpPr>
          <p:spPr>
            <a:xfrm>
              <a:off x="0" y="-38100"/>
              <a:ext cx="1607997" cy="377938"/>
            </a:xfrm>
            <a:prstGeom prst="rect">
              <a:avLst/>
            </a:prstGeom>
          </p:spPr>
          <p:txBody>
            <a:bodyPr lIns="50800" tIns="50800" rIns="50800" bIns="50800" rtlCol="0" anchor="ctr"/>
            <a:lstStyle/>
            <a:p>
              <a:pPr algn="ctr">
                <a:lnSpc>
                  <a:spcPts val="2737"/>
                </a:lnSpc>
              </a:pPr>
              <a:endParaRPr/>
            </a:p>
          </p:txBody>
        </p:sp>
      </p:grpSp>
      <p:sp>
        <p:nvSpPr>
          <p:cNvPr id="8" name="Freeform 8"/>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10" name="TextBox 10"/>
          <p:cNvSpPr txBox="1"/>
          <p:nvPr/>
        </p:nvSpPr>
        <p:spPr>
          <a:xfrm>
            <a:off x="3599903" y="5297133"/>
            <a:ext cx="5887767"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ASYNCHRONE</a:t>
            </a:r>
          </a:p>
        </p:txBody>
      </p:sp>
      <p:sp>
        <p:nvSpPr>
          <p:cNvPr id="11" name="TextBox 11"/>
          <p:cNvSpPr txBox="1"/>
          <p:nvPr/>
        </p:nvSpPr>
        <p:spPr>
          <a:xfrm>
            <a:off x="3327596" y="7312203"/>
            <a:ext cx="6407435"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SEMI-SYNCHRONE</a:t>
            </a:r>
          </a:p>
        </p:txBody>
      </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15</a:t>
            </a:r>
          </a:p>
        </p:txBody>
      </p:sp>
      <p:sp>
        <p:nvSpPr>
          <p:cNvPr id="13" name="Freeform 13"/>
          <p:cNvSpPr/>
          <p:nvPr/>
        </p:nvSpPr>
        <p:spPr>
          <a:xfrm rot="-10800000">
            <a:off x="10773216" y="8706314"/>
            <a:ext cx="1429017" cy="1538645"/>
          </a:xfrm>
          <a:custGeom>
            <a:avLst/>
            <a:gdLst/>
            <a:ahLst/>
            <a:cxnLst/>
            <a:rect l="l" t="t" r="r" b="b"/>
            <a:pathLst>
              <a:path w="1429017" h="1538645">
                <a:moveTo>
                  <a:pt x="0" y="0"/>
                </a:moveTo>
                <a:lnTo>
                  <a:pt x="1429017" y="0"/>
                </a:lnTo>
                <a:lnTo>
                  <a:pt x="1429017" y="1538645"/>
                </a:lnTo>
                <a:lnTo>
                  <a:pt x="0" y="153864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fr-FR"/>
          </a:p>
        </p:txBody>
      </p:sp>
      <p:sp>
        <p:nvSpPr>
          <p:cNvPr id="14" name="Freeform 14"/>
          <p:cNvSpPr/>
          <p:nvPr/>
        </p:nvSpPr>
        <p:spPr>
          <a:xfrm rot="-10800000">
            <a:off x="13085544" y="8706314"/>
            <a:ext cx="3674637" cy="2752637"/>
          </a:xfrm>
          <a:custGeom>
            <a:avLst/>
            <a:gdLst/>
            <a:ahLst/>
            <a:cxnLst/>
            <a:rect l="l" t="t" r="r" b="b"/>
            <a:pathLst>
              <a:path w="3674637" h="2752637">
                <a:moveTo>
                  <a:pt x="0" y="0"/>
                </a:moveTo>
                <a:lnTo>
                  <a:pt x="3674637" y="0"/>
                </a:lnTo>
                <a:lnTo>
                  <a:pt x="3674637" y="2752637"/>
                </a:lnTo>
                <a:lnTo>
                  <a:pt x="0" y="2752637"/>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txBody>
          <a:bodyPr/>
          <a:lstStyle/>
          <a:p>
            <a:endParaRPr lang="fr-FR"/>
          </a:p>
        </p:txBody>
      </p:sp>
      <p:sp>
        <p:nvSpPr>
          <p:cNvPr id="15" name="TextBox 15"/>
          <p:cNvSpPr txBox="1"/>
          <p:nvPr/>
        </p:nvSpPr>
        <p:spPr>
          <a:xfrm>
            <a:off x="2957661" y="872840"/>
            <a:ext cx="12663339" cy="1077218"/>
          </a:xfrm>
          <a:prstGeom prst="rect">
            <a:avLst/>
          </a:prstGeom>
        </p:spPr>
        <p:txBody>
          <a:bodyPr wrap="square" lIns="0" tIns="0" rIns="0" bIns="0" rtlCol="0" anchor="t">
            <a:spAutoFit/>
          </a:bodyPr>
          <a:lstStyle/>
          <a:p>
            <a:pPr algn="ctr">
              <a:lnSpc>
                <a:spcPts val="8400"/>
              </a:lnSpc>
              <a:spcBef>
                <a:spcPct val="0"/>
              </a:spcBef>
            </a:pPr>
            <a:r>
              <a:rPr lang="en-US" sz="6000" dirty="0">
                <a:solidFill>
                  <a:srgbClr val="FCFCFC"/>
                </a:solidFill>
                <a:latin typeface="Tajawal Bold"/>
                <a:ea typeface="Tajawal Bold"/>
                <a:cs typeface="Tajawal Bold"/>
                <a:sym typeface="Tajawal Bold"/>
              </a:rPr>
              <a:t>LES TYPES DE LA RÉPLICATION NOSQL</a:t>
            </a:r>
          </a:p>
        </p:txBody>
      </p:sp>
      <p:grpSp>
        <p:nvGrpSpPr>
          <p:cNvPr id="16" name="Group 16"/>
          <p:cNvGrpSpPr/>
          <p:nvPr/>
        </p:nvGrpSpPr>
        <p:grpSpPr>
          <a:xfrm>
            <a:off x="2957661" y="2799916"/>
            <a:ext cx="7147304" cy="1510531"/>
            <a:chOff x="0" y="0"/>
            <a:chExt cx="1607997" cy="339838"/>
          </a:xfrm>
        </p:grpSpPr>
        <p:sp>
          <p:nvSpPr>
            <p:cNvPr id="17" name="Freeform 17"/>
            <p:cNvSpPr/>
            <p:nvPr/>
          </p:nvSpPr>
          <p:spPr>
            <a:xfrm>
              <a:off x="0" y="0"/>
              <a:ext cx="1607997" cy="339838"/>
            </a:xfrm>
            <a:custGeom>
              <a:avLst/>
              <a:gdLst/>
              <a:ahLst/>
              <a:cxnLst/>
              <a:rect l="l" t="t" r="r" b="b"/>
              <a:pathLst>
                <a:path w="1607997" h="339838">
                  <a:moveTo>
                    <a:pt x="56326" y="0"/>
                  </a:moveTo>
                  <a:lnTo>
                    <a:pt x="1551671" y="0"/>
                  </a:lnTo>
                  <a:cubicBezTo>
                    <a:pt x="1566609" y="0"/>
                    <a:pt x="1580936" y="5934"/>
                    <a:pt x="1591499" y="16498"/>
                  </a:cubicBezTo>
                  <a:cubicBezTo>
                    <a:pt x="1602063" y="27061"/>
                    <a:pt x="1607997" y="41387"/>
                    <a:pt x="1607997" y="56326"/>
                  </a:cubicBezTo>
                  <a:lnTo>
                    <a:pt x="1607997" y="283512"/>
                  </a:lnTo>
                  <a:cubicBezTo>
                    <a:pt x="1607997" y="314620"/>
                    <a:pt x="1582779" y="339838"/>
                    <a:pt x="1551671" y="339838"/>
                  </a:cubicBezTo>
                  <a:lnTo>
                    <a:pt x="56326" y="339838"/>
                  </a:lnTo>
                  <a:cubicBezTo>
                    <a:pt x="41387" y="339838"/>
                    <a:pt x="27061" y="333904"/>
                    <a:pt x="16498" y="323341"/>
                  </a:cubicBezTo>
                  <a:cubicBezTo>
                    <a:pt x="5934" y="312778"/>
                    <a:pt x="0" y="298451"/>
                    <a:pt x="0" y="283512"/>
                  </a:cubicBezTo>
                  <a:lnTo>
                    <a:pt x="0" y="56326"/>
                  </a:lnTo>
                  <a:cubicBezTo>
                    <a:pt x="0" y="41387"/>
                    <a:pt x="5934" y="27061"/>
                    <a:pt x="16498" y="16498"/>
                  </a:cubicBezTo>
                  <a:cubicBezTo>
                    <a:pt x="27061" y="5934"/>
                    <a:pt x="41387" y="0"/>
                    <a:pt x="56326" y="0"/>
                  </a:cubicBezTo>
                  <a:close/>
                </a:path>
              </a:pathLst>
            </a:custGeom>
            <a:gradFill rotWithShape="1">
              <a:gsLst>
                <a:gs pos="0">
                  <a:srgbClr val="00FF6C">
                    <a:alpha val="100000"/>
                  </a:srgbClr>
                </a:gs>
                <a:gs pos="100000">
                  <a:srgbClr val="8F33E1">
                    <a:alpha val="100000"/>
                  </a:srgbClr>
                </a:gs>
              </a:gsLst>
              <a:path path="circle">
                <a:fillToRect l="50000" t="50000" r="50000" b="50000"/>
              </a:path>
            </a:gradFill>
          </p:spPr>
          <p:txBody>
            <a:bodyPr/>
            <a:lstStyle/>
            <a:p>
              <a:endParaRPr lang="fr-FR"/>
            </a:p>
          </p:txBody>
        </p:sp>
        <p:sp>
          <p:nvSpPr>
            <p:cNvPr id="18" name="TextBox 18"/>
            <p:cNvSpPr txBox="1"/>
            <p:nvPr/>
          </p:nvSpPr>
          <p:spPr>
            <a:xfrm>
              <a:off x="0" y="-38100"/>
              <a:ext cx="1607997" cy="377938"/>
            </a:xfrm>
            <a:prstGeom prst="rect">
              <a:avLst/>
            </a:prstGeom>
          </p:spPr>
          <p:txBody>
            <a:bodyPr lIns="50800" tIns="50800" rIns="50800" bIns="50800" rtlCol="0" anchor="ctr"/>
            <a:lstStyle/>
            <a:p>
              <a:pPr algn="ctr">
                <a:lnSpc>
                  <a:spcPts val="2737"/>
                </a:lnSpc>
              </a:pPr>
              <a:endParaRPr/>
            </a:p>
          </p:txBody>
        </p:sp>
      </p:grpSp>
      <p:sp>
        <p:nvSpPr>
          <p:cNvPr id="19" name="TextBox 19"/>
          <p:cNvSpPr txBox="1"/>
          <p:nvPr/>
        </p:nvSpPr>
        <p:spPr>
          <a:xfrm>
            <a:off x="3599903" y="3263295"/>
            <a:ext cx="5887767"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SYNCHRONE</a:t>
            </a:r>
          </a:p>
        </p:txBody>
      </p:sp>
      <p:sp>
        <p:nvSpPr>
          <p:cNvPr id="20" name="Freeform 14"/>
          <p:cNvSpPr/>
          <p:nvPr/>
        </p:nvSpPr>
        <p:spPr>
          <a:xfrm>
            <a:off x="11132383" y="3265667"/>
            <a:ext cx="4197956" cy="4657926"/>
          </a:xfrm>
          <a:custGeom>
            <a:avLst/>
            <a:gdLst/>
            <a:ahLst/>
            <a:cxnLst/>
            <a:rect l="l" t="t" r="r" b="b"/>
            <a:pathLst>
              <a:path w="4197956" h="4657926">
                <a:moveTo>
                  <a:pt x="0" y="0"/>
                </a:moveTo>
                <a:lnTo>
                  <a:pt x="4197956" y="0"/>
                </a:lnTo>
                <a:lnTo>
                  <a:pt x="4197956" y="4657926"/>
                </a:lnTo>
                <a:lnTo>
                  <a:pt x="0" y="465792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Tree>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2957661" y="4839365"/>
            <a:ext cx="7172250" cy="1510531"/>
            <a:chOff x="0" y="0"/>
            <a:chExt cx="1613609" cy="339838"/>
          </a:xfrm>
        </p:grpSpPr>
        <p:sp>
          <p:nvSpPr>
            <p:cNvPr id="3" name="Freeform 3"/>
            <p:cNvSpPr/>
            <p:nvPr/>
          </p:nvSpPr>
          <p:spPr>
            <a:xfrm>
              <a:off x="0" y="0"/>
              <a:ext cx="1613609" cy="339838"/>
            </a:xfrm>
            <a:custGeom>
              <a:avLst/>
              <a:gdLst/>
              <a:ahLst/>
              <a:cxnLst/>
              <a:rect l="l" t="t" r="r" b="b"/>
              <a:pathLst>
                <a:path w="1613609" h="339838">
                  <a:moveTo>
                    <a:pt x="56130" y="0"/>
                  </a:moveTo>
                  <a:lnTo>
                    <a:pt x="1557479" y="0"/>
                  </a:lnTo>
                  <a:cubicBezTo>
                    <a:pt x="1572366" y="0"/>
                    <a:pt x="1586643" y="5914"/>
                    <a:pt x="1597169" y="16440"/>
                  </a:cubicBezTo>
                  <a:cubicBezTo>
                    <a:pt x="1607695" y="26967"/>
                    <a:pt x="1613609" y="41244"/>
                    <a:pt x="1613609" y="56130"/>
                  </a:cubicBezTo>
                  <a:lnTo>
                    <a:pt x="1613609" y="283708"/>
                  </a:lnTo>
                  <a:cubicBezTo>
                    <a:pt x="1613609" y="314708"/>
                    <a:pt x="1588479" y="339838"/>
                    <a:pt x="1557479" y="339838"/>
                  </a:cubicBezTo>
                  <a:lnTo>
                    <a:pt x="56130" y="339838"/>
                  </a:lnTo>
                  <a:cubicBezTo>
                    <a:pt x="41244" y="339838"/>
                    <a:pt x="26967" y="333925"/>
                    <a:pt x="16440" y="323398"/>
                  </a:cubicBezTo>
                  <a:cubicBezTo>
                    <a:pt x="5914" y="312872"/>
                    <a:pt x="0" y="298595"/>
                    <a:pt x="0" y="283708"/>
                  </a:cubicBezTo>
                  <a:lnTo>
                    <a:pt x="0" y="56130"/>
                  </a:lnTo>
                  <a:cubicBezTo>
                    <a:pt x="0" y="25130"/>
                    <a:pt x="25130" y="0"/>
                    <a:pt x="56130" y="0"/>
                  </a:cubicBezTo>
                  <a:close/>
                </a:path>
              </a:pathLst>
            </a:custGeom>
            <a:gradFill rotWithShape="1">
              <a:gsLst>
                <a:gs pos="0">
                  <a:srgbClr val="00FF6C">
                    <a:alpha val="100000"/>
                  </a:srgbClr>
                </a:gs>
                <a:gs pos="100000">
                  <a:srgbClr val="8F33E1">
                    <a:alpha val="100000"/>
                  </a:srgbClr>
                </a:gs>
              </a:gsLst>
              <a:path path="circle">
                <a:fillToRect l="50000" t="50000" r="50000" b="50000"/>
              </a:path>
            </a:gradFill>
          </p:spPr>
          <p:txBody>
            <a:bodyPr/>
            <a:lstStyle/>
            <a:p>
              <a:endParaRPr lang="fr-FR"/>
            </a:p>
          </p:txBody>
        </p:sp>
        <p:sp>
          <p:nvSpPr>
            <p:cNvPr id="4" name="TextBox 4"/>
            <p:cNvSpPr txBox="1"/>
            <p:nvPr/>
          </p:nvSpPr>
          <p:spPr>
            <a:xfrm>
              <a:off x="0" y="-38100"/>
              <a:ext cx="1613609" cy="377938"/>
            </a:xfrm>
            <a:prstGeom prst="rect">
              <a:avLst/>
            </a:prstGeom>
          </p:spPr>
          <p:txBody>
            <a:bodyPr lIns="50800" tIns="50800" rIns="50800" bIns="50800" rtlCol="0" anchor="ctr"/>
            <a:lstStyle/>
            <a:p>
              <a:pPr algn="ctr">
                <a:lnSpc>
                  <a:spcPts val="2737"/>
                </a:lnSpc>
              </a:pPr>
              <a:endParaRPr/>
            </a:p>
          </p:txBody>
        </p:sp>
      </p:grpSp>
      <p:grpSp>
        <p:nvGrpSpPr>
          <p:cNvPr id="5" name="Group 5"/>
          <p:cNvGrpSpPr/>
          <p:nvPr/>
        </p:nvGrpSpPr>
        <p:grpSpPr>
          <a:xfrm>
            <a:off x="2957661" y="6873485"/>
            <a:ext cx="7147304" cy="1510531"/>
            <a:chOff x="0" y="0"/>
            <a:chExt cx="1607997" cy="339838"/>
          </a:xfrm>
        </p:grpSpPr>
        <p:sp>
          <p:nvSpPr>
            <p:cNvPr id="6" name="Freeform 6"/>
            <p:cNvSpPr/>
            <p:nvPr/>
          </p:nvSpPr>
          <p:spPr>
            <a:xfrm>
              <a:off x="0" y="0"/>
              <a:ext cx="1607997" cy="339838"/>
            </a:xfrm>
            <a:custGeom>
              <a:avLst/>
              <a:gdLst/>
              <a:ahLst/>
              <a:cxnLst/>
              <a:rect l="l" t="t" r="r" b="b"/>
              <a:pathLst>
                <a:path w="1607997" h="339838">
                  <a:moveTo>
                    <a:pt x="56326" y="0"/>
                  </a:moveTo>
                  <a:lnTo>
                    <a:pt x="1551671" y="0"/>
                  </a:lnTo>
                  <a:cubicBezTo>
                    <a:pt x="1566609" y="0"/>
                    <a:pt x="1580936" y="5934"/>
                    <a:pt x="1591499" y="16498"/>
                  </a:cubicBezTo>
                  <a:cubicBezTo>
                    <a:pt x="1602063" y="27061"/>
                    <a:pt x="1607997" y="41387"/>
                    <a:pt x="1607997" y="56326"/>
                  </a:cubicBezTo>
                  <a:lnTo>
                    <a:pt x="1607997" y="283512"/>
                  </a:lnTo>
                  <a:cubicBezTo>
                    <a:pt x="1607997" y="314620"/>
                    <a:pt x="1582779" y="339838"/>
                    <a:pt x="1551671" y="339838"/>
                  </a:cubicBezTo>
                  <a:lnTo>
                    <a:pt x="56326" y="339838"/>
                  </a:lnTo>
                  <a:cubicBezTo>
                    <a:pt x="41387" y="339838"/>
                    <a:pt x="27061" y="333904"/>
                    <a:pt x="16498" y="323341"/>
                  </a:cubicBezTo>
                  <a:cubicBezTo>
                    <a:pt x="5934" y="312778"/>
                    <a:pt x="0" y="298451"/>
                    <a:pt x="0" y="283512"/>
                  </a:cubicBezTo>
                  <a:lnTo>
                    <a:pt x="0" y="56326"/>
                  </a:lnTo>
                  <a:cubicBezTo>
                    <a:pt x="0" y="41387"/>
                    <a:pt x="5934" y="27061"/>
                    <a:pt x="16498" y="16498"/>
                  </a:cubicBezTo>
                  <a:cubicBezTo>
                    <a:pt x="27061" y="5934"/>
                    <a:pt x="41387" y="0"/>
                    <a:pt x="56326" y="0"/>
                  </a:cubicBezTo>
                  <a:close/>
                </a:path>
              </a:pathLst>
            </a:custGeom>
            <a:gradFill rotWithShape="1">
              <a:gsLst>
                <a:gs pos="0">
                  <a:srgbClr val="00FF6C">
                    <a:alpha val="100000"/>
                  </a:srgbClr>
                </a:gs>
                <a:gs pos="100000">
                  <a:srgbClr val="8F33E1">
                    <a:alpha val="100000"/>
                  </a:srgbClr>
                </a:gs>
              </a:gsLst>
              <a:path path="circle">
                <a:fillToRect l="50000" t="50000" r="50000" b="50000"/>
              </a:path>
            </a:gradFill>
          </p:spPr>
          <p:txBody>
            <a:bodyPr/>
            <a:lstStyle/>
            <a:p>
              <a:endParaRPr lang="fr-FR"/>
            </a:p>
          </p:txBody>
        </p:sp>
        <p:sp>
          <p:nvSpPr>
            <p:cNvPr id="7" name="TextBox 7"/>
            <p:cNvSpPr txBox="1"/>
            <p:nvPr/>
          </p:nvSpPr>
          <p:spPr>
            <a:xfrm>
              <a:off x="0" y="-38100"/>
              <a:ext cx="1607997" cy="377938"/>
            </a:xfrm>
            <a:prstGeom prst="rect">
              <a:avLst/>
            </a:prstGeom>
          </p:spPr>
          <p:txBody>
            <a:bodyPr lIns="50800" tIns="50800" rIns="50800" bIns="50800" rtlCol="0" anchor="ctr"/>
            <a:lstStyle/>
            <a:p>
              <a:pPr algn="ctr">
                <a:lnSpc>
                  <a:spcPts val="2737"/>
                </a:lnSpc>
              </a:pPr>
              <a:endParaRPr/>
            </a:p>
          </p:txBody>
        </p:sp>
      </p:grpSp>
      <p:sp>
        <p:nvSpPr>
          <p:cNvPr id="8" name="Freeform 8"/>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10" name="TextBox 10"/>
          <p:cNvSpPr txBox="1"/>
          <p:nvPr/>
        </p:nvSpPr>
        <p:spPr>
          <a:xfrm>
            <a:off x="3599903" y="5297133"/>
            <a:ext cx="5887767"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ASYNCHRONE</a:t>
            </a:r>
          </a:p>
        </p:txBody>
      </p:sp>
      <p:sp>
        <p:nvSpPr>
          <p:cNvPr id="11" name="TextBox 11"/>
          <p:cNvSpPr txBox="1"/>
          <p:nvPr/>
        </p:nvSpPr>
        <p:spPr>
          <a:xfrm>
            <a:off x="3327596" y="7312203"/>
            <a:ext cx="6407435"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SEMI-SYNCHRONE</a:t>
            </a:r>
          </a:p>
        </p:txBody>
      </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16</a:t>
            </a:r>
          </a:p>
        </p:txBody>
      </p:sp>
      <p:sp>
        <p:nvSpPr>
          <p:cNvPr id="13" name="Freeform 13"/>
          <p:cNvSpPr/>
          <p:nvPr/>
        </p:nvSpPr>
        <p:spPr>
          <a:xfrm rot="-10800000">
            <a:off x="10773216" y="8706314"/>
            <a:ext cx="1429017" cy="1538645"/>
          </a:xfrm>
          <a:custGeom>
            <a:avLst/>
            <a:gdLst/>
            <a:ahLst/>
            <a:cxnLst/>
            <a:rect l="l" t="t" r="r" b="b"/>
            <a:pathLst>
              <a:path w="1429017" h="1538645">
                <a:moveTo>
                  <a:pt x="0" y="0"/>
                </a:moveTo>
                <a:lnTo>
                  <a:pt x="1429017" y="0"/>
                </a:lnTo>
                <a:lnTo>
                  <a:pt x="1429017" y="1538645"/>
                </a:lnTo>
                <a:lnTo>
                  <a:pt x="0" y="153864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fr-FR"/>
          </a:p>
        </p:txBody>
      </p:sp>
      <p:sp>
        <p:nvSpPr>
          <p:cNvPr id="14" name="Freeform 14"/>
          <p:cNvSpPr/>
          <p:nvPr/>
        </p:nvSpPr>
        <p:spPr>
          <a:xfrm rot="-10800000">
            <a:off x="13085544" y="8706314"/>
            <a:ext cx="3674637" cy="2752637"/>
          </a:xfrm>
          <a:custGeom>
            <a:avLst/>
            <a:gdLst/>
            <a:ahLst/>
            <a:cxnLst/>
            <a:rect l="l" t="t" r="r" b="b"/>
            <a:pathLst>
              <a:path w="3674637" h="2752637">
                <a:moveTo>
                  <a:pt x="0" y="0"/>
                </a:moveTo>
                <a:lnTo>
                  <a:pt x="3674637" y="0"/>
                </a:lnTo>
                <a:lnTo>
                  <a:pt x="3674637" y="2752637"/>
                </a:lnTo>
                <a:lnTo>
                  <a:pt x="0" y="2752637"/>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txBody>
          <a:bodyPr/>
          <a:lstStyle/>
          <a:p>
            <a:endParaRPr lang="fr-FR"/>
          </a:p>
        </p:txBody>
      </p:sp>
      <p:sp>
        <p:nvSpPr>
          <p:cNvPr id="15" name="TextBox 15"/>
          <p:cNvSpPr txBox="1"/>
          <p:nvPr/>
        </p:nvSpPr>
        <p:spPr>
          <a:xfrm>
            <a:off x="2957661" y="872840"/>
            <a:ext cx="12739539" cy="1077218"/>
          </a:xfrm>
          <a:prstGeom prst="rect">
            <a:avLst/>
          </a:prstGeom>
        </p:spPr>
        <p:txBody>
          <a:bodyPr wrap="square" lIns="0" tIns="0" rIns="0" bIns="0" rtlCol="0" anchor="t">
            <a:spAutoFit/>
          </a:bodyPr>
          <a:lstStyle/>
          <a:p>
            <a:pPr algn="ctr">
              <a:lnSpc>
                <a:spcPts val="8400"/>
              </a:lnSpc>
              <a:spcBef>
                <a:spcPct val="0"/>
              </a:spcBef>
            </a:pPr>
            <a:r>
              <a:rPr lang="en-US" sz="6000" dirty="0">
                <a:solidFill>
                  <a:srgbClr val="FCFCFC"/>
                </a:solidFill>
                <a:latin typeface="Tajawal Bold"/>
                <a:ea typeface="Tajawal Bold"/>
                <a:cs typeface="Tajawal Bold"/>
                <a:sym typeface="Tajawal Bold"/>
              </a:rPr>
              <a:t>LES TYPES DE LA RÉPLICATION NOSQL</a:t>
            </a:r>
          </a:p>
        </p:txBody>
      </p:sp>
      <p:grpSp>
        <p:nvGrpSpPr>
          <p:cNvPr id="16" name="Group 16"/>
          <p:cNvGrpSpPr/>
          <p:nvPr/>
        </p:nvGrpSpPr>
        <p:grpSpPr>
          <a:xfrm>
            <a:off x="2957661" y="2799916"/>
            <a:ext cx="7147304" cy="1510531"/>
            <a:chOff x="0" y="0"/>
            <a:chExt cx="1607997" cy="339838"/>
          </a:xfrm>
        </p:grpSpPr>
        <p:sp>
          <p:nvSpPr>
            <p:cNvPr id="17" name="Freeform 17"/>
            <p:cNvSpPr/>
            <p:nvPr/>
          </p:nvSpPr>
          <p:spPr>
            <a:xfrm>
              <a:off x="0" y="0"/>
              <a:ext cx="1607997" cy="339838"/>
            </a:xfrm>
            <a:custGeom>
              <a:avLst/>
              <a:gdLst/>
              <a:ahLst/>
              <a:cxnLst/>
              <a:rect l="l" t="t" r="r" b="b"/>
              <a:pathLst>
                <a:path w="1607997" h="339838">
                  <a:moveTo>
                    <a:pt x="56326" y="0"/>
                  </a:moveTo>
                  <a:lnTo>
                    <a:pt x="1551671" y="0"/>
                  </a:lnTo>
                  <a:cubicBezTo>
                    <a:pt x="1566609" y="0"/>
                    <a:pt x="1580936" y="5934"/>
                    <a:pt x="1591499" y="16498"/>
                  </a:cubicBezTo>
                  <a:cubicBezTo>
                    <a:pt x="1602063" y="27061"/>
                    <a:pt x="1607997" y="41387"/>
                    <a:pt x="1607997" y="56326"/>
                  </a:cubicBezTo>
                  <a:lnTo>
                    <a:pt x="1607997" y="283512"/>
                  </a:lnTo>
                  <a:cubicBezTo>
                    <a:pt x="1607997" y="314620"/>
                    <a:pt x="1582779" y="339838"/>
                    <a:pt x="1551671" y="339838"/>
                  </a:cubicBezTo>
                  <a:lnTo>
                    <a:pt x="56326" y="339838"/>
                  </a:lnTo>
                  <a:cubicBezTo>
                    <a:pt x="41387" y="339838"/>
                    <a:pt x="27061" y="333904"/>
                    <a:pt x="16498" y="323341"/>
                  </a:cubicBezTo>
                  <a:cubicBezTo>
                    <a:pt x="5934" y="312778"/>
                    <a:pt x="0" y="298451"/>
                    <a:pt x="0" y="283512"/>
                  </a:cubicBezTo>
                  <a:lnTo>
                    <a:pt x="0" y="56326"/>
                  </a:lnTo>
                  <a:cubicBezTo>
                    <a:pt x="0" y="41387"/>
                    <a:pt x="5934" y="27061"/>
                    <a:pt x="16498" y="16498"/>
                  </a:cubicBezTo>
                  <a:cubicBezTo>
                    <a:pt x="27061" y="5934"/>
                    <a:pt x="41387" y="0"/>
                    <a:pt x="56326" y="0"/>
                  </a:cubicBezTo>
                  <a:close/>
                </a:path>
              </a:pathLst>
            </a:custGeom>
            <a:solidFill>
              <a:srgbClr val="A4E473"/>
            </a:solidFill>
          </p:spPr>
          <p:txBody>
            <a:bodyPr/>
            <a:lstStyle/>
            <a:p>
              <a:endParaRPr lang="fr-FR"/>
            </a:p>
          </p:txBody>
        </p:sp>
        <p:sp>
          <p:nvSpPr>
            <p:cNvPr id="18" name="TextBox 18"/>
            <p:cNvSpPr txBox="1"/>
            <p:nvPr/>
          </p:nvSpPr>
          <p:spPr>
            <a:xfrm>
              <a:off x="0" y="-38100"/>
              <a:ext cx="1607997" cy="377938"/>
            </a:xfrm>
            <a:prstGeom prst="rect">
              <a:avLst/>
            </a:prstGeom>
          </p:spPr>
          <p:txBody>
            <a:bodyPr lIns="50800" tIns="50800" rIns="50800" bIns="50800" rtlCol="0" anchor="ctr"/>
            <a:lstStyle/>
            <a:p>
              <a:pPr algn="ctr">
                <a:lnSpc>
                  <a:spcPts val="2737"/>
                </a:lnSpc>
              </a:pPr>
              <a:endParaRPr/>
            </a:p>
          </p:txBody>
        </p:sp>
      </p:grpSp>
      <p:sp>
        <p:nvSpPr>
          <p:cNvPr id="19" name="TextBox 19"/>
          <p:cNvSpPr txBox="1"/>
          <p:nvPr/>
        </p:nvSpPr>
        <p:spPr>
          <a:xfrm>
            <a:off x="3599903" y="3263295"/>
            <a:ext cx="5887767"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SYNCHRONE</a:t>
            </a:r>
          </a:p>
        </p:txBody>
      </p:sp>
      <p:sp>
        <p:nvSpPr>
          <p:cNvPr id="20" name="Freeform 20"/>
          <p:cNvSpPr/>
          <p:nvPr/>
        </p:nvSpPr>
        <p:spPr>
          <a:xfrm rot="-1048994">
            <a:off x="9325421" y="3503439"/>
            <a:ext cx="819220" cy="920472"/>
          </a:xfrm>
          <a:custGeom>
            <a:avLst/>
            <a:gdLst/>
            <a:ahLst/>
            <a:cxnLst/>
            <a:rect l="l" t="t" r="r" b="b"/>
            <a:pathLst>
              <a:path w="819220" h="920472">
                <a:moveTo>
                  <a:pt x="0" y="0"/>
                </a:moveTo>
                <a:lnTo>
                  <a:pt x="819220" y="0"/>
                </a:lnTo>
                <a:lnTo>
                  <a:pt x="819220" y="920471"/>
                </a:lnTo>
                <a:lnTo>
                  <a:pt x="0" y="92047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fr-FR"/>
          </a:p>
        </p:txBody>
      </p:sp>
      <p:sp>
        <p:nvSpPr>
          <p:cNvPr id="21" name="Freeform 14"/>
          <p:cNvSpPr/>
          <p:nvPr/>
        </p:nvSpPr>
        <p:spPr>
          <a:xfrm>
            <a:off x="11132383" y="3265667"/>
            <a:ext cx="4197956" cy="4657926"/>
          </a:xfrm>
          <a:custGeom>
            <a:avLst/>
            <a:gdLst/>
            <a:ahLst/>
            <a:cxnLst/>
            <a:rect l="l" t="t" r="r" b="b"/>
            <a:pathLst>
              <a:path w="4197956" h="4657926">
                <a:moveTo>
                  <a:pt x="0" y="0"/>
                </a:moveTo>
                <a:lnTo>
                  <a:pt x="4197956" y="0"/>
                </a:lnTo>
                <a:lnTo>
                  <a:pt x="4197956" y="4657926"/>
                </a:lnTo>
                <a:lnTo>
                  <a:pt x="0" y="465792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Tree>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grpSp>
        <p:nvGrpSpPr>
          <p:cNvPr id="3" name="Group 3"/>
          <p:cNvGrpSpPr/>
          <p:nvPr/>
        </p:nvGrpSpPr>
        <p:grpSpPr>
          <a:xfrm>
            <a:off x="3002786" y="3142259"/>
            <a:ext cx="12282427" cy="4002481"/>
            <a:chOff x="0" y="0"/>
            <a:chExt cx="3234878" cy="1054151"/>
          </a:xfrm>
        </p:grpSpPr>
        <p:sp>
          <p:nvSpPr>
            <p:cNvPr id="4" name="Freeform 4"/>
            <p:cNvSpPr/>
            <p:nvPr/>
          </p:nvSpPr>
          <p:spPr>
            <a:xfrm>
              <a:off x="0" y="0"/>
              <a:ext cx="3234878" cy="1054151"/>
            </a:xfrm>
            <a:custGeom>
              <a:avLst/>
              <a:gdLst/>
              <a:ahLst/>
              <a:cxnLst/>
              <a:rect l="l" t="t" r="r" b="b"/>
              <a:pathLst>
                <a:path w="3234878" h="1054151">
                  <a:moveTo>
                    <a:pt x="22061" y="0"/>
                  </a:moveTo>
                  <a:lnTo>
                    <a:pt x="3212816" y="0"/>
                  </a:lnTo>
                  <a:cubicBezTo>
                    <a:pt x="3225001" y="0"/>
                    <a:pt x="3234878" y="9877"/>
                    <a:pt x="3234878" y="22061"/>
                  </a:cubicBezTo>
                  <a:lnTo>
                    <a:pt x="3234878" y="1032090"/>
                  </a:lnTo>
                  <a:cubicBezTo>
                    <a:pt x="3234878" y="1037941"/>
                    <a:pt x="3232554" y="1043552"/>
                    <a:pt x="3228416" y="1047690"/>
                  </a:cubicBezTo>
                  <a:cubicBezTo>
                    <a:pt x="3224279" y="1051827"/>
                    <a:pt x="3218668" y="1054151"/>
                    <a:pt x="3212816" y="1054151"/>
                  </a:cubicBezTo>
                  <a:lnTo>
                    <a:pt x="22061" y="1054151"/>
                  </a:lnTo>
                  <a:cubicBezTo>
                    <a:pt x="9877" y="1054151"/>
                    <a:pt x="0" y="1044274"/>
                    <a:pt x="0" y="1032090"/>
                  </a:cubicBezTo>
                  <a:lnTo>
                    <a:pt x="0" y="22061"/>
                  </a:lnTo>
                  <a:cubicBezTo>
                    <a:pt x="0" y="9877"/>
                    <a:pt x="9877" y="0"/>
                    <a:pt x="22061" y="0"/>
                  </a:cubicBezTo>
                  <a:close/>
                </a:path>
              </a:pathLst>
            </a:custGeom>
            <a:solidFill>
              <a:srgbClr val="CFFBCF"/>
            </a:solidFill>
            <a:ln w="38100" cap="rnd">
              <a:solidFill>
                <a:srgbClr val="AB75DB"/>
              </a:solidFill>
              <a:prstDash val="solid"/>
              <a:round/>
            </a:ln>
          </p:spPr>
          <p:txBody>
            <a:bodyPr/>
            <a:lstStyle/>
            <a:p>
              <a:endParaRPr lang="fr-FR"/>
            </a:p>
          </p:txBody>
        </p:sp>
        <p:sp>
          <p:nvSpPr>
            <p:cNvPr id="5" name="TextBox 5"/>
            <p:cNvSpPr txBox="1"/>
            <p:nvPr/>
          </p:nvSpPr>
          <p:spPr>
            <a:xfrm>
              <a:off x="0" y="-38100"/>
              <a:ext cx="3234878" cy="1092251"/>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4296094" y="6764455"/>
            <a:ext cx="6383425" cy="552807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5533A3"/>
            </a:solidFill>
          </p:spPr>
          <p:txBody>
            <a:bodyPr/>
            <a:lstStyle/>
            <a:p>
              <a:endParaRPr lang="fr-FR"/>
            </a:p>
          </p:txBody>
        </p:sp>
      </p:grpSp>
      <p:grpSp>
        <p:nvGrpSpPr>
          <p:cNvPr id="8" name="Group 8"/>
          <p:cNvGrpSpPr/>
          <p:nvPr/>
        </p:nvGrpSpPr>
        <p:grpSpPr>
          <a:xfrm>
            <a:off x="12410230" y="7420759"/>
            <a:ext cx="3034530" cy="2627917"/>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10" name="Group 10"/>
          <p:cNvGrpSpPr/>
          <p:nvPr/>
        </p:nvGrpSpPr>
        <p:grpSpPr>
          <a:xfrm>
            <a:off x="10921315" y="9373018"/>
            <a:ext cx="2141618" cy="1854652"/>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B8C4E1"/>
            </a:solidFill>
          </p:spPr>
          <p:txBody>
            <a:bodyPr/>
            <a:lstStyle/>
            <a:p>
              <a:endParaRPr lang="fr-FR"/>
            </a:p>
          </p:txBody>
        </p:sp>
      </p:grpSp>
      <p:sp>
        <p:nvSpPr>
          <p:cNvPr id="12" name="Freeform 12"/>
          <p:cNvSpPr/>
          <p:nvPr/>
        </p:nvSpPr>
        <p:spPr>
          <a:xfrm>
            <a:off x="12956874" y="7802196"/>
            <a:ext cx="1884093" cy="1884093"/>
          </a:xfrm>
          <a:custGeom>
            <a:avLst/>
            <a:gdLst/>
            <a:ahLst/>
            <a:cxnLst/>
            <a:rect l="l" t="t" r="r" b="b"/>
            <a:pathLst>
              <a:path w="1884093" h="1884093">
                <a:moveTo>
                  <a:pt x="0" y="0"/>
                </a:moveTo>
                <a:lnTo>
                  <a:pt x="1884093" y="0"/>
                </a:lnTo>
                <a:lnTo>
                  <a:pt x="1884093" y="1884093"/>
                </a:lnTo>
                <a:lnTo>
                  <a:pt x="0" y="188409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13" name="TextBox 1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17</a:t>
            </a:r>
          </a:p>
        </p:txBody>
      </p:sp>
      <p:sp>
        <p:nvSpPr>
          <p:cNvPr id="14" name="TextBox 14"/>
          <p:cNvSpPr txBox="1"/>
          <p:nvPr/>
        </p:nvSpPr>
        <p:spPr>
          <a:xfrm>
            <a:off x="3494148" y="3457575"/>
            <a:ext cx="11299703" cy="3248025"/>
          </a:xfrm>
          <a:prstGeom prst="rect">
            <a:avLst/>
          </a:prstGeom>
        </p:spPr>
        <p:txBody>
          <a:bodyPr lIns="0" tIns="0" rIns="0" bIns="0" rtlCol="0" anchor="t">
            <a:spAutoFit/>
          </a:bodyPr>
          <a:lstStyle/>
          <a:p>
            <a:pPr algn="just">
              <a:lnSpc>
                <a:spcPts val="4200"/>
              </a:lnSpc>
              <a:spcBef>
                <a:spcPct val="0"/>
              </a:spcBef>
            </a:pPr>
            <a:r>
              <a:rPr lang="en-US" sz="3000">
                <a:solidFill>
                  <a:srgbClr val="000000"/>
                </a:solidFill>
                <a:latin typeface="Times New Roman"/>
                <a:ea typeface="Times New Roman"/>
                <a:cs typeface="Times New Roman"/>
                <a:sym typeface="Times New Roman"/>
              </a:rPr>
              <a:t>La réplication synchrone garantit une cohérence forte des données. Lorsqu'une opération d'écriture est effectuée, le nœud principal applique l'opération et attend que tous les nœuds secondaires confirment la réception et l'application des modifications avant de répondre au client. Ce processus assure que toutes les copies des données sont toujours identiques.</a:t>
            </a:r>
          </a:p>
        </p:txBody>
      </p:sp>
      <p:sp>
        <p:nvSpPr>
          <p:cNvPr id="15" name="Freeform 15"/>
          <p:cNvSpPr/>
          <p:nvPr/>
        </p:nvSpPr>
        <p:spPr>
          <a:xfrm>
            <a:off x="14687265" y="2611277"/>
            <a:ext cx="597948" cy="970123"/>
          </a:xfrm>
          <a:custGeom>
            <a:avLst/>
            <a:gdLst/>
            <a:ahLst/>
            <a:cxnLst/>
            <a:rect l="l" t="t" r="r" b="b"/>
            <a:pathLst>
              <a:path w="597948" h="970123">
                <a:moveTo>
                  <a:pt x="0" y="0"/>
                </a:moveTo>
                <a:lnTo>
                  <a:pt x="597949" y="0"/>
                </a:lnTo>
                <a:lnTo>
                  <a:pt x="597949" y="970123"/>
                </a:lnTo>
                <a:lnTo>
                  <a:pt x="0" y="97012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
        <p:nvSpPr>
          <p:cNvPr id="16" name="TextBox 16"/>
          <p:cNvSpPr txBox="1"/>
          <p:nvPr/>
        </p:nvSpPr>
        <p:spPr>
          <a:xfrm>
            <a:off x="3683343" y="1200405"/>
            <a:ext cx="10921315" cy="1152525"/>
          </a:xfrm>
          <a:prstGeom prst="rect">
            <a:avLst/>
          </a:prstGeom>
        </p:spPr>
        <p:txBody>
          <a:bodyPr lIns="0" tIns="0" rIns="0" bIns="0" rtlCol="0" anchor="t">
            <a:spAutoFit/>
          </a:bodyPr>
          <a:lstStyle/>
          <a:p>
            <a:pPr algn="ctr">
              <a:lnSpc>
                <a:spcPts val="8400"/>
              </a:lnSpc>
              <a:spcBef>
                <a:spcPct val="0"/>
              </a:spcBef>
            </a:pPr>
            <a:r>
              <a:rPr lang="en-US" sz="6000" b="1" spc="276">
                <a:solidFill>
                  <a:srgbClr val="FCFCFC"/>
                </a:solidFill>
                <a:latin typeface="Tajawal Bold Bold"/>
                <a:ea typeface="Tajawal Bold Bold"/>
                <a:cs typeface="Tajawal Bold Bold"/>
                <a:sym typeface="Tajawal Bold Bold"/>
              </a:rPr>
              <a:t>LA RÉPLICATION SYNCHRONE</a:t>
            </a:r>
          </a:p>
        </p:txBody>
      </p:sp>
      <p:sp>
        <p:nvSpPr>
          <p:cNvPr id="17" name="Freeform 17"/>
          <p:cNvSpPr/>
          <p:nvPr/>
        </p:nvSpPr>
        <p:spPr>
          <a:xfrm rot="-10800000">
            <a:off x="1815982" y="8942087"/>
            <a:ext cx="1100857" cy="1185311"/>
          </a:xfrm>
          <a:custGeom>
            <a:avLst/>
            <a:gdLst/>
            <a:ahLst/>
            <a:cxnLst/>
            <a:rect l="l" t="t" r="r" b="b"/>
            <a:pathLst>
              <a:path w="1100857" h="1185311">
                <a:moveTo>
                  <a:pt x="0" y="0"/>
                </a:moveTo>
                <a:lnTo>
                  <a:pt x="1100857" y="0"/>
                </a:lnTo>
                <a:lnTo>
                  <a:pt x="1100857" y="1185310"/>
                </a:lnTo>
                <a:lnTo>
                  <a:pt x="0" y="1185310"/>
                </a:lnTo>
                <a:lnTo>
                  <a:pt x="0" y="0"/>
                </a:lnTo>
                <a:close/>
              </a:path>
            </a:pathLst>
          </a:custGeom>
          <a:blipFill>
            <a:blip r:embed="rId7">
              <a:extLst>
                <a:ext uri="{96DAC541-7B7A-43D3-8B79-37D633B846F1}">
                  <asvg:svgBlip xmlns:asvg="http://schemas.microsoft.com/office/drawing/2016/SVG/main" r:embed="rId8"/>
                </a:ext>
              </a:extLst>
            </a:blip>
            <a:stretch>
              <a:fillRect/>
            </a:stretch>
          </a:blipFill>
          <a:ln cap="sq">
            <a:noFill/>
            <a:prstDash val="solid"/>
            <a:miter/>
          </a:ln>
        </p:spPr>
        <p:txBody>
          <a:bodyPr/>
          <a:lstStyle/>
          <a:p>
            <a:endParaRPr lang="fr-FR"/>
          </a:p>
        </p:txBody>
      </p:sp>
      <p:sp>
        <p:nvSpPr>
          <p:cNvPr id="18" name="Freeform 18"/>
          <p:cNvSpPr/>
          <p:nvPr/>
        </p:nvSpPr>
        <p:spPr>
          <a:xfrm rot="-10800000">
            <a:off x="3597306" y="8942087"/>
            <a:ext cx="2830793" cy="2120521"/>
          </a:xfrm>
          <a:custGeom>
            <a:avLst/>
            <a:gdLst/>
            <a:ahLst/>
            <a:cxnLst/>
            <a:rect l="l" t="t" r="r" b="b"/>
            <a:pathLst>
              <a:path w="2830793" h="2120521">
                <a:moveTo>
                  <a:pt x="0" y="0"/>
                </a:moveTo>
                <a:lnTo>
                  <a:pt x="2830794" y="0"/>
                </a:lnTo>
                <a:lnTo>
                  <a:pt x="2830794" y="2120521"/>
                </a:lnTo>
                <a:lnTo>
                  <a:pt x="0" y="2120521"/>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sq">
            <a:noFill/>
            <a:prstDash val="solid"/>
            <a:miter/>
          </a:ln>
        </p:spPr>
        <p:txBody>
          <a:bodyPr/>
          <a:lstStyle/>
          <a:p>
            <a:endParaRPr lang="fr-FR"/>
          </a:p>
        </p:txBody>
      </p:sp>
    </p:spTree>
  </p:cSld>
  <p:clrMapOvr>
    <a:masterClrMapping/>
  </p:clrMapOvr>
  <p:transition spd="med">
    <p:pull/>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18</a:t>
            </a:r>
          </a:p>
        </p:txBody>
      </p:sp>
      <p:sp>
        <p:nvSpPr>
          <p:cNvPr id="3" name="Freeform 3"/>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grpSp>
        <p:nvGrpSpPr>
          <p:cNvPr id="4" name="Group 4"/>
          <p:cNvGrpSpPr/>
          <p:nvPr/>
        </p:nvGrpSpPr>
        <p:grpSpPr>
          <a:xfrm>
            <a:off x="2575981" y="7363332"/>
            <a:ext cx="13136038" cy="1396563"/>
            <a:chOff x="0" y="0"/>
            <a:chExt cx="3783337" cy="402227"/>
          </a:xfrm>
        </p:grpSpPr>
        <p:sp>
          <p:nvSpPr>
            <p:cNvPr id="5" name="Freeform 5"/>
            <p:cNvSpPr/>
            <p:nvPr/>
          </p:nvSpPr>
          <p:spPr>
            <a:xfrm>
              <a:off x="0" y="0"/>
              <a:ext cx="3783337" cy="402227"/>
            </a:xfrm>
            <a:custGeom>
              <a:avLst/>
              <a:gdLst/>
              <a:ahLst/>
              <a:cxnLst/>
              <a:rect l="l" t="t" r="r" b="b"/>
              <a:pathLst>
                <a:path w="3783337" h="402227">
                  <a:moveTo>
                    <a:pt x="30058" y="0"/>
                  </a:moveTo>
                  <a:lnTo>
                    <a:pt x="3753280" y="0"/>
                  </a:lnTo>
                  <a:cubicBezTo>
                    <a:pt x="3769880" y="0"/>
                    <a:pt x="3783337" y="13457"/>
                    <a:pt x="3783337" y="30058"/>
                  </a:cubicBezTo>
                  <a:lnTo>
                    <a:pt x="3783337" y="372169"/>
                  </a:lnTo>
                  <a:cubicBezTo>
                    <a:pt x="3783337" y="388770"/>
                    <a:pt x="3769880" y="402227"/>
                    <a:pt x="3753280" y="402227"/>
                  </a:cubicBezTo>
                  <a:lnTo>
                    <a:pt x="30058" y="402227"/>
                  </a:lnTo>
                  <a:cubicBezTo>
                    <a:pt x="22086" y="402227"/>
                    <a:pt x="14441" y="399060"/>
                    <a:pt x="8804" y="393423"/>
                  </a:cubicBezTo>
                  <a:cubicBezTo>
                    <a:pt x="3167" y="387786"/>
                    <a:pt x="0" y="380141"/>
                    <a:pt x="0" y="372169"/>
                  </a:cubicBezTo>
                  <a:lnTo>
                    <a:pt x="0" y="30058"/>
                  </a:lnTo>
                  <a:cubicBezTo>
                    <a:pt x="0" y="13457"/>
                    <a:pt x="13457" y="0"/>
                    <a:pt x="30058" y="0"/>
                  </a:cubicBezTo>
                  <a:close/>
                </a:path>
              </a:pathLst>
            </a:custGeom>
            <a:solidFill>
              <a:srgbClr val="000000">
                <a:alpha val="0"/>
              </a:srgbClr>
            </a:solidFill>
            <a:ln w="38100" cap="rnd">
              <a:solidFill>
                <a:srgbClr val="A4E473"/>
              </a:solidFill>
              <a:prstDash val="solid"/>
              <a:round/>
            </a:ln>
          </p:spPr>
          <p:txBody>
            <a:bodyPr/>
            <a:lstStyle/>
            <a:p>
              <a:endParaRPr lang="fr-FR"/>
            </a:p>
          </p:txBody>
        </p:sp>
        <p:sp>
          <p:nvSpPr>
            <p:cNvPr id="6" name="TextBox 6"/>
            <p:cNvSpPr txBox="1"/>
            <p:nvPr/>
          </p:nvSpPr>
          <p:spPr>
            <a:xfrm>
              <a:off x="0" y="-28575"/>
              <a:ext cx="3783337" cy="430802"/>
            </a:xfrm>
            <a:prstGeom prst="rect">
              <a:avLst/>
            </a:prstGeom>
          </p:spPr>
          <p:txBody>
            <a:bodyPr lIns="46454" tIns="46454" rIns="46454" bIns="46454" rtlCol="0" anchor="ctr"/>
            <a:lstStyle/>
            <a:p>
              <a:pPr algn="ctr">
                <a:lnSpc>
                  <a:spcPts val="1891"/>
                </a:lnSpc>
              </a:pPr>
              <a:endParaRPr/>
            </a:p>
          </p:txBody>
        </p:sp>
      </p:grpSp>
      <p:sp>
        <p:nvSpPr>
          <p:cNvPr id="7" name="TextBox 7"/>
          <p:cNvSpPr txBox="1"/>
          <p:nvPr/>
        </p:nvSpPr>
        <p:spPr>
          <a:xfrm>
            <a:off x="2863255" y="7559963"/>
            <a:ext cx="12561490" cy="908050"/>
          </a:xfrm>
          <a:prstGeom prst="rect">
            <a:avLst/>
          </a:prstGeom>
        </p:spPr>
        <p:txBody>
          <a:bodyPr lIns="0" tIns="0" rIns="0" bIns="0" rtlCol="0" anchor="t">
            <a:spAutoFit/>
          </a:bodyPr>
          <a:lstStyle/>
          <a:p>
            <a:pPr algn="ctr">
              <a:lnSpc>
                <a:spcPts val="3499"/>
              </a:lnSpc>
              <a:spcBef>
                <a:spcPct val="0"/>
              </a:spcBef>
            </a:pPr>
            <a:r>
              <a:rPr lang="en-US" sz="2499">
                <a:solidFill>
                  <a:srgbClr val="FFFFFF"/>
                </a:solidFill>
                <a:latin typeface="Tajawal Bold"/>
                <a:ea typeface="Tajawal Bold"/>
                <a:cs typeface="Tajawal Bold"/>
                <a:sym typeface="Tajawal Bold"/>
              </a:rPr>
              <a:t>Au moment de la réplication, Le système source (serveur maître) attend que le système de destination confirme la réception et l’écriture des données avant de poursuivre.</a:t>
            </a:r>
          </a:p>
        </p:txBody>
      </p:sp>
      <p:grpSp>
        <p:nvGrpSpPr>
          <p:cNvPr id="8" name="Group 8"/>
          <p:cNvGrpSpPr/>
          <p:nvPr/>
        </p:nvGrpSpPr>
        <p:grpSpPr>
          <a:xfrm>
            <a:off x="3938908" y="1689917"/>
            <a:ext cx="10410183" cy="5071588"/>
            <a:chOff x="0" y="0"/>
            <a:chExt cx="13880244" cy="6762117"/>
          </a:xfrm>
        </p:grpSpPr>
        <p:grpSp>
          <p:nvGrpSpPr>
            <p:cNvPr id="9" name="Group 9"/>
            <p:cNvGrpSpPr/>
            <p:nvPr/>
          </p:nvGrpSpPr>
          <p:grpSpPr>
            <a:xfrm>
              <a:off x="2994751" y="4076500"/>
              <a:ext cx="2300489" cy="1298596"/>
              <a:chOff x="0" y="0"/>
              <a:chExt cx="1439892" cy="812800"/>
            </a:xfrm>
          </p:grpSpPr>
          <p:sp>
            <p:nvSpPr>
              <p:cNvPr id="10" name="Freeform 10"/>
              <p:cNvSpPr/>
              <p:nvPr/>
            </p:nvSpPr>
            <p:spPr>
              <a:xfrm>
                <a:off x="0" y="0"/>
                <a:ext cx="1439891" cy="812800"/>
              </a:xfrm>
              <a:custGeom>
                <a:avLst/>
                <a:gdLst/>
                <a:ahLst/>
                <a:cxnLst/>
                <a:rect l="l" t="t" r="r" b="b"/>
                <a:pathLst>
                  <a:path w="1439891" h="812800">
                    <a:moveTo>
                      <a:pt x="1439891" y="406400"/>
                    </a:moveTo>
                    <a:lnTo>
                      <a:pt x="1033491" y="0"/>
                    </a:lnTo>
                    <a:lnTo>
                      <a:pt x="1033491" y="203200"/>
                    </a:lnTo>
                    <a:lnTo>
                      <a:pt x="0" y="203200"/>
                    </a:lnTo>
                    <a:lnTo>
                      <a:pt x="0" y="609600"/>
                    </a:lnTo>
                    <a:lnTo>
                      <a:pt x="1033491" y="609600"/>
                    </a:lnTo>
                    <a:lnTo>
                      <a:pt x="1033491" y="812800"/>
                    </a:lnTo>
                    <a:lnTo>
                      <a:pt x="1439891" y="406400"/>
                    </a:lnTo>
                    <a:close/>
                  </a:path>
                </a:pathLst>
              </a:custGeom>
              <a:solidFill>
                <a:srgbClr val="00D84A"/>
              </a:solidFill>
            </p:spPr>
            <p:txBody>
              <a:bodyPr/>
              <a:lstStyle/>
              <a:p>
                <a:endParaRPr lang="fr-FR"/>
              </a:p>
            </p:txBody>
          </p:sp>
          <p:sp>
            <p:nvSpPr>
              <p:cNvPr id="11" name="TextBox 11"/>
              <p:cNvSpPr txBox="1"/>
              <p:nvPr/>
            </p:nvSpPr>
            <p:spPr>
              <a:xfrm>
                <a:off x="0" y="165100"/>
                <a:ext cx="1338292" cy="444500"/>
              </a:xfrm>
              <a:prstGeom prst="rect">
                <a:avLst/>
              </a:prstGeom>
            </p:spPr>
            <p:txBody>
              <a:bodyPr lIns="48302" tIns="48302" rIns="48302" bIns="48302" rtlCol="0" anchor="ctr"/>
              <a:lstStyle/>
              <a:p>
                <a:pPr algn="ctr">
                  <a:lnSpc>
                    <a:spcPts val="2737"/>
                  </a:lnSpc>
                </a:pPr>
                <a:endParaRPr/>
              </a:p>
            </p:txBody>
          </p:sp>
        </p:grpSp>
        <p:grpSp>
          <p:nvGrpSpPr>
            <p:cNvPr id="12" name="Group 12"/>
            <p:cNvGrpSpPr/>
            <p:nvPr/>
          </p:nvGrpSpPr>
          <p:grpSpPr>
            <a:xfrm>
              <a:off x="8693358" y="4076500"/>
              <a:ext cx="2300489" cy="1298596"/>
              <a:chOff x="0" y="0"/>
              <a:chExt cx="1439892" cy="812800"/>
            </a:xfrm>
          </p:grpSpPr>
          <p:sp>
            <p:nvSpPr>
              <p:cNvPr id="13" name="Freeform 13"/>
              <p:cNvSpPr/>
              <p:nvPr/>
            </p:nvSpPr>
            <p:spPr>
              <a:xfrm>
                <a:off x="0" y="0"/>
                <a:ext cx="1439891" cy="812800"/>
              </a:xfrm>
              <a:custGeom>
                <a:avLst/>
                <a:gdLst/>
                <a:ahLst/>
                <a:cxnLst/>
                <a:rect l="l" t="t" r="r" b="b"/>
                <a:pathLst>
                  <a:path w="1439891" h="812800">
                    <a:moveTo>
                      <a:pt x="1439891" y="406400"/>
                    </a:moveTo>
                    <a:lnTo>
                      <a:pt x="1033491" y="0"/>
                    </a:lnTo>
                    <a:lnTo>
                      <a:pt x="1033491" y="203200"/>
                    </a:lnTo>
                    <a:lnTo>
                      <a:pt x="0" y="203200"/>
                    </a:lnTo>
                    <a:lnTo>
                      <a:pt x="0" y="609600"/>
                    </a:lnTo>
                    <a:lnTo>
                      <a:pt x="1033491" y="609600"/>
                    </a:lnTo>
                    <a:lnTo>
                      <a:pt x="1033491" y="812800"/>
                    </a:lnTo>
                    <a:lnTo>
                      <a:pt x="1439891" y="406400"/>
                    </a:lnTo>
                    <a:close/>
                  </a:path>
                </a:pathLst>
              </a:custGeom>
              <a:solidFill>
                <a:srgbClr val="00D84A"/>
              </a:solidFill>
            </p:spPr>
            <p:txBody>
              <a:bodyPr/>
              <a:lstStyle/>
              <a:p>
                <a:endParaRPr lang="fr-FR"/>
              </a:p>
            </p:txBody>
          </p:sp>
          <p:sp>
            <p:nvSpPr>
              <p:cNvPr id="14" name="TextBox 14"/>
              <p:cNvSpPr txBox="1"/>
              <p:nvPr/>
            </p:nvSpPr>
            <p:spPr>
              <a:xfrm>
                <a:off x="0" y="165100"/>
                <a:ext cx="1338292" cy="444500"/>
              </a:xfrm>
              <a:prstGeom prst="rect">
                <a:avLst/>
              </a:prstGeom>
            </p:spPr>
            <p:txBody>
              <a:bodyPr lIns="48302" tIns="48302" rIns="48302" bIns="48302" rtlCol="0" anchor="ctr"/>
              <a:lstStyle/>
              <a:p>
                <a:pPr algn="ctr">
                  <a:lnSpc>
                    <a:spcPts val="2737"/>
                  </a:lnSpc>
                </a:pPr>
                <a:endParaRPr/>
              </a:p>
            </p:txBody>
          </p:sp>
        </p:grpSp>
        <p:sp>
          <p:nvSpPr>
            <p:cNvPr id="15" name="AutoShape 15"/>
            <p:cNvSpPr/>
            <p:nvPr/>
          </p:nvSpPr>
          <p:spPr>
            <a:xfrm>
              <a:off x="2871298" y="3625763"/>
              <a:ext cx="2423941" cy="0"/>
            </a:xfrm>
            <a:prstGeom prst="line">
              <a:avLst/>
            </a:prstGeom>
            <a:ln w="59470" cap="flat">
              <a:solidFill>
                <a:srgbClr val="E3E8FF"/>
              </a:solidFill>
              <a:prstDash val="solid"/>
              <a:headEnd type="none" w="sm" len="sm"/>
              <a:tailEnd type="triangle" w="lg" len="med"/>
            </a:ln>
          </p:spPr>
          <p:txBody>
            <a:bodyPr/>
            <a:lstStyle/>
            <a:p>
              <a:endParaRPr lang="fr-FR"/>
            </a:p>
          </p:txBody>
        </p:sp>
        <p:sp>
          <p:nvSpPr>
            <p:cNvPr id="16" name="AutoShape 16"/>
            <p:cNvSpPr/>
            <p:nvPr/>
          </p:nvSpPr>
          <p:spPr>
            <a:xfrm>
              <a:off x="8663222" y="3597490"/>
              <a:ext cx="2423941" cy="0"/>
            </a:xfrm>
            <a:prstGeom prst="line">
              <a:avLst/>
            </a:prstGeom>
            <a:ln w="59470" cap="flat">
              <a:solidFill>
                <a:srgbClr val="E3E8FF"/>
              </a:solidFill>
              <a:prstDash val="solid"/>
              <a:headEnd type="none" w="sm" len="sm"/>
              <a:tailEnd type="triangle" w="lg" len="med"/>
            </a:ln>
          </p:spPr>
          <p:txBody>
            <a:bodyPr/>
            <a:lstStyle/>
            <a:p>
              <a:endParaRPr lang="fr-FR"/>
            </a:p>
          </p:txBody>
        </p:sp>
        <p:sp>
          <p:nvSpPr>
            <p:cNvPr id="17" name="AutoShape 17"/>
            <p:cNvSpPr/>
            <p:nvPr/>
          </p:nvSpPr>
          <p:spPr>
            <a:xfrm flipV="1">
              <a:off x="7300668" y="1329716"/>
              <a:ext cx="5138862" cy="33552"/>
            </a:xfrm>
            <a:prstGeom prst="line">
              <a:avLst/>
            </a:prstGeom>
            <a:ln w="59470" cap="flat">
              <a:solidFill>
                <a:srgbClr val="E3E8FF"/>
              </a:solidFill>
              <a:prstDash val="solid"/>
              <a:headEnd type="none" w="sm" len="sm"/>
              <a:tailEnd type="none" w="sm" len="sm"/>
            </a:ln>
          </p:spPr>
          <p:txBody>
            <a:bodyPr/>
            <a:lstStyle/>
            <a:p>
              <a:endParaRPr lang="fr-FR"/>
            </a:p>
          </p:txBody>
        </p:sp>
        <p:sp>
          <p:nvSpPr>
            <p:cNvPr id="18" name="Freeform 18"/>
            <p:cNvSpPr/>
            <p:nvPr/>
          </p:nvSpPr>
          <p:spPr>
            <a:xfrm rot="-5767310">
              <a:off x="7071086" y="975670"/>
              <a:ext cx="662959" cy="662959"/>
            </a:xfrm>
            <a:custGeom>
              <a:avLst/>
              <a:gdLst/>
              <a:ahLst/>
              <a:cxnLst/>
              <a:rect l="l" t="t" r="r" b="b"/>
              <a:pathLst>
                <a:path w="662959" h="662959">
                  <a:moveTo>
                    <a:pt x="0" y="0"/>
                  </a:moveTo>
                  <a:lnTo>
                    <a:pt x="662959" y="0"/>
                  </a:lnTo>
                  <a:lnTo>
                    <a:pt x="662959" y="662959"/>
                  </a:lnTo>
                  <a:lnTo>
                    <a:pt x="0" y="66295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19" name="AutoShape 19"/>
            <p:cNvSpPr/>
            <p:nvPr/>
          </p:nvSpPr>
          <p:spPr>
            <a:xfrm flipV="1">
              <a:off x="1391649" y="1408680"/>
              <a:ext cx="5128185" cy="33482"/>
            </a:xfrm>
            <a:prstGeom prst="line">
              <a:avLst/>
            </a:prstGeom>
            <a:ln w="59470" cap="flat">
              <a:solidFill>
                <a:srgbClr val="E3E8FF"/>
              </a:solidFill>
              <a:prstDash val="solid"/>
              <a:headEnd type="none" w="sm" len="sm"/>
              <a:tailEnd type="none" w="sm" len="sm"/>
            </a:ln>
          </p:spPr>
          <p:txBody>
            <a:bodyPr/>
            <a:lstStyle/>
            <a:p>
              <a:endParaRPr lang="fr-FR"/>
            </a:p>
          </p:txBody>
        </p:sp>
        <p:sp>
          <p:nvSpPr>
            <p:cNvPr id="20" name="Freeform 20"/>
            <p:cNvSpPr/>
            <p:nvPr/>
          </p:nvSpPr>
          <p:spPr>
            <a:xfrm rot="-5767310">
              <a:off x="1162545" y="1055369"/>
              <a:ext cx="661581" cy="661581"/>
            </a:xfrm>
            <a:custGeom>
              <a:avLst/>
              <a:gdLst/>
              <a:ahLst/>
              <a:cxnLst/>
              <a:rect l="l" t="t" r="r" b="b"/>
              <a:pathLst>
                <a:path w="661581" h="661581">
                  <a:moveTo>
                    <a:pt x="0" y="0"/>
                  </a:moveTo>
                  <a:lnTo>
                    <a:pt x="661581" y="0"/>
                  </a:lnTo>
                  <a:lnTo>
                    <a:pt x="661581" y="661582"/>
                  </a:lnTo>
                  <a:lnTo>
                    <a:pt x="0" y="66158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grpSp>
          <p:nvGrpSpPr>
            <p:cNvPr id="21" name="Group 21"/>
            <p:cNvGrpSpPr/>
            <p:nvPr/>
          </p:nvGrpSpPr>
          <p:grpSpPr>
            <a:xfrm rot="-5400000">
              <a:off x="-1237534" y="3113189"/>
              <a:ext cx="4886462" cy="2411394"/>
              <a:chOff x="0" y="0"/>
              <a:chExt cx="803348" cy="396440"/>
            </a:xfrm>
          </p:grpSpPr>
          <p:sp>
            <p:nvSpPr>
              <p:cNvPr id="22" name="Freeform 22"/>
              <p:cNvSpPr/>
              <p:nvPr/>
            </p:nvSpPr>
            <p:spPr>
              <a:xfrm>
                <a:off x="0" y="0"/>
                <a:ext cx="803348" cy="396440"/>
              </a:xfrm>
              <a:custGeom>
                <a:avLst/>
                <a:gdLst/>
                <a:ahLst/>
                <a:cxnLst/>
                <a:rect l="l" t="t" r="r" b="b"/>
                <a:pathLst>
                  <a:path w="803348" h="396440">
                    <a:moveTo>
                      <a:pt x="128597" y="0"/>
                    </a:moveTo>
                    <a:lnTo>
                      <a:pt x="674751" y="0"/>
                    </a:lnTo>
                    <a:cubicBezTo>
                      <a:pt x="745773" y="0"/>
                      <a:pt x="803348" y="57575"/>
                      <a:pt x="803348" y="128597"/>
                    </a:cubicBezTo>
                    <a:lnTo>
                      <a:pt x="803348" y="267843"/>
                    </a:lnTo>
                    <a:cubicBezTo>
                      <a:pt x="803348" y="301949"/>
                      <a:pt x="789800" y="334658"/>
                      <a:pt x="765683" y="358775"/>
                    </a:cubicBezTo>
                    <a:cubicBezTo>
                      <a:pt x="741566" y="382891"/>
                      <a:pt x="708857" y="396440"/>
                      <a:pt x="674751" y="396440"/>
                    </a:cubicBezTo>
                    <a:lnTo>
                      <a:pt x="128597" y="396440"/>
                    </a:lnTo>
                    <a:cubicBezTo>
                      <a:pt x="94491" y="396440"/>
                      <a:pt x="61782" y="382891"/>
                      <a:pt x="37665" y="358775"/>
                    </a:cubicBezTo>
                    <a:cubicBezTo>
                      <a:pt x="13549" y="334658"/>
                      <a:pt x="0" y="301949"/>
                      <a:pt x="0" y="267843"/>
                    </a:cubicBezTo>
                    <a:lnTo>
                      <a:pt x="0" y="128597"/>
                    </a:lnTo>
                    <a:cubicBezTo>
                      <a:pt x="0" y="57575"/>
                      <a:pt x="57575" y="0"/>
                      <a:pt x="128597" y="0"/>
                    </a:cubicBezTo>
                    <a:close/>
                  </a:path>
                </a:pathLst>
              </a:custGeom>
              <a:solidFill>
                <a:srgbClr val="B8C4E1"/>
              </a:solidFill>
            </p:spPr>
            <p:txBody>
              <a:bodyPr/>
              <a:lstStyle/>
              <a:p>
                <a:endParaRPr lang="fr-FR"/>
              </a:p>
            </p:txBody>
          </p:sp>
          <p:sp>
            <p:nvSpPr>
              <p:cNvPr id="23" name="TextBox 23"/>
              <p:cNvSpPr txBox="1"/>
              <p:nvPr/>
            </p:nvSpPr>
            <p:spPr>
              <a:xfrm>
                <a:off x="0" y="-38100"/>
                <a:ext cx="803348" cy="434540"/>
              </a:xfrm>
              <a:prstGeom prst="rect">
                <a:avLst/>
              </a:prstGeom>
            </p:spPr>
            <p:txBody>
              <a:bodyPr lIns="48302" tIns="48302" rIns="48302" bIns="48302" rtlCol="0" anchor="ctr"/>
              <a:lstStyle/>
              <a:p>
                <a:pPr algn="ctr">
                  <a:lnSpc>
                    <a:spcPts val="2737"/>
                  </a:lnSpc>
                </a:pPr>
                <a:endParaRPr/>
              </a:p>
            </p:txBody>
          </p:sp>
        </p:grpSp>
        <p:grpSp>
          <p:nvGrpSpPr>
            <p:cNvPr id="24" name="Group 24"/>
            <p:cNvGrpSpPr/>
            <p:nvPr/>
          </p:nvGrpSpPr>
          <p:grpSpPr>
            <a:xfrm rot="-5400000">
              <a:off x="10231317" y="2952032"/>
              <a:ext cx="4886462" cy="2411394"/>
              <a:chOff x="0" y="0"/>
              <a:chExt cx="803348" cy="396440"/>
            </a:xfrm>
          </p:grpSpPr>
          <p:sp>
            <p:nvSpPr>
              <p:cNvPr id="25" name="Freeform 25"/>
              <p:cNvSpPr/>
              <p:nvPr/>
            </p:nvSpPr>
            <p:spPr>
              <a:xfrm>
                <a:off x="0" y="0"/>
                <a:ext cx="803348" cy="396440"/>
              </a:xfrm>
              <a:custGeom>
                <a:avLst/>
                <a:gdLst/>
                <a:ahLst/>
                <a:cxnLst/>
                <a:rect l="l" t="t" r="r" b="b"/>
                <a:pathLst>
                  <a:path w="803348" h="396440">
                    <a:moveTo>
                      <a:pt x="128597" y="0"/>
                    </a:moveTo>
                    <a:lnTo>
                      <a:pt x="674751" y="0"/>
                    </a:lnTo>
                    <a:cubicBezTo>
                      <a:pt x="745773" y="0"/>
                      <a:pt x="803348" y="57575"/>
                      <a:pt x="803348" y="128597"/>
                    </a:cubicBezTo>
                    <a:lnTo>
                      <a:pt x="803348" y="267843"/>
                    </a:lnTo>
                    <a:cubicBezTo>
                      <a:pt x="803348" y="301949"/>
                      <a:pt x="789800" y="334658"/>
                      <a:pt x="765683" y="358775"/>
                    </a:cubicBezTo>
                    <a:cubicBezTo>
                      <a:pt x="741566" y="382891"/>
                      <a:pt x="708857" y="396440"/>
                      <a:pt x="674751" y="396440"/>
                    </a:cubicBezTo>
                    <a:lnTo>
                      <a:pt x="128597" y="396440"/>
                    </a:lnTo>
                    <a:cubicBezTo>
                      <a:pt x="94491" y="396440"/>
                      <a:pt x="61782" y="382891"/>
                      <a:pt x="37665" y="358775"/>
                    </a:cubicBezTo>
                    <a:cubicBezTo>
                      <a:pt x="13549" y="334658"/>
                      <a:pt x="0" y="301949"/>
                      <a:pt x="0" y="267843"/>
                    </a:cubicBezTo>
                    <a:lnTo>
                      <a:pt x="0" y="128597"/>
                    </a:lnTo>
                    <a:cubicBezTo>
                      <a:pt x="0" y="57575"/>
                      <a:pt x="57575" y="0"/>
                      <a:pt x="128597" y="0"/>
                    </a:cubicBezTo>
                    <a:close/>
                  </a:path>
                </a:pathLst>
              </a:custGeom>
              <a:solidFill>
                <a:srgbClr val="B8C4E1"/>
              </a:solidFill>
            </p:spPr>
            <p:txBody>
              <a:bodyPr/>
              <a:lstStyle/>
              <a:p>
                <a:endParaRPr lang="fr-FR"/>
              </a:p>
            </p:txBody>
          </p:sp>
          <p:sp>
            <p:nvSpPr>
              <p:cNvPr id="26" name="TextBox 26"/>
              <p:cNvSpPr txBox="1"/>
              <p:nvPr/>
            </p:nvSpPr>
            <p:spPr>
              <a:xfrm>
                <a:off x="0" y="-38100"/>
                <a:ext cx="803348" cy="434540"/>
              </a:xfrm>
              <a:prstGeom prst="rect">
                <a:avLst/>
              </a:prstGeom>
            </p:spPr>
            <p:txBody>
              <a:bodyPr lIns="48302" tIns="48302" rIns="48302" bIns="48302" rtlCol="0" anchor="ctr"/>
              <a:lstStyle/>
              <a:p>
                <a:pPr algn="ctr">
                  <a:lnSpc>
                    <a:spcPts val="2737"/>
                  </a:lnSpc>
                </a:pPr>
                <a:endParaRPr/>
              </a:p>
            </p:txBody>
          </p:sp>
        </p:grpSp>
        <p:grpSp>
          <p:nvGrpSpPr>
            <p:cNvPr id="27" name="Group 27"/>
            <p:cNvGrpSpPr/>
            <p:nvPr/>
          </p:nvGrpSpPr>
          <p:grpSpPr>
            <a:xfrm rot="-5400000">
              <a:off x="4524213" y="3113189"/>
              <a:ext cx="4886462" cy="2411394"/>
              <a:chOff x="0" y="0"/>
              <a:chExt cx="803348" cy="396440"/>
            </a:xfrm>
          </p:grpSpPr>
          <p:sp>
            <p:nvSpPr>
              <p:cNvPr id="28" name="Freeform 28"/>
              <p:cNvSpPr/>
              <p:nvPr/>
            </p:nvSpPr>
            <p:spPr>
              <a:xfrm>
                <a:off x="0" y="0"/>
                <a:ext cx="803348" cy="396440"/>
              </a:xfrm>
              <a:custGeom>
                <a:avLst/>
                <a:gdLst/>
                <a:ahLst/>
                <a:cxnLst/>
                <a:rect l="l" t="t" r="r" b="b"/>
                <a:pathLst>
                  <a:path w="803348" h="396440">
                    <a:moveTo>
                      <a:pt x="128597" y="0"/>
                    </a:moveTo>
                    <a:lnTo>
                      <a:pt x="674751" y="0"/>
                    </a:lnTo>
                    <a:cubicBezTo>
                      <a:pt x="745773" y="0"/>
                      <a:pt x="803348" y="57575"/>
                      <a:pt x="803348" y="128597"/>
                    </a:cubicBezTo>
                    <a:lnTo>
                      <a:pt x="803348" y="267843"/>
                    </a:lnTo>
                    <a:cubicBezTo>
                      <a:pt x="803348" y="301949"/>
                      <a:pt x="789800" y="334658"/>
                      <a:pt x="765683" y="358775"/>
                    </a:cubicBezTo>
                    <a:cubicBezTo>
                      <a:pt x="741566" y="382891"/>
                      <a:pt x="708857" y="396440"/>
                      <a:pt x="674751" y="396440"/>
                    </a:cubicBezTo>
                    <a:lnTo>
                      <a:pt x="128597" y="396440"/>
                    </a:lnTo>
                    <a:cubicBezTo>
                      <a:pt x="94491" y="396440"/>
                      <a:pt x="61782" y="382891"/>
                      <a:pt x="37665" y="358775"/>
                    </a:cubicBezTo>
                    <a:cubicBezTo>
                      <a:pt x="13549" y="334658"/>
                      <a:pt x="0" y="301949"/>
                      <a:pt x="0" y="267843"/>
                    </a:cubicBezTo>
                    <a:lnTo>
                      <a:pt x="0" y="128597"/>
                    </a:lnTo>
                    <a:cubicBezTo>
                      <a:pt x="0" y="57575"/>
                      <a:pt x="57575" y="0"/>
                      <a:pt x="128597" y="0"/>
                    </a:cubicBezTo>
                    <a:close/>
                  </a:path>
                </a:pathLst>
              </a:custGeom>
              <a:solidFill>
                <a:srgbClr val="B8C4E1"/>
              </a:solidFill>
            </p:spPr>
            <p:txBody>
              <a:bodyPr/>
              <a:lstStyle/>
              <a:p>
                <a:endParaRPr lang="fr-FR"/>
              </a:p>
            </p:txBody>
          </p:sp>
          <p:sp>
            <p:nvSpPr>
              <p:cNvPr id="29" name="TextBox 29"/>
              <p:cNvSpPr txBox="1"/>
              <p:nvPr/>
            </p:nvSpPr>
            <p:spPr>
              <a:xfrm>
                <a:off x="0" y="-38100"/>
                <a:ext cx="803348" cy="434540"/>
              </a:xfrm>
              <a:prstGeom prst="rect">
                <a:avLst/>
              </a:prstGeom>
            </p:spPr>
            <p:txBody>
              <a:bodyPr lIns="48302" tIns="48302" rIns="48302" bIns="48302" rtlCol="0" anchor="ctr"/>
              <a:lstStyle/>
              <a:p>
                <a:pPr algn="ctr">
                  <a:lnSpc>
                    <a:spcPts val="2737"/>
                  </a:lnSpc>
                </a:pPr>
                <a:endParaRPr/>
              </a:p>
            </p:txBody>
          </p:sp>
        </p:grpSp>
        <p:sp>
          <p:nvSpPr>
            <p:cNvPr id="30" name="TextBox 30"/>
            <p:cNvSpPr txBox="1"/>
            <p:nvPr/>
          </p:nvSpPr>
          <p:spPr>
            <a:xfrm>
              <a:off x="3086563" y="4389429"/>
              <a:ext cx="1881755" cy="588685"/>
            </a:xfrm>
            <a:prstGeom prst="rect">
              <a:avLst/>
            </a:prstGeom>
          </p:spPr>
          <p:txBody>
            <a:bodyPr lIns="0" tIns="0" rIns="0" bIns="0" rtlCol="0" anchor="t">
              <a:spAutoFit/>
            </a:bodyPr>
            <a:lstStyle/>
            <a:p>
              <a:pPr algn="ctr">
                <a:lnSpc>
                  <a:spcPts val="3740"/>
                </a:lnSpc>
              </a:pPr>
              <a:r>
                <a:rPr lang="en-US" sz="2671">
                  <a:solidFill>
                    <a:srgbClr val="FFFFFF"/>
                  </a:solidFill>
                  <a:latin typeface="Open Sans"/>
                  <a:ea typeface="Open Sans"/>
                  <a:cs typeface="Open Sans"/>
                  <a:sym typeface="Open Sans"/>
                </a:rPr>
                <a:t>Données</a:t>
              </a:r>
            </a:p>
          </p:txBody>
        </p:sp>
        <p:sp>
          <p:nvSpPr>
            <p:cNvPr id="31" name="TextBox 31"/>
            <p:cNvSpPr txBox="1"/>
            <p:nvPr/>
          </p:nvSpPr>
          <p:spPr>
            <a:xfrm>
              <a:off x="8851696" y="4402880"/>
              <a:ext cx="1881755" cy="588685"/>
            </a:xfrm>
            <a:prstGeom prst="rect">
              <a:avLst/>
            </a:prstGeom>
          </p:spPr>
          <p:txBody>
            <a:bodyPr lIns="0" tIns="0" rIns="0" bIns="0" rtlCol="0" anchor="t">
              <a:spAutoFit/>
            </a:bodyPr>
            <a:lstStyle/>
            <a:p>
              <a:pPr algn="ctr">
                <a:lnSpc>
                  <a:spcPts val="3740"/>
                </a:lnSpc>
                <a:spcBef>
                  <a:spcPct val="0"/>
                </a:spcBef>
              </a:pPr>
              <a:r>
                <a:rPr lang="en-US" sz="2671">
                  <a:solidFill>
                    <a:srgbClr val="FFFFFF"/>
                  </a:solidFill>
                  <a:latin typeface="Open Sans"/>
                  <a:ea typeface="Open Sans"/>
                  <a:cs typeface="Open Sans"/>
                  <a:sym typeface="Open Sans"/>
                </a:rPr>
                <a:t>Données</a:t>
              </a:r>
            </a:p>
          </p:txBody>
        </p:sp>
        <p:sp>
          <p:nvSpPr>
            <p:cNvPr id="32" name="TextBox 32"/>
            <p:cNvSpPr txBox="1"/>
            <p:nvPr/>
          </p:nvSpPr>
          <p:spPr>
            <a:xfrm>
              <a:off x="1016049" y="139152"/>
              <a:ext cx="954573" cy="755598"/>
            </a:xfrm>
            <a:prstGeom prst="rect">
              <a:avLst/>
            </a:prstGeom>
          </p:spPr>
          <p:txBody>
            <a:bodyPr lIns="0" tIns="0" rIns="0" bIns="0" rtlCol="0" anchor="t">
              <a:spAutoFit/>
            </a:bodyPr>
            <a:lstStyle/>
            <a:p>
              <a:pPr algn="ctr">
                <a:lnSpc>
                  <a:spcPts val="4830"/>
                </a:lnSpc>
              </a:pPr>
              <a:r>
                <a:rPr lang="en-US" sz="3450">
                  <a:solidFill>
                    <a:srgbClr val="FFFFFF"/>
                  </a:solidFill>
                  <a:latin typeface="Open Sans"/>
                  <a:ea typeface="Open Sans"/>
                  <a:cs typeface="Open Sans"/>
                  <a:sym typeface="Open Sans"/>
                </a:rPr>
                <a:t>Ack</a:t>
              </a:r>
            </a:p>
          </p:txBody>
        </p:sp>
        <p:sp>
          <p:nvSpPr>
            <p:cNvPr id="33" name="TextBox 33"/>
            <p:cNvSpPr txBox="1"/>
            <p:nvPr/>
          </p:nvSpPr>
          <p:spPr>
            <a:xfrm>
              <a:off x="7218568" y="-66675"/>
              <a:ext cx="954573" cy="755599"/>
            </a:xfrm>
            <a:prstGeom prst="rect">
              <a:avLst/>
            </a:prstGeom>
          </p:spPr>
          <p:txBody>
            <a:bodyPr lIns="0" tIns="0" rIns="0" bIns="0" rtlCol="0" anchor="t">
              <a:spAutoFit/>
            </a:bodyPr>
            <a:lstStyle/>
            <a:p>
              <a:pPr algn="ctr">
                <a:lnSpc>
                  <a:spcPts val="4830"/>
                </a:lnSpc>
                <a:spcBef>
                  <a:spcPct val="0"/>
                </a:spcBef>
              </a:pPr>
              <a:r>
                <a:rPr lang="en-US" sz="3450">
                  <a:solidFill>
                    <a:srgbClr val="FFFFFF"/>
                  </a:solidFill>
                  <a:latin typeface="Open Sans"/>
                  <a:ea typeface="Open Sans"/>
                  <a:cs typeface="Open Sans"/>
                  <a:sym typeface="Open Sans"/>
                </a:rPr>
                <a:t>Ack</a:t>
              </a:r>
            </a:p>
          </p:txBody>
        </p:sp>
        <p:sp>
          <p:nvSpPr>
            <p:cNvPr id="34" name="TextBox 34"/>
            <p:cNvSpPr txBox="1"/>
            <p:nvPr/>
          </p:nvSpPr>
          <p:spPr>
            <a:xfrm>
              <a:off x="2900774" y="2766777"/>
              <a:ext cx="846700" cy="614281"/>
            </a:xfrm>
            <a:prstGeom prst="rect">
              <a:avLst/>
            </a:prstGeom>
          </p:spPr>
          <p:txBody>
            <a:bodyPr lIns="0" tIns="0" rIns="0" bIns="0" rtlCol="0" anchor="t">
              <a:spAutoFit/>
            </a:bodyPr>
            <a:lstStyle/>
            <a:p>
              <a:pPr algn="ctr">
                <a:lnSpc>
                  <a:spcPts val="3906"/>
                </a:lnSpc>
              </a:pPr>
              <a:r>
                <a:rPr lang="en-US" sz="2790">
                  <a:solidFill>
                    <a:srgbClr val="FFFFFF"/>
                  </a:solidFill>
                  <a:latin typeface="Open Sans"/>
                  <a:ea typeface="Open Sans"/>
                  <a:cs typeface="Open Sans"/>
                  <a:sym typeface="Open Sans"/>
                </a:rPr>
                <a:t>Req</a:t>
              </a:r>
            </a:p>
          </p:txBody>
        </p:sp>
        <p:sp>
          <p:nvSpPr>
            <p:cNvPr id="35" name="TextBox 35"/>
            <p:cNvSpPr txBox="1"/>
            <p:nvPr/>
          </p:nvSpPr>
          <p:spPr>
            <a:xfrm>
              <a:off x="8679055" y="2635753"/>
              <a:ext cx="846700" cy="614281"/>
            </a:xfrm>
            <a:prstGeom prst="rect">
              <a:avLst/>
            </a:prstGeom>
          </p:spPr>
          <p:txBody>
            <a:bodyPr lIns="0" tIns="0" rIns="0" bIns="0" rtlCol="0" anchor="t">
              <a:spAutoFit/>
            </a:bodyPr>
            <a:lstStyle/>
            <a:p>
              <a:pPr algn="ctr">
                <a:lnSpc>
                  <a:spcPts val="3906"/>
                </a:lnSpc>
              </a:pPr>
              <a:r>
                <a:rPr lang="en-US" sz="2790">
                  <a:solidFill>
                    <a:srgbClr val="FFFFFF"/>
                  </a:solidFill>
                  <a:latin typeface="Open Sans"/>
                  <a:ea typeface="Open Sans"/>
                  <a:cs typeface="Open Sans"/>
                  <a:sym typeface="Open Sans"/>
                </a:rPr>
                <a:t>Req</a:t>
              </a:r>
            </a:p>
          </p:txBody>
        </p:sp>
      </p:grpSp>
      <p:sp>
        <p:nvSpPr>
          <p:cNvPr id="36" name="Freeform 36"/>
          <p:cNvSpPr/>
          <p:nvPr/>
        </p:nvSpPr>
        <p:spPr>
          <a:xfrm rot="10435729">
            <a:off x="14312113" y="-3132898"/>
            <a:ext cx="7951775" cy="8527373"/>
          </a:xfrm>
          <a:custGeom>
            <a:avLst/>
            <a:gdLst/>
            <a:ahLst/>
            <a:cxnLst/>
            <a:rect l="l" t="t" r="r" b="b"/>
            <a:pathLst>
              <a:path w="7951775" h="8527373">
                <a:moveTo>
                  <a:pt x="0" y="0"/>
                </a:moveTo>
                <a:lnTo>
                  <a:pt x="7951774" y="0"/>
                </a:lnTo>
                <a:lnTo>
                  <a:pt x="7951774" y="8527372"/>
                </a:lnTo>
                <a:lnTo>
                  <a:pt x="0" y="8527372"/>
                </a:lnTo>
                <a:lnTo>
                  <a:pt x="0" y="0"/>
                </a:lnTo>
                <a:close/>
              </a:path>
            </a:pathLst>
          </a:custGeom>
          <a:blipFill>
            <a:blip r:embed="rId5"/>
            <a:stretch>
              <a:fillRect/>
            </a:stretch>
          </a:blipFill>
        </p:spPr>
        <p:txBody>
          <a:bodyPr/>
          <a:lstStyle/>
          <a:p>
            <a:endParaRPr lang="fr-FR"/>
          </a:p>
        </p:txBody>
      </p:sp>
    </p:spTree>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467706" y="6494262"/>
            <a:ext cx="6383425" cy="5528076"/>
            <a:chOff x="0" y="0"/>
            <a:chExt cx="3619627" cy="3134614"/>
          </a:xfrm>
        </p:grpSpPr>
        <p:sp>
          <p:nvSpPr>
            <p:cNvPr id="3" name="Freeform 3"/>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4" name="Group 4"/>
          <p:cNvGrpSpPr/>
          <p:nvPr/>
        </p:nvGrpSpPr>
        <p:grpSpPr>
          <a:xfrm rot="-10800000">
            <a:off x="1655957" y="7944342"/>
            <a:ext cx="3034530" cy="2627917"/>
            <a:chOff x="0" y="0"/>
            <a:chExt cx="3619627" cy="3134614"/>
          </a:xfrm>
        </p:grpSpPr>
        <p:sp>
          <p:nvSpPr>
            <p:cNvPr id="5" name="Freeform 5"/>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B8D99F"/>
            </a:solidFill>
          </p:spPr>
          <p:txBody>
            <a:bodyPr/>
            <a:lstStyle/>
            <a:p>
              <a:endParaRPr lang="fr-FR"/>
            </a:p>
          </p:txBody>
        </p:sp>
      </p:grpSp>
      <p:grpSp>
        <p:nvGrpSpPr>
          <p:cNvPr id="6" name="Group 6"/>
          <p:cNvGrpSpPr/>
          <p:nvPr/>
        </p:nvGrpSpPr>
        <p:grpSpPr>
          <a:xfrm rot="-10800000">
            <a:off x="3466709" y="8844690"/>
            <a:ext cx="2141618" cy="1854652"/>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E3E8FF"/>
            </a:solidFill>
          </p:spPr>
          <p:txBody>
            <a:bodyPr/>
            <a:lstStyle/>
            <a:p>
              <a:endParaRPr lang="fr-FR"/>
            </a:p>
          </p:txBody>
        </p:sp>
      </p:grpSp>
      <p:sp>
        <p:nvSpPr>
          <p:cNvPr id="8" name="TextBox 8"/>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19</a:t>
            </a:r>
          </a:p>
        </p:txBody>
      </p:sp>
      <p:sp>
        <p:nvSpPr>
          <p:cNvPr id="9" name="Freeform 9"/>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grpSp>
        <p:nvGrpSpPr>
          <p:cNvPr id="10" name="Group 10"/>
          <p:cNvGrpSpPr/>
          <p:nvPr/>
        </p:nvGrpSpPr>
        <p:grpSpPr>
          <a:xfrm>
            <a:off x="1909082" y="1753366"/>
            <a:ext cx="6823913" cy="839660"/>
            <a:chOff x="0" y="0"/>
            <a:chExt cx="1797245" cy="221145"/>
          </a:xfrm>
        </p:grpSpPr>
        <p:sp>
          <p:nvSpPr>
            <p:cNvPr id="11" name="Freeform 11"/>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1F2D"/>
            </a:solidFill>
            <a:ln w="38100" cap="rnd">
              <a:solidFill>
                <a:srgbClr val="FBF9F1"/>
              </a:solidFill>
              <a:prstDash val="solid"/>
              <a:round/>
            </a:ln>
          </p:spPr>
          <p:txBody>
            <a:bodyPr/>
            <a:lstStyle/>
            <a:p>
              <a:endParaRPr lang="fr-FR"/>
            </a:p>
          </p:txBody>
        </p:sp>
        <p:sp>
          <p:nvSpPr>
            <p:cNvPr id="12" name="TextBox 12"/>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909082" y="2786810"/>
            <a:ext cx="6823913" cy="2344149"/>
            <a:chOff x="0" y="0"/>
            <a:chExt cx="1797245" cy="617389"/>
          </a:xfrm>
        </p:grpSpPr>
        <p:sp>
          <p:nvSpPr>
            <p:cNvPr id="14" name="Freeform 14"/>
            <p:cNvSpPr/>
            <p:nvPr/>
          </p:nvSpPr>
          <p:spPr>
            <a:xfrm>
              <a:off x="0" y="0"/>
              <a:ext cx="1797245" cy="617389"/>
            </a:xfrm>
            <a:custGeom>
              <a:avLst/>
              <a:gdLst/>
              <a:ahLst/>
              <a:cxnLst/>
              <a:rect l="l" t="t" r="r" b="b"/>
              <a:pathLst>
                <a:path w="1797245" h="617389">
                  <a:moveTo>
                    <a:pt x="22691" y="0"/>
                  </a:moveTo>
                  <a:lnTo>
                    <a:pt x="1774554" y="0"/>
                  </a:lnTo>
                  <a:cubicBezTo>
                    <a:pt x="1787086" y="0"/>
                    <a:pt x="1797245" y="10159"/>
                    <a:pt x="1797245" y="22691"/>
                  </a:cubicBezTo>
                  <a:lnTo>
                    <a:pt x="1797245" y="594698"/>
                  </a:lnTo>
                  <a:cubicBezTo>
                    <a:pt x="1797245" y="607230"/>
                    <a:pt x="1787086" y="617389"/>
                    <a:pt x="1774554" y="617389"/>
                  </a:cubicBezTo>
                  <a:lnTo>
                    <a:pt x="22691" y="617389"/>
                  </a:lnTo>
                  <a:cubicBezTo>
                    <a:pt x="10159" y="617389"/>
                    <a:pt x="0" y="607230"/>
                    <a:pt x="0" y="594698"/>
                  </a:cubicBezTo>
                  <a:lnTo>
                    <a:pt x="0" y="22691"/>
                  </a:lnTo>
                  <a:cubicBezTo>
                    <a:pt x="0" y="10159"/>
                    <a:pt x="10159" y="0"/>
                    <a:pt x="22691" y="0"/>
                  </a:cubicBezTo>
                  <a:close/>
                </a:path>
              </a:pathLst>
            </a:custGeom>
            <a:solidFill>
              <a:srgbClr val="B8D99F"/>
            </a:solidFill>
            <a:ln w="38100" cap="sq">
              <a:solidFill>
                <a:srgbClr val="E3E8FF"/>
              </a:solidFill>
              <a:prstDash val="solid"/>
              <a:miter/>
            </a:ln>
          </p:spPr>
          <p:txBody>
            <a:bodyPr/>
            <a:lstStyle/>
            <a:p>
              <a:endParaRPr lang="fr-FR"/>
            </a:p>
          </p:txBody>
        </p:sp>
        <p:sp>
          <p:nvSpPr>
            <p:cNvPr id="15" name="TextBox 15"/>
            <p:cNvSpPr txBox="1"/>
            <p:nvPr/>
          </p:nvSpPr>
          <p:spPr>
            <a:xfrm>
              <a:off x="0" y="-76200"/>
              <a:ext cx="1797245" cy="693589"/>
            </a:xfrm>
            <a:prstGeom prst="rect">
              <a:avLst/>
            </a:prstGeom>
          </p:spPr>
          <p:txBody>
            <a:bodyPr lIns="50800" tIns="50800" rIns="50800" bIns="50800" rtlCol="0" anchor="ctr"/>
            <a:lstStyle/>
            <a:p>
              <a:pPr algn="ctr">
                <a:lnSpc>
                  <a:spcPts val="4900"/>
                </a:lnSpc>
              </a:pPr>
              <a:endParaRPr/>
            </a:p>
          </p:txBody>
        </p:sp>
      </p:grpSp>
      <p:sp>
        <p:nvSpPr>
          <p:cNvPr id="16" name="Freeform 16"/>
          <p:cNvSpPr/>
          <p:nvPr/>
        </p:nvSpPr>
        <p:spPr>
          <a:xfrm>
            <a:off x="8028531" y="1942868"/>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fr-FR"/>
          </a:p>
        </p:txBody>
      </p:sp>
      <p:grpSp>
        <p:nvGrpSpPr>
          <p:cNvPr id="17" name="Group 17"/>
          <p:cNvGrpSpPr/>
          <p:nvPr/>
        </p:nvGrpSpPr>
        <p:grpSpPr>
          <a:xfrm>
            <a:off x="10082969" y="3442162"/>
            <a:ext cx="6823913" cy="839660"/>
            <a:chOff x="0" y="0"/>
            <a:chExt cx="1797245" cy="221145"/>
          </a:xfrm>
        </p:grpSpPr>
        <p:sp>
          <p:nvSpPr>
            <p:cNvPr id="18" name="Freeform 18"/>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1F2D"/>
            </a:solidFill>
            <a:ln w="38100" cap="rnd">
              <a:solidFill>
                <a:srgbClr val="FBF9F1"/>
              </a:solidFill>
              <a:prstDash val="solid"/>
              <a:round/>
            </a:ln>
          </p:spPr>
          <p:txBody>
            <a:bodyPr/>
            <a:lstStyle/>
            <a:p>
              <a:endParaRPr lang="fr-FR"/>
            </a:p>
          </p:txBody>
        </p:sp>
        <p:sp>
          <p:nvSpPr>
            <p:cNvPr id="19" name="TextBox 19"/>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0082969" y="4475606"/>
            <a:ext cx="6823913" cy="2369231"/>
            <a:chOff x="0" y="0"/>
            <a:chExt cx="1797245" cy="623995"/>
          </a:xfrm>
        </p:grpSpPr>
        <p:sp>
          <p:nvSpPr>
            <p:cNvPr id="21" name="Freeform 21"/>
            <p:cNvSpPr/>
            <p:nvPr/>
          </p:nvSpPr>
          <p:spPr>
            <a:xfrm>
              <a:off x="0" y="0"/>
              <a:ext cx="1797245" cy="623995"/>
            </a:xfrm>
            <a:custGeom>
              <a:avLst/>
              <a:gdLst/>
              <a:ahLst/>
              <a:cxnLst/>
              <a:rect l="l" t="t" r="r" b="b"/>
              <a:pathLst>
                <a:path w="1797245" h="623995">
                  <a:moveTo>
                    <a:pt x="22691" y="0"/>
                  </a:moveTo>
                  <a:lnTo>
                    <a:pt x="1774554" y="0"/>
                  </a:lnTo>
                  <a:cubicBezTo>
                    <a:pt x="1787086" y="0"/>
                    <a:pt x="1797245" y="10159"/>
                    <a:pt x="1797245" y="22691"/>
                  </a:cubicBezTo>
                  <a:lnTo>
                    <a:pt x="1797245" y="601304"/>
                  </a:lnTo>
                  <a:cubicBezTo>
                    <a:pt x="1797245" y="613836"/>
                    <a:pt x="1787086" y="623995"/>
                    <a:pt x="1774554" y="623995"/>
                  </a:cubicBezTo>
                  <a:lnTo>
                    <a:pt x="22691" y="623995"/>
                  </a:lnTo>
                  <a:cubicBezTo>
                    <a:pt x="10159" y="623995"/>
                    <a:pt x="0" y="613836"/>
                    <a:pt x="0" y="601304"/>
                  </a:cubicBezTo>
                  <a:lnTo>
                    <a:pt x="0" y="22691"/>
                  </a:lnTo>
                  <a:cubicBezTo>
                    <a:pt x="0" y="10159"/>
                    <a:pt x="10159" y="0"/>
                    <a:pt x="22691" y="0"/>
                  </a:cubicBezTo>
                  <a:close/>
                </a:path>
              </a:pathLst>
            </a:custGeom>
            <a:solidFill>
              <a:srgbClr val="B8D99F"/>
            </a:solidFill>
            <a:ln w="38100" cap="sq">
              <a:solidFill>
                <a:srgbClr val="FBF9F1"/>
              </a:solidFill>
              <a:prstDash val="solid"/>
              <a:miter/>
            </a:ln>
          </p:spPr>
          <p:txBody>
            <a:bodyPr/>
            <a:lstStyle/>
            <a:p>
              <a:endParaRPr lang="fr-FR"/>
            </a:p>
          </p:txBody>
        </p:sp>
        <p:sp>
          <p:nvSpPr>
            <p:cNvPr id="22" name="TextBox 22"/>
            <p:cNvSpPr txBox="1"/>
            <p:nvPr/>
          </p:nvSpPr>
          <p:spPr>
            <a:xfrm>
              <a:off x="0" y="-38100"/>
              <a:ext cx="1797245" cy="662095"/>
            </a:xfrm>
            <a:prstGeom prst="rect">
              <a:avLst/>
            </a:prstGeom>
          </p:spPr>
          <p:txBody>
            <a:bodyPr lIns="50800" tIns="50800" rIns="50800" bIns="50800" rtlCol="0" anchor="ctr"/>
            <a:lstStyle/>
            <a:p>
              <a:pPr algn="ctr">
                <a:lnSpc>
                  <a:spcPts val="2659"/>
                </a:lnSpc>
              </a:pPr>
              <a:endParaRPr/>
            </a:p>
          </p:txBody>
        </p:sp>
      </p:grpSp>
      <p:sp>
        <p:nvSpPr>
          <p:cNvPr id="23" name="Freeform 23"/>
          <p:cNvSpPr/>
          <p:nvPr/>
        </p:nvSpPr>
        <p:spPr>
          <a:xfrm>
            <a:off x="16203679" y="363166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fr-FR"/>
          </a:p>
        </p:txBody>
      </p:sp>
      <p:sp>
        <p:nvSpPr>
          <p:cNvPr id="24" name="TextBox 24"/>
          <p:cNvSpPr txBox="1"/>
          <p:nvPr/>
        </p:nvSpPr>
        <p:spPr>
          <a:xfrm>
            <a:off x="2384946" y="1928721"/>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A4E473"/>
                </a:solidFill>
                <a:latin typeface="Lato Bold"/>
                <a:ea typeface="Lato Bold"/>
                <a:cs typeface="Lato Bold"/>
                <a:sym typeface="Lato Bold"/>
              </a:rPr>
              <a:t>AVANTAGES</a:t>
            </a:r>
          </a:p>
        </p:txBody>
      </p:sp>
      <p:sp>
        <p:nvSpPr>
          <p:cNvPr id="25" name="TextBox 25"/>
          <p:cNvSpPr txBox="1"/>
          <p:nvPr/>
        </p:nvSpPr>
        <p:spPr>
          <a:xfrm>
            <a:off x="10558833" y="3617517"/>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A4E473"/>
                </a:solidFill>
                <a:latin typeface="Lato Bold"/>
                <a:ea typeface="Lato Bold"/>
                <a:cs typeface="Lato Bold"/>
                <a:sym typeface="Lato Bold"/>
              </a:rPr>
              <a:t>INCONVÉNIENTS</a:t>
            </a:r>
          </a:p>
        </p:txBody>
      </p:sp>
      <p:sp>
        <p:nvSpPr>
          <p:cNvPr id="26" name="TextBox 26"/>
          <p:cNvSpPr txBox="1"/>
          <p:nvPr/>
        </p:nvSpPr>
        <p:spPr>
          <a:xfrm>
            <a:off x="10311522" y="4896317"/>
            <a:ext cx="6366807" cy="1480185"/>
          </a:xfrm>
          <a:prstGeom prst="rect">
            <a:avLst/>
          </a:prstGeom>
        </p:spPr>
        <p:txBody>
          <a:bodyPr lIns="0" tIns="0" rIns="0" bIns="0" rtlCol="0" anchor="t">
            <a:spAutoFit/>
          </a:bodyPr>
          <a:lstStyle/>
          <a:p>
            <a:pPr marL="453390" lvl="1" indent="-226695" algn="just">
              <a:lnSpc>
                <a:spcPts val="2940"/>
              </a:lnSpc>
              <a:buFont typeface="Arial"/>
              <a:buChar char="•"/>
            </a:pPr>
            <a:r>
              <a:rPr lang="en-US" sz="2100">
                <a:solidFill>
                  <a:srgbClr val="000000"/>
                </a:solidFill>
                <a:latin typeface="Lato"/>
                <a:ea typeface="Lato"/>
                <a:cs typeface="Lato"/>
                <a:sym typeface="Lato"/>
              </a:rPr>
              <a:t>Latence élevée (blocage en attendant les confirmations).</a:t>
            </a:r>
          </a:p>
          <a:p>
            <a:pPr marL="453390" lvl="1" indent="-226695" algn="just">
              <a:lnSpc>
                <a:spcPts val="2940"/>
              </a:lnSpc>
              <a:spcBef>
                <a:spcPct val="0"/>
              </a:spcBef>
              <a:buFont typeface="Arial"/>
              <a:buChar char="•"/>
            </a:pPr>
            <a:r>
              <a:rPr lang="en-US" sz="2100">
                <a:solidFill>
                  <a:srgbClr val="000000"/>
                </a:solidFill>
                <a:latin typeface="Lato"/>
                <a:ea typeface="Lato"/>
                <a:cs typeface="Lato"/>
                <a:sym typeface="Lato"/>
              </a:rPr>
              <a:t>Risque de indisponibilité si un nœud est lent ou défaillant.</a:t>
            </a:r>
          </a:p>
        </p:txBody>
      </p:sp>
      <p:sp>
        <p:nvSpPr>
          <p:cNvPr id="27" name="TextBox 27"/>
          <p:cNvSpPr txBox="1"/>
          <p:nvPr/>
        </p:nvSpPr>
        <p:spPr>
          <a:xfrm>
            <a:off x="2366235" y="3283825"/>
            <a:ext cx="5909607" cy="1108710"/>
          </a:xfrm>
          <a:prstGeom prst="rect">
            <a:avLst/>
          </a:prstGeom>
        </p:spPr>
        <p:txBody>
          <a:bodyPr lIns="0" tIns="0" rIns="0" bIns="0" rtlCol="0" anchor="t">
            <a:spAutoFit/>
          </a:bodyPr>
          <a:lstStyle/>
          <a:p>
            <a:pPr marL="453390" lvl="1" indent="-226695" algn="just">
              <a:lnSpc>
                <a:spcPts val="2940"/>
              </a:lnSpc>
              <a:buFont typeface="Arial"/>
              <a:buChar char="•"/>
            </a:pPr>
            <a:r>
              <a:rPr lang="en-US" sz="2100">
                <a:solidFill>
                  <a:srgbClr val="000000"/>
                </a:solidFill>
                <a:latin typeface="Lato"/>
                <a:ea typeface="Lato"/>
                <a:cs typeface="Lato"/>
                <a:sym typeface="Lato"/>
              </a:rPr>
              <a:t>Cohérence forte (tous les nœuds synchronisés).</a:t>
            </a:r>
          </a:p>
          <a:p>
            <a:pPr marL="453390" lvl="1" indent="-226695" algn="just">
              <a:lnSpc>
                <a:spcPts val="2940"/>
              </a:lnSpc>
              <a:spcBef>
                <a:spcPct val="0"/>
              </a:spcBef>
              <a:buFont typeface="Arial"/>
              <a:buChar char="•"/>
            </a:pPr>
            <a:r>
              <a:rPr lang="en-US" sz="2100">
                <a:solidFill>
                  <a:srgbClr val="000000"/>
                </a:solidFill>
                <a:latin typeface="Lato"/>
                <a:ea typeface="Lato"/>
                <a:cs typeface="Lato"/>
                <a:sym typeface="Lato"/>
              </a:rPr>
              <a:t>Aucune perte de données en cas de panne.</a:t>
            </a:r>
          </a:p>
        </p:txBody>
      </p:sp>
    </p:spTree>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16632817" y="8608408"/>
            <a:ext cx="2586165" cy="2239631"/>
            <a:chOff x="0" y="0"/>
            <a:chExt cx="3619627" cy="3134614"/>
          </a:xfrm>
        </p:grpSpPr>
        <p:sp>
          <p:nvSpPr>
            <p:cNvPr id="3" name="Freeform 3"/>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4" name="Group 4"/>
          <p:cNvGrpSpPr/>
          <p:nvPr/>
        </p:nvGrpSpPr>
        <p:grpSpPr>
          <a:xfrm>
            <a:off x="15601032" y="9532747"/>
            <a:ext cx="1658268" cy="1436068"/>
            <a:chOff x="0" y="0"/>
            <a:chExt cx="3619627" cy="3134614"/>
          </a:xfrm>
        </p:grpSpPr>
        <p:sp>
          <p:nvSpPr>
            <p:cNvPr id="5" name="Freeform 5"/>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E3E8FF"/>
            </a:solidFill>
          </p:spPr>
          <p:txBody>
            <a:bodyPr/>
            <a:lstStyle/>
            <a:p>
              <a:endParaRPr lang="fr-FR"/>
            </a:p>
          </p:txBody>
        </p:sp>
      </p:grpSp>
      <p:sp>
        <p:nvSpPr>
          <p:cNvPr id="6" name="Freeform 6"/>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7" name="Freeform 7"/>
          <p:cNvSpPr/>
          <p:nvPr/>
        </p:nvSpPr>
        <p:spPr>
          <a:xfrm rot="610486">
            <a:off x="-1732591" y="8103562"/>
            <a:ext cx="4980952" cy="3731186"/>
          </a:xfrm>
          <a:custGeom>
            <a:avLst/>
            <a:gdLst/>
            <a:ahLst/>
            <a:cxnLst/>
            <a:rect l="l" t="t" r="r" b="b"/>
            <a:pathLst>
              <a:path w="4980952" h="3731186">
                <a:moveTo>
                  <a:pt x="0" y="0"/>
                </a:moveTo>
                <a:lnTo>
                  <a:pt x="4980952" y="0"/>
                </a:lnTo>
                <a:lnTo>
                  <a:pt x="4980952" y="3731186"/>
                </a:lnTo>
                <a:lnTo>
                  <a:pt x="0" y="3731186"/>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fr-FR"/>
          </a:p>
        </p:txBody>
      </p:sp>
      <p:sp>
        <p:nvSpPr>
          <p:cNvPr id="8" name="TextBox 8"/>
          <p:cNvSpPr txBox="1"/>
          <p:nvPr/>
        </p:nvSpPr>
        <p:spPr>
          <a:xfrm>
            <a:off x="1028700" y="881600"/>
            <a:ext cx="12196754" cy="1167765"/>
          </a:xfrm>
          <a:prstGeom prst="rect">
            <a:avLst/>
          </a:prstGeom>
        </p:spPr>
        <p:txBody>
          <a:bodyPr lIns="0" tIns="0" rIns="0" bIns="0" rtlCol="0" anchor="t">
            <a:spAutoFit/>
          </a:bodyPr>
          <a:lstStyle/>
          <a:p>
            <a:pPr algn="just">
              <a:lnSpc>
                <a:spcPts val="8730"/>
              </a:lnSpc>
            </a:pPr>
            <a:r>
              <a:rPr lang="en-US" sz="9000" b="1">
                <a:solidFill>
                  <a:srgbClr val="EFE3D4"/>
                </a:solidFill>
                <a:latin typeface="Open Sans Bold"/>
                <a:ea typeface="Open Sans Bold"/>
                <a:cs typeface="Open Sans Bold"/>
                <a:sym typeface="Open Sans Bold"/>
              </a:rPr>
              <a:t>LA VISION DU PROJET</a:t>
            </a:r>
          </a:p>
        </p:txBody>
      </p:sp>
      <p:sp>
        <p:nvSpPr>
          <p:cNvPr id="9" name="TextBox 9"/>
          <p:cNvSpPr txBox="1"/>
          <p:nvPr/>
        </p:nvSpPr>
        <p:spPr>
          <a:xfrm>
            <a:off x="2388847" y="2116040"/>
            <a:ext cx="14870453" cy="382905"/>
          </a:xfrm>
          <a:prstGeom prst="rect">
            <a:avLst/>
          </a:prstGeom>
        </p:spPr>
        <p:txBody>
          <a:bodyPr lIns="0" tIns="0" rIns="0" bIns="0" rtlCol="0" anchor="t">
            <a:spAutoFit/>
          </a:bodyPr>
          <a:lstStyle/>
          <a:p>
            <a:pPr algn="l">
              <a:lnSpc>
                <a:spcPts val="2910"/>
              </a:lnSpc>
            </a:pPr>
            <a:r>
              <a:rPr lang="en-US" sz="3000" b="1">
                <a:solidFill>
                  <a:srgbClr val="FCFCFC"/>
                </a:solidFill>
                <a:latin typeface="Open Sans Bold"/>
                <a:ea typeface="Open Sans Bold"/>
                <a:cs typeface="Open Sans Bold"/>
                <a:sym typeface="Open Sans Bold"/>
              </a:rPr>
              <a:t>À la fin de cette présentation, vous serez capable de maîtriser ces 3 principes.</a:t>
            </a:r>
          </a:p>
        </p:txBody>
      </p:sp>
      <p:sp>
        <p:nvSpPr>
          <p:cNvPr id="10" name="Freeform 10"/>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6"/>
            <a:stretch>
              <a:fillRect/>
            </a:stretch>
          </a:blipFill>
        </p:spPr>
        <p:txBody>
          <a:bodyPr/>
          <a:lstStyle/>
          <a:p>
            <a:endParaRPr lang="fr-FR"/>
          </a:p>
        </p:txBody>
      </p:sp>
      <p:sp>
        <p:nvSpPr>
          <p:cNvPr id="11" name="TextBox 11"/>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2</a:t>
            </a:r>
          </a:p>
        </p:txBody>
      </p:sp>
      <p:grpSp>
        <p:nvGrpSpPr>
          <p:cNvPr id="12" name="Group 12"/>
          <p:cNvGrpSpPr/>
          <p:nvPr/>
        </p:nvGrpSpPr>
        <p:grpSpPr>
          <a:xfrm>
            <a:off x="6706612" y="2970964"/>
            <a:ext cx="5797583" cy="1981502"/>
            <a:chOff x="0" y="0"/>
            <a:chExt cx="7730110" cy="2642003"/>
          </a:xfrm>
        </p:grpSpPr>
        <p:grpSp>
          <p:nvGrpSpPr>
            <p:cNvPr id="13" name="Group 13"/>
            <p:cNvGrpSpPr/>
            <p:nvPr/>
          </p:nvGrpSpPr>
          <p:grpSpPr>
            <a:xfrm>
              <a:off x="0" y="0"/>
              <a:ext cx="7730110" cy="2642003"/>
              <a:chOff x="0" y="0"/>
              <a:chExt cx="1642261" cy="561293"/>
            </a:xfrm>
          </p:grpSpPr>
          <p:sp>
            <p:nvSpPr>
              <p:cNvPr id="14" name="Freeform 14"/>
              <p:cNvSpPr/>
              <p:nvPr/>
            </p:nvSpPr>
            <p:spPr>
              <a:xfrm>
                <a:off x="0" y="0"/>
                <a:ext cx="1642261" cy="561293"/>
              </a:xfrm>
              <a:custGeom>
                <a:avLst/>
                <a:gdLst/>
                <a:ahLst/>
                <a:cxnLst/>
                <a:rect l="l" t="t" r="r" b="b"/>
                <a:pathLst>
                  <a:path w="1642261" h="561293">
                    <a:moveTo>
                      <a:pt x="69439" y="0"/>
                    </a:moveTo>
                    <a:lnTo>
                      <a:pt x="1572821" y="0"/>
                    </a:lnTo>
                    <a:cubicBezTo>
                      <a:pt x="1591238" y="0"/>
                      <a:pt x="1608900" y="7316"/>
                      <a:pt x="1621922" y="20338"/>
                    </a:cubicBezTo>
                    <a:cubicBezTo>
                      <a:pt x="1634945" y="33361"/>
                      <a:pt x="1642261" y="51023"/>
                      <a:pt x="1642261" y="69439"/>
                    </a:cubicBezTo>
                    <a:lnTo>
                      <a:pt x="1642261" y="491854"/>
                    </a:lnTo>
                    <a:cubicBezTo>
                      <a:pt x="1642261" y="510270"/>
                      <a:pt x="1634945" y="527932"/>
                      <a:pt x="1621922" y="540955"/>
                    </a:cubicBezTo>
                    <a:cubicBezTo>
                      <a:pt x="1608900" y="553977"/>
                      <a:pt x="1591238" y="561293"/>
                      <a:pt x="1572821" y="561293"/>
                    </a:cubicBezTo>
                    <a:lnTo>
                      <a:pt x="69439" y="561293"/>
                    </a:lnTo>
                    <a:cubicBezTo>
                      <a:pt x="51023" y="561293"/>
                      <a:pt x="33361" y="553977"/>
                      <a:pt x="20338" y="540955"/>
                    </a:cubicBezTo>
                    <a:cubicBezTo>
                      <a:pt x="7316" y="527932"/>
                      <a:pt x="0" y="510270"/>
                      <a:pt x="0" y="491854"/>
                    </a:cubicBezTo>
                    <a:lnTo>
                      <a:pt x="0" y="69439"/>
                    </a:lnTo>
                    <a:cubicBezTo>
                      <a:pt x="0" y="51023"/>
                      <a:pt x="7316" y="33361"/>
                      <a:pt x="20338" y="20338"/>
                    </a:cubicBezTo>
                    <a:cubicBezTo>
                      <a:pt x="33361" y="7316"/>
                      <a:pt x="51023" y="0"/>
                      <a:pt x="69439" y="0"/>
                    </a:cubicBezTo>
                    <a:close/>
                  </a:path>
                </a:pathLst>
              </a:custGeom>
              <a:solidFill>
                <a:srgbClr val="A4E473"/>
              </a:solidFill>
            </p:spPr>
            <p:txBody>
              <a:bodyPr/>
              <a:lstStyle/>
              <a:p>
                <a:endParaRPr lang="fr-FR"/>
              </a:p>
            </p:txBody>
          </p:sp>
          <p:sp>
            <p:nvSpPr>
              <p:cNvPr id="15" name="TextBox 15"/>
              <p:cNvSpPr txBox="1"/>
              <p:nvPr/>
            </p:nvSpPr>
            <p:spPr>
              <a:xfrm>
                <a:off x="0" y="-38100"/>
                <a:ext cx="1642261" cy="599393"/>
              </a:xfrm>
              <a:prstGeom prst="rect">
                <a:avLst/>
              </a:prstGeom>
            </p:spPr>
            <p:txBody>
              <a:bodyPr lIns="43758" tIns="43758" rIns="43758" bIns="43758" rtlCol="0" anchor="ctr"/>
              <a:lstStyle/>
              <a:p>
                <a:pPr algn="ctr">
                  <a:lnSpc>
                    <a:spcPts val="2737"/>
                  </a:lnSpc>
                </a:pPr>
                <a:endParaRPr/>
              </a:p>
            </p:txBody>
          </p:sp>
        </p:grpSp>
        <p:sp>
          <p:nvSpPr>
            <p:cNvPr id="16" name="TextBox 16"/>
            <p:cNvSpPr txBox="1"/>
            <p:nvPr/>
          </p:nvSpPr>
          <p:spPr>
            <a:xfrm>
              <a:off x="387352" y="893295"/>
              <a:ext cx="1408266" cy="966788"/>
            </a:xfrm>
            <a:prstGeom prst="rect">
              <a:avLst/>
            </a:prstGeom>
          </p:spPr>
          <p:txBody>
            <a:bodyPr lIns="0" tIns="0" rIns="0" bIns="0" rtlCol="0" anchor="t">
              <a:spAutoFit/>
            </a:bodyPr>
            <a:lstStyle/>
            <a:p>
              <a:pPr algn="l">
                <a:lnSpc>
                  <a:spcPts val="5137"/>
                </a:lnSpc>
              </a:pPr>
              <a:r>
                <a:rPr lang="en-US" sz="5351" spc="-438">
                  <a:solidFill>
                    <a:srgbClr val="000000"/>
                  </a:solidFill>
                  <a:latin typeface="Josefin Sans"/>
                  <a:ea typeface="Josefin Sans"/>
                  <a:cs typeface="Josefin Sans"/>
                  <a:sym typeface="Josefin Sans"/>
                </a:rPr>
                <a:t>01.</a:t>
              </a:r>
            </a:p>
          </p:txBody>
        </p:sp>
        <p:sp>
          <p:nvSpPr>
            <p:cNvPr id="17" name="TextBox 17"/>
            <p:cNvSpPr txBox="1"/>
            <p:nvPr/>
          </p:nvSpPr>
          <p:spPr>
            <a:xfrm>
              <a:off x="1795618" y="689655"/>
              <a:ext cx="4128126" cy="1310318"/>
            </a:xfrm>
            <a:prstGeom prst="rect">
              <a:avLst/>
            </a:prstGeom>
          </p:spPr>
          <p:txBody>
            <a:bodyPr lIns="0" tIns="0" rIns="0" bIns="0" rtlCol="0" anchor="t">
              <a:spAutoFit/>
            </a:bodyPr>
            <a:lstStyle/>
            <a:p>
              <a:pPr algn="just">
                <a:lnSpc>
                  <a:spcPts val="2506"/>
                </a:lnSpc>
              </a:pPr>
              <a:r>
                <a:rPr lang="en-US" sz="2584" b="1">
                  <a:solidFill>
                    <a:srgbClr val="000000"/>
                  </a:solidFill>
                  <a:latin typeface="Josefin Sans Bold"/>
                  <a:ea typeface="Josefin Sans Bold"/>
                  <a:cs typeface="Josefin Sans Bold"/>
                  <a:sym typeface="Josefin Sans Bold"/>
                </a:rPr>
                <a:t>Comprendre les mécanismes de la réplication NoSQL.</a:t>
              </a:r>
            </a:p>
          </p:txBody>
        </p:sp>
      </p:grpSp>
      <p:grpSp>
        <p:nvGrpSpPr>
          <p:cNvPr id="18" name="Group 18"/>
          <p:cNvGrpSpPr/>
          <p:nvPr/>
        </p:nvGrpSpPr>
        <p:grpSpPr>
          <a:xfrm>
            <a:off x="4239789" y="5125793"/>
            <a:ext cx="5797583" cy="1981502"/>
            <a:chOff x="0" y="0"/>
            <a:chExt cx="7730110" cy="2642003"/>
          </a:xfrm>
        </p:grpSpPr>
        <p:grpSp>
          <p:nvGrpSpPr>
            <p:cNvPr id="19" name="Group 19"/>
            <p:cNvGrpSpPr/>
            <p:nvPr/>
          </p:nvGrpSpPr>
          <p:grpSpPr>
            <a:xfrm>
              <a:off x="0" y="0"/>
              <a:ext cx="7730110" cy="2642003"/>
              <a:chOff x="0" y="0"/>
              <a:chExt cx="1642261" cy="561293"/>
            </a:xfrm>
          </p:grpSpPr>
          <p:sp>
            <p:nvSpPr>
              <p:cNvPr id="20" name="Freeform 20"/>
              <p:cNvSpPr/>
              <p:nvPr/>
            </p:nvSpPr>
            <p:spPr>
              <a:xfrm>
                <a:off x="0" y="0"/>
                <a:ext cx="1642261" cy="561293"/>
              </a:xfrm>
              <a:custGeom>
                <a:avLst/>
                <a:gdLst/>
                <a:ahLst/>
                <a:cxnLst/>
                <a:rect l="l" t="t" r="r" b="b"/>
                <a:pathLst>
                  <a:path w="1642261" h="561293">
                    <a:moveTo>
                      <a:pt x="69439" y="0"/>
                    </a:moveTo>
                    <a:lnTo>
                      <a:pt x="1572821" y="0"/>
                    </a:lnTo>
                    <a:cubicBezTo>
                      <a:pt x="1591238" y="0"/>
                      <a:pt x="1608900" y="7316"/>
                      <a:pt x="1621922" y="20338"/>
                    </a:cubicBezTo>
                    <a:cubicBezTo>
                      <a:pt x="1634945" y="33361"/>
                      <a:pt x="1642261" y="51023"/>
                      <a:pt x="1642261" y="69439"/>
                    </a:cubicBezTo>
                    <a:lnTo>
                      <a:pt x="1642261" y="491854"/>
                    </a:lnTo>
                    <a:cubicBezTo>
                      <a:pt x="1642261" y="510270"/>
                      <a:pt x="1634945" y="527932"/>
                      <a:pt x="1621922" y="540955"/>
                    </a:cubicBezTo>
                    <a:cubicBezTo>
                      <a:pt x="1608900" y="553977"/>
                      <a:pt x="1591238" y="561293"/>
                      <a:pt x="1572821" y="561293"/>
                    </a:cubicBezTo>
                    <a:lnTo>
                      <a:pt x="69439" y="561293"/>
                    </a:lnTo>
                    <a:cubicBezTo>
                      <a:pt x="51023" y="561293"/>
                      <a:pt x="33361" y="553977"/>
                      <a:pt x="20338" y="540955"/>
                    </a:cubicBezTo>
                    <a:cubicBezTo>
                      <a:pt x="7316" y="527932"/>
                      <a:pt x="0" y="510270"/>
                      <a:pt x="0" y="491854"/>
                    </a:cubicBezTo>
                    <a:lnTo>
                      <a:pt x="0" y="69439"/>
                    </a:lnTo>
                    <a:cubicBezTo>
                      <a:pt x="0" y="51023"/>
                      <a:pt x="7316" y="33361"/>
                      <a:pt x="20338" y="20338"/>
                    </a:cubicBezTo>
                    <a:cubicBezTo>
                      <a:pt x="33361" y="7316"/>
                      <a:pt x="51023" y="0"/>
                      <a:pt x="69439" y="0"/>
                    </a:cubicBezTo>
                    <a:close/>
                  </a:path>
                </a:pathLst>
              </a:custGeom>
              <a:solidFill>
                <a:srgbClr val="A4E473"/>
              </a:solidFill>
            </p:spPr>
            <p:txBody>
              <a:bodyPr/>
              <a:lstStyle/>
              <a:p>
                <a:endParaRPr lang="fr-FR"/>
              </a:p>
            </p:txBody>
          </p:sp>
          <p:sp>
            <p:nvSpPr>
              <p:cNvPr id="21" name="TextBox 21"/>
              <p:cNvSpPr txBox="1"/>
              <p:nvPr/>
            </p:nvSpPr>
            <p:spPr>
              <a:xfrm>
                <a:off x="0" y="-38100"/>
                <a:ext cx="1642261" cy="599393"/>
              </a:xfrm>
              <a:prstGeom prst="rect">
                <a:avLst/>
              </a:prstGeom>
            </p:spPr>
            <p:txBody>
              <a:bodyPr lIns="43758" tIns="43758" rIns="43758" bIns="43758" rtlCol="0" anchor="ctr"/>
              <a:lstStyle/>
              <a:p>
                <a:pPr algn="ctr">
                  <a:lnSpc>
                    <a:spcPts val="2737"/>
                  </a:lnSpc>
                </a:pPr>
                <a:endParaRPr/>
              </a:p>
            </p:txBody>
          </p:sp>
        </p:grpSp>
        <p:sp>
          <p:nvSpPr>
            <p:cNvPr id="22" name="TextBox 22"/>
            <p:cNvSpPr txBox="1"/>
            <p:nvPr/>
          </p:nvSpPr>
          <p:spPr>
            <a:xfrm>
              <a:off x="387352" y="893295"/>
              <a:ext cx="1408266" cy="966788"/>
            </a:xfrm>
            <a:prstGeom prst="rect">
              <a:avLst/>
            </a:prstGeom>
          </p:spPr>
          <p:txBody>
            <a:bodyPr lIns="0" tIns="0" rIns="0" bIns="0" rtlCol="0" anchor="t">
              <a:spAutoFit/>
            </a:bodyPr>
            <a:lstStyle/>
            <a:p>
              <a:pPr algn="l">
                <a:lnSpc>
                  <a:spcPts val="5137"/>
                </a:lnSpc>
              </a:pPr>
              <a:r>
                <a:rPr lang="en-US" sz="5351" spc="-438">
                  <a:solidFill>
                    <a:srgbClr val="000000"/>
                  </a:solidFill>
                  <a:latin typeface="Josefin Sans"/>
                  <a:ea typeface="Josefin Sans"/>
                  <a:cs typeface="Josefin Sans"/>
                  <a:sym typeface="Josefin Sans"/>
                </a:rPr>
                <a:t>02.</a:t>
              </a:r>
            </a:p>
          </p:txBody>
        </p:sp>
        <p:sp>
          <p:nvSpPr>
            <p:cNvPr id="23" name="TextBox 23"/>
            <p:cNvSpPr txBox="1"/>
            <p:nvPr/>
          </p:nvSpPr>
          <p:spPr>
            <a:xfrm>
              <a:off x="1795618" y="689655"/>
              <a:ext cx="5005742" cy="1310318"/>
            </a:xfrm>
            <a:prstGeom prst="rect">
              <a:avLst/>
            </a:prstGeom>
          </p:spPr>
          <p:txBody>
            <a:bodyPr lIns="0" tIns="0" rIns="0" bIns="0" rtlCol="0" anchor="t">
              <a:spAutoFit/>
            </a:bodyPr>
            <a:lstStyle/>
            <a:p>
              <a:pPr algn="just">
                <a:lnSpc>
                  <a:spcPts val="2506"/>
                </a:lnSpc>
              </a:pPr>
              <a:r>
                <a:rPr lang="en-US" sz="2584" b="1">
                  <a:solidFill>
                    <a:srgbClr val="000000"/>
                  </a:solidFill>
                  <a:latin typeface="Josefin Sans Bold"/>
                  <a:ea typeface="Josefin Sans Bold"/>
                  <a:cs typeface="Josefin Sans Bold"/>
                  <a:sym typeface="Josefin Sans Bold"/>
                </a:rPr>
                <a:t>Analyser les spécificités de la réplication dans MongoDB.</a:t>
              </a:r>
            </a:p>
          </p:txBody>
        </p:sp>
      </p:grpSp>
      <p:grpSp>
        <p:nvGrpSpPr>
          <p:cNvPr id="24" name="Group 24"/>
          <p:cNvGrpSpPr/>
          <p:nvPr/>
        </p:nvGrpSpPr>
        <p:grpSpPr>
          <a:xfrm>
            <a:off x="8250628" y="7284446"/>
            <a:ext cx="5797583" cy="1971661"/>
            <a:chOff x="0" y="0"/>
            <a:chExt cx="7730110" cy="2628881"/>
          </a:xfrm>
        </p:grpSpPr>
        <p:grpSp>
          <p:nvGrpSpPr>
            <p:cNvPr id="25" name="Group 25"/>
            <p:cNvGrpSpPr/>
            <p:nvPr/>
          </p:nvGrpSpPr>
          <p:grpSpPr>
            <a:xfrm>
              <a:off x="0" y="0"/>
              <a:ext cx="7730110" cy="2628881"/>
              <a:chOff x="0" y="0"/>
              <a:chExt cx="1642261" cy="558505"/>
            </a:xfrm>
          </p:grpSpPr>
          <p:sp>
            <p:nvSpPr>
              <p:cNvPr id="26" name="Freeform 26"/>
              <p:cNvSpPr/>
              <p:nvPr/>
            </p:nvSpPr>
            <p:spPr>
              <a:xfrm>
                <a:off x="0" y="0"/>
                <a:ext cx="1642261" cy="558505"/>
              </a:xfrm>
              <a:custGeom>
                <a:avLst/>
                <a:gdLst/>
                <a:ahLst/>
                <a:cxnLst/>
                <a:rect l="l" t="t" r="r" b="b"/>
                <a:pathLst>
                  <a:path w="1642261" h="558505">
                    <a:moveTo>
                      <a:pt x="69439" y="0"/>
                    </a:moveTo>
                    <a:lnTo>
                      <a:pt x="1572821" y="0"/>
                    </a:lnTo>
                    <a:cubicBezTo>
                      <a:pt x="1591238" y="0"/>
                      <a:pt x="1608900" y="7316"/>
                      <a:pt x="1621922" y="20338"/>
                    </a:cubicBezTo>
                    <a:cubicBezTo>
                      <a:pt x="1634945" y="33361"/>
                      <a:pt x="1642261" y="51023"/>
                      <a:pt x="1642261" y="69439"/>
                    </a:cubicBezTo>
                    <a:lnTo>
                      <a:pt x="1642261" y="489066"/>
                    </a:lnTo>
                    <a:cubicBezTo>
                      <a:pt x="1642261" y="507482"/>
                      <a:pt x="1634945" y="525145"/>
                      <a:pt x="1621922" y="538167"/>
                    </a:cubicBezTo>
                    <a:cubicBezTo>
                      <a:pt x="1608900" y="551189"/>
                      <a:pt x="1591238" y="558505"/>
                      <a:pt x="1572821" y="558505"/>
                    </a:cubicBezTo>
                    <a:lnTo>
                      <a:pt x="69439" y="558505"/>
                    </a:lnTo>
                    <a:cubicBezTo>
                      <a:pt x="51023" y="558505"/>
                      <a:pt x="33361" y="551189"/>
                      <a:pt x="20338" y="538167"/>
                    </a:cubicBezTo>
                    <a:cubicBezTo>
                      <a:pt x="7316" y="525145"/>
                      <a:pt x="0" y="507482"/>
                      <a:pt x="0" y="489066"/>
                    </a:cubicBezTo>
                    <a:lnTo>
                      <a:pt x="0" y="69439"/>
                    </a:lnTo>
                    <a:cubicBezTo>
                      <a:pt x="0" y="51023"/>
                      <a:pt x="7316" y="33361"/>
                      <a:pt x="20338" y="20338"/>
                    </a:cubicBezTo>
                    <a:cubicBezTo>
                      <a:pt x="33361" y="7316"/>
                      <a:pt x="51023" y="0"/>
                      <a:pt x="69439" y="0"/>
                    </a:cubicBezTo>
                    <a:close/>
                  </a:path>
                </a:pathLst>
              </a:custGeom>
              <a:solidFill>
                <a:srgbClr val="A4E473"/>
              </a:solidFill>
            </p:spPr>
            <p:txBody>
              <a:bodyPr/>
              <a:lstStyle/>
              <a:p>
                <a:endParaRPr lang="fr-FR"/>
              </a:p>
            </p:txBody>
          </p:sp>
          <p:sp>
            <p:nvSpPr>
              <p:cNvPr id="27" name="TextBox 27"/>
              <p:cNvSpPr txBox="1"/>
              <p:nvPr/>
            </p:nvSpPr>
            <p:spPr>
              <a:xfrm>
                <a:off x="0" y="-38100"/>
                <a:ext cx="1642261" cy="596605"/>
              </a:xfrm>
              <a:prstGeom prst="rect">
                <a:avLst/>
              </a:prstGeom>
            </p:spPr>
            <p:txBody>
              <a:bodyPr lIns="43758" tIns="43758" rIns="43758" bIns="43758" rtlCol="0" anchor="ctr"/>
              <a:lstStyle/>
              <a:p>
                <a:pPr algn="ctr">
                  <a:lnSpc>
                    <a:spcPts val="2737"/>
                  </a:lnSpc>
                </a:pPr>
                <a:endParaRPr/>
              </a:p>
            </p:txBody>
          </p:sp>
        </p:grpSp>
        <p:sp>
          <p:nvSpPr>
            <p:cNvPr id="28" name="TextBox 28"/>
            <p:cNvSpPr txBox="1"/>
            <p:nvPr/>
          </p:nvSpPr>
          <p:spPr>
            <a:xfrm>
              <a:off x="387352" y="888197"/>
              <a:ext cx="1408266" cy="966788"/>
            </a:xfrm>
            <a:prstGeom prst="rect">
              <a:avLst/>
            </a:prstGeom>
          </p:spPr>
          <p:txBody>
            <a:bodyPr lIns="0" tIns="0" rIns="0" bIns="0" rtlCol="0" anchor="t">
              <a:spAutoFit/>
            </a:bodyPr>
            <a:lstStyle/>
            <a:p>
              <a:pPr algn="l">
                <a:lnSpc>
                  <a:spcPts val="5137"/>
                </a:lnSpc>
              </a:pPr>
              <a:r>
                <a:rPr lang="en-US" sz="5351" spc="-438">
                  <a:solidFill>
                    <a:srgbClr val="000000"/>
                  </a:solidFill>
                  <a:latin typeface="Josefin Sans"/>
                  <a:ea typeface="Josefin Sans"/>
                  <a:cs typeface="Josefin Sans"/>
                  <a:sym typeface="Josefin Sans"/>
                </a:rPr>
                <a:t>03.</a:t>
              </a:r>
            </a:p>
          </p:txBody>
        </p:sp>
        <p:sp>
          <p:nvSpPr>
            <p:cNvPr id="29" name="TextBox 29"/>
            <p:cNvSpPr txBox="1"/>
            <p:nvPr/>
          </p:nvSpPr>
          <p:spPr>
            <a:xfrm>
              <a:off x="1795618" y="684556"/>
              <a:ext cx="5229374" cy="1310318"/>
            </a:xfrm>
            <a:prstGeom prst="rect">
              <a:avLst/>
            </a:prstGeom>
          </p:spPr>
          <p:txBody>
            <a:bodyPr lIns="0" tIns="0" rIns="0" bIns="0" rtlCol="0" anchor="t">
              <a:spAutoFit/>
            </a:bodyPr>
            <a:lstStyle/>
            <a:p>
              <a:pPr algn="just">
                <a:lnSpc>
                  <a:spcPts val="2506"/>
                </a:lnSpc>
              </a:pPr>
              <a:r>
                <a:rPr lang="en-US" sz="2584" b="1">
                  <a:solidFill>
                    <a:srgbClr val="000000"/>
                  </a:solidFill>
                  <a:latin typeface="Josefin Sans Bold"/>
                  <a:ea typeface="Josefin Sans Bold"/>
                  <a:cs typeface="Josefin Sans Bold"/>
                  <a:sym typeface="Josefin Sans Bold"/>
                </a:rPr>
                <a:t>Identifier les bonnes pratiques et cas d’usage de la réplication.</a:t>
              </a:r>
            </a:p>
          </p:txBody>
        </p:sp>
      </p:grpSp>
    </p:spTree>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2957661" y="4839365"/>
            <a:ext cx="7172250" cy="1510531"/>
            <a:chOff x="0" y="0"/>
            <a:chExt cx="1613609" cy="339838"/>
          </a:xfrm>
        </p:grpSpPr>
        <p:sp>
          <p:nvSpPr>
            <p:cNvPr id="3" name="Freeform 3"/>
            <p:cNvSpPr/>
            <p:nvPr/>
          </p:nvSpPr>
          <p:spPr>
            <a:xfrm>
              <a:off x="0" y="0"/>
              <a:ext cx="1613609" cy="339838"/>
            </a:xfrm>
            <a:custGeom>
              <a:avLst/>
              <a:gdLst/>
              <a:ahLst/>
              <a:cxnLst/>
              <a:rect l="l" t="t" r="r" b="b"/>
              <a:pathLst>
                <a:path w="1613609" h="339838">
                  <a:moveTo>
                    <a:pt x="56130" y="0"/>
                  </a:moveTo>
                  <a:lnTo>
                    <a:pt x="1557479" y="0"/>
                  </a:lnTo>
                  <a:cubicBezTo>
                    <a:pt x="1572366" y="0"/>
                    <a:pt x="1586643" y="5914"/>
                    <a:pt x="1597169" y="16440"/>
                  </a:cubicBezTo>
                  <a:cubicBezTo>
                    <a:pt x="1607695" y="26967"/>
                    <a:pt x="1613609" y="41244"/>
                    <a:pt x="1613609" y="56130"/>
                  </a:cubicBezTo>
                  <a:lnTo>
                    <a:pt x="1613609" y="283708"/>
                  </a:lnTo>
                  <a:cubicBezTo>
                    <a:pt x="1613609" y="314708"/>
                    <a:pt x="1588479" y="339838"/>
                    <a:pt x="1557479" y="339838"/>
                  </a:cubicBezTo>
                  <a:lnTo>
                    <a:pt x="56130" y="339838"/>
                  </a:lnTo>
                  <a:cubicBezTo>
                    <a:pt x="41244" y="339838"/>
                    <a:pt x="26967" y="333925"/>
                    <a:pt x="16440" y="323398"/>
                  </a:cubicBezTo>
                  <a:cubicBezTo>
                    <a:pt x="5914" y="312872"/>
                    <a:pt x="0" y="298595"/>
                    <a:pt x="0" y="283708"/>
                  </a:cubicBezTo>
                  <a:lnTo>
                    <a:pt x="0" y="56130"/>
                  </a:lnTo>
                  <a:cubicBezTo>
                    <a:pt x="0" y="25130"/>
                    <a:pt x="25130" y="0"/>
                    <a:pt x="56130" y="0"/>
                  </a:cubicBezTo>
                  <a:close/>
                </a:path>
              </a:pathLst>
            </a:custGeom>
            <a:solidFill>
              <a:srgbClr val="A4E473"/>
            </a:solidFill>
          </p:spPr>
          <p:txBody>
            <a:bodyPr/>
            <a:lstStyle/>
            <a:p>
              <a:endParaRPr lang="fr-FR"/>
            </a:p>
          </p:txBody>
        </p:sp>
        <p:sp>
          <p:nvSpPr>
            <p:cNvPr id="4" name="TextBox 4"/>
            <p:cNvSpPr txBox="1"/>
            <p:nvPr/>
          </p:nvSpPr>
          <p:spPr>
            <a:xfrm>
              <a:off x="0" y="-38100"/>
              <a:ext cx="1613609" cy="377938"/>
            </a:xfrm>
            <a:prstGeom prst="rect">
              <a:avLst/>
            </a:prstGeom>
          </p:spPr>
          <p:txBody>
            <a:bodyPr lIns="50800" tIns="50800" rIns="50800" bIns="50800" rtlCol="0" anchor="ctr"/>
            <a:lstStyle/>
            <a:p>
              <a:pPr algn="ctr">
                <a:lnSpc>
                  <a:spcPts val="2737"/>
                </a:lnSpc>
              </a:pPr>
              <a:endParaRPr/>
            </a:p>
          </p:txBody>
        </p:sp>
      </p:grpSp>
      <p:grpSp>
        <p:nvGrpSpPr>
          <p:cNvPr id="5" name="Group 5"/>
          <p:cNvGrpSpPr/>
          <p:nvPr/>
        </p:nvGrpSpPr>
        <p:grpSpPr>
          <a:xfrm>
            <a:off x="2957661" y="6873485"/>
            <a:ext cx="7147304" cy="1510531"/>
            <a:chOff x="0" y="0"/>
            <a:chExt cx="1607997" cy="339838"/>
          </a:xfrm>
        </p:grpSpPr>
        <p:sp>
          <p:nvSpPr>
            <p:cNvPr id="6" name="Freeform 6"/>
            <p:cNvSpPr/>
            <p:nvPr/>
          </p:nvSpPr>
          <p:spPr>
            <a:xfrm>
              <a:off x="0" y="0"/>
              <a:ext cx="1607997" cy="339838"/>
            </a:xfrm>
            <a:custGeom>
              <a:avLst/>
              <a:gdLst/>
              <a:ahLst/>
              <a:cxnLst/>
              <a:rect l="l" t="t" r="r" b="b"/>
              <a:pathLst>
                <a:path w="1607997" h="339838">
                  <a:moveTo>
                    <a:pt x="56326" y="0"/>
                  </a:moveTo>
                  <a:lnTo>
                    <a:pt x="1551671" y="0"/>
                  </a:lnTo>
                  <a:cubicBezTo>
                    <a:pt x="1566609" y="0"/>
                    <a:pt x="1580936" y="5934"/>
                    <a:pt x="1591499" y="16498"/>
                  </a:cubicBezTo>
                  <a:cubicBezTo>
                    <a:pt x="1602063" y="27061"/>
                    <a:pt x="1607997" y="41387"/>
                    <a:pt x="1607997" y="56326"/>
                  </a:cubicBezTo>
                  <a:lnTo>
                    <a:pt x="1607997" y="283512"/>
                  </a:lnTo>
                  <a:cubicBezTo>
                    <a:pt x="1607997" y="314620"/>
                    <a:pt x="1582779" y="339838"/>
                    <a:pt x="1551671" y="339838"/>
                  </a:cubicBezTo>
                  <a:lnTo>
                    <a:pt x="56326" y="339838"/>
                  </a:lnTo>
                  <a:cubicBezTo>
                    <a:pt x="41387" y="339838"/>
                    <a:pt x="27061" y="333904"/>
                    <a:pt x="16498" y="323341"/>
                  </a:cubicBezTo>
                  <a:cubicBezTo>
                    <a:pt x="5934" y="312778"/>
                    <a:pt x="0" y="298451"/>
                    <a:pt x="0" y="283512"/>
                  </a:cubicBezTo>
                  <a:lnTo>
                    <a:pt x="0" y="56326"/>
                  </a:lnTo>
                  <a:cubicBezTo>
                    <a:pt x="0" y="41387"/>
                    <a:pt x="5934" y="27061"/>
                    <a:pt x="16498" y="16498"/>
                  </a:cubicBezTo>
                  <a:cubicBezTo>
                    <a:pt x="27061" y="5934"/>
                    <a:pt x="41387" y="0"/>
                    <a:pt x="56326" y="0"/>
                  </a:cubicBezTo>
                  <a:close/>
                </a:path>
              </a:pathLst>
            </a:custGeom>
            <a:gradFill rotWithShape="1">
              <a:gsLst>
                <a:gs pos="0">
                  <a:srgbClr val="00FF6C">
                    <a:alpha val="100000"/>
                  </a:srgbClr>
                </a:gs>
                <a:gs pos="100000">
                  <a:srgbClr val="8F33E1">
                    <a:alpha val="100000"/>
                  </a:srgbClr>
                </a:gs>
              </a:gsLst>
              <a:path path="circle">
                <a:fillToRect l="50000" t="50000" r="50000" b="50000"/>
              </a:path>
            </a:gradFill>
          </p:spPr>
          <p:txBody>
            <a:bodyPr/>
            <a:lstStyle/>
            <a:p>
              <a:endParaRPr lang="fr-FR"/>
            </a:p>
          </p:txBody>
        </p:sp>
        <p:sp>
          <p:nvSpPr>
            <p:cNvPr id="7" name="TextBox 7"/>
            <p:cNvSpPr txBox="1"/>
            <p:nvPr/>
          </p:nvSpPr>
          <p:spPr>
            <a:xfrm>
              <a:off x="0" y="-38100"/>
              <a:ext cx="1607997" cy="377938"/>
            </a:xfrm>
            <a:prstGeom prst="rect">
              <a:avLst/>
            </a:prstGeom>
          </p:spPr>
          <p:txBody>
            <a:bodyPr lIns="50800" tIns="50800" rIns="50800" bIns="50800" rtlCol="0" anchor="ctr"/>
            <a:lstStyle/>
            <a:p>
              <a:pPr algn="ctr">
                <a:lnSpc>
                  <a:spcPts val="2737"/>
                </a:lnSpc>
              </a:pPr>
              <a:endParaRPr/>
            </a:p>
          </p:txBody>
        </p:sp>
      </p:grpSp>
      <p:sp>
        <p:nvSpPr>
          <p:cNvPr id="8" name="Freeform 8"/>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10" name="TextBox 10"/>
          <p:cNvSpPr txBox="1"/>
          <p:nvPr/>
        </p:nvSpPr>
        <p:spPr>
          <a:xfrm>
            <a:off x="3599903" y="5297133"/>
            <a:ext cx="5887767"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ASYNCHRONE</a:t>
            </a:r>
          </a:p>
        </p:txBody>
      </p:sp>
      <p:sp>
        <p:nvSpPr>
          <p:cNvPr id="11" name="TextBox 11"/>
          <p:cNvSpPr txBox="1"/>
          <p:nvPr/>
        </p:nvSpPr>
        <p:spPr>
          <a:xfrm>
            <a:off x="3327596" y="7312203"/>
            <a:ext cx="6407435"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SEMI-SYNCHRONE</a:t>
            </a:r>
          </a:p>
        </p:txBody>
      </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20</a:t>
            </a:r>
          </a:p>
        </p:txBody>
      </p:sp>
      <p:sp>
        <p:nvSpPr>
          <p:cNvPr id="13" name="Freeform 13"/>
          <p:cNvSpPr/>
          <p:nvPr/>
        </p:nvSpPr>
        <p:spPr>
          <a:xfrm rot="-10800000">
            <a:off x="10773216" y="8706314"/>
            <a:ext cx="1429017" cy="1538645"/>
          </a:xfrm>
          <a:custGeom>
            <a:avLst/>
            <a:gdLst/>
            <a:ahLst/>
            <a:cxnLst/>
            <a:rect l="l" t="t" r="r" b="b"/>
            <a:pathLst>
              <a:path w="1429017" h="1538645">
                <a:moveTo>
                  <a:pt x="0" y="0"/>
                </a:moveTo>
                <a:lnTo>
                  <a:pt x="1429017" y="0"/>
                </a:lnTo>
                <a:lnTo>
                  <a:pt x="1429017" y="1538645"/>
                </a:lnTo>
                <a:lnTo>
                  <a:pt x="0" y="153864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fr-FR"/>
          </a:p>
        </p:txBody>
      </p:sp>
      <p:sp>
        <p:nvSpPr>
          <p:cNvPr id="14" name="Freeform 14"/>
          <p:cNvSpPr/>
          <p:nvPr/>
        </p:nvSpPr>
        <p:spPr>
          <a:xfrm rot="-10800000">
            <a:off x="13085544" y="8706314"/>
            <a:ext cx="3674637" cy="2752637"/>
          </a:xfrm>
          <a:custGeom>
            <a:avLst/>
            <a:gdLst/>
            <a:ahLst/>
            <a:cxnLst/>
            <a:rect l="l" t="t" r="r" b="b"/>
            <a:pathLst>
              <a:path w="3674637" h="2752637">
                <a:moveTo>
                  <a:pt x="0" y="0"/>
                </a:moveTo>
                <a:lnTo>
                  <a:pt x="3674637" y="0"/>
                </a:lnTo>
                <a:lnTo>
                  <a:pt x="3674637" y="2752637"/>
                </a:lnTo>
                <a:lnTo>
                  <a:pt x="0" y="2752637"/>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txBody>
          <a:bodyPr/>
          <a:lstStyle/>
          <a:p>
            <a:endParaRPr lang="fr-FR"/>
          </a:p>
        </p:txBody>
      </p:sp>
      <p:sp>
        <p:nvSpPr>
          <p:cNvPr id="15" name="TextBox 15"/>
          <p:cNvSpPr txBox="1"/>
          <p:nvPr/>
        </p:nvSpPr>
        <p:spPr>
          <a:xfrm>
            <a:off x="2957661" y="872840"/>
            <a:ext cx="12510939" cy="1077218"/>
          </a:xfrm>
          <a:prstGeom prst="rect">
            <a:avLst/>
          </a:prstGeom>
        </p:spPr>
        <p:txBody>
          <a:bodyPr wrap="square" lIns="0" tIns="0" rIns="0" bIns="0" rtlCol="0" anchor="t">
            <a:spAutoFit/>
          </a:bodyPr>
          <a:lstStyle/>
          <a:p>
            <a:pPr algn="ctr">
              <a:lnSpc>
                <a:spcPts val="8400"/>
              </a:lnSpc>
              <a:spcBef>
                <a:spcPct val="0"/>
              </a:spcBef>
            </a:pPr>
            <a:r>
              <a:rPr lang="en-US" sz="6000" dirty="0">
                <a:solidFill>
                  <a:srgbClr val="FCFCFC"/>
                </a:solidFill>
                <a:latin typeface="Tajawal Bold"/>
                <a:ea typeface="Tajawal Bold"/>
                <a:cs typeface="Tajawal Bold"/>
                <a:sym typeface="Tajawal Bold"/>
              </a:rPr>
              <a:t>LES TYPES DE LA RÉPLICATION NOSQL</a:t>
            </a:r>
          </a:p>
        </p:txBody>
      </p:sp>
      <p:grpSp>
        <p:nvGrpSpPr>
          <p:cNvPr id="16" name="Group 16"/>
          <p:cNvGrpSpPr/>
          <p:nvPr/>
        </p:nvGrpSpPr>
        <p:grpSpPr>
          <a:xfrm>
            <a:off x="2957661" y="2799916"/>
            <a:ext cx="7147304" cy="1510531"/>
            <a:chOff x="0" y="0"/>
            <a:chExt cx="1607997" cy="339838"/>
          </a:xfrm>
        </p:grpSpPr>
        <p:sp>
          <p:nvSpPr>
            <p:cNvPr id="17" name="Freeform 17"/>
            <p:cNvSpPr/>
            <p:nvPr/>
          </p:nvSpPr>
          <p:spPr>
            <a:xfrm>
              <a:off x="0" y="0"/>
              <a:ext cx="1607997" cy="339838"/>
            </a:xfrm>
            <a:custGeom>
              <a:avLst/>
              <a:gdLst/>
              <a:ahLst/>
              <a:cxnLst/>
              <a:rect l="l" t="t" r="r" b="b"/>
              <a:pathLst>
                <a:path w="1607997" h="339838">
                  <a:moveTo>
                    <a:pt x="56326" y="0"/>
                  </a:moveTo>
                  <a:lnTo>
                    <a:pt x="1551671" y="0"/>
                  </a:lnTo>
                  <a:cubicBezTo>
                    <a:pt x="1566609" y="0"/>
                    <a:pt x="1580936" y="5934"/>
                    <a:pt x="1591499" y="16498"/>
                  </a:cubicBezTo>
                  <a:cubicBezTo>
                    <a:pt x="1602063" y="27061"/>
                    <a:pt x="1607997" y="41387"/>
                    <a:pt x="1607997" y="56326"/>
                  </a:cubicBezTo>
                  <a:lnTo>
                    <a:pt x="1607997" y="283512"/>
                  </a:lnTo>
                  <a:cubicBezTo>
                    <a:pt x="1607997" y="314620"/>
                    <a:pt x="1582779" y="339838"/>
                    <a:pt x="1551671" y="339838"/>
                  </a:cubicBezTo>
                  <a:lnTo>
                    <a:pt x="56326" y="339838"/>
                  </a:lnTo>
                  <a:cubicBezTo>
                    <a:pt x="41387" y="339838"/>
                    <a:pt x="27061" y="333904"/>
                    <a:pt x="16498" y="323341"/>
                  </a:cubicBezTo>
                  <a:cubicBezTo>
                    <a:pt x="5934" y="312778"/>
                    <a:pt x="0" y="298451"/>
                    <a:pt x="0" y="283512"/>
                  </a:cubicBezTo>
                  <a:lnTo>
                    <a:pt x="0" y="56326"/>
                  </a:lnTo>
                  <a:cubicBezTo>
                    <a:pt x="0" y="41387"/>
                    <a:pt x="5934" y="27061"/>
                    <a:pt x="16498" y="16498"/>
                  </a:cubicBezTo>
                  <a:cubicBezTo>
                    <a:pt x="27061" y="5934"/>
                    <a:pt x="41387" y="0"/>
                    <a:pt x="56326" y="0"/>
                  </a:cubicBezTo>
                  <a:close/>
                </a:path>
              </a:pathLst>
            </a:custGeom>
            <a:gradFill rotWithShape="1">
              <a:gsLst>
                <a:gs pos="0">
                  <a:srgbClr val="00FF6C">
                    <a:alpha val="100000"/>
                  </a:srgbClr>
                </a:gs>
                <a:gs pos="100000">
                  <a:srgbClr val="8F33E1">
                    <a:alpha val="100000"/>
                  </a:srgbClr>
                </a:gs>
              </a:gsLst>
              <a:path path="circle">
                <a:fillToRect l="50000" t="50000" r="50000" b="50000"/>
              </a:path>
            </a:gradFill>
          </p:spPr>
          <p:txBody>
            <a:bodyPr/>
            <a:lstStyle/>
            <a:p>
              <a:endParaRPr lang="fr-FR"/>
            </a:p>
          </p:txBody>
        </p:sp>
        <p:sp>
          <p:nvSpPr>
            <p:cNvPr id="18" name="TextBox 18"/>
            <p:cNvSpPr txBox="1"/>
            <p:nvPr/>
          </p:nvSpPr>
          <p:spPr>
            <a:xfrm>
              <a:off x="0" y="-38100"/>
              <a:ext cx="1607997" cy="377938"/>
            </a:xfrm>
            <a:prstGeom prst="rect">
              <a:avLst/>
            </a:prstGeom>
          </p:spPr>
          <p:txBody>
            <a:bodyPr lIns="50800" tIns="50800" rIns="50800" bIns="50800" rtlCol="0" anchor="ctr"/>
            <a:lstStyle/>
            <a:p>
              <a:pPr algn="ctr">
                <a:lnSpc>
                  <a:spcPts val="2737"/>
                </a:lnSpc>
              </a:pPr>
              <a:endParaRPr/>
            </a:p>
          </p:txBody>
        </p:sp>
      </p:grpSp>
      <p:sp>
        <p:nvSpPr>
          <p:cNvPr id="19" name="TextBox 19"/>
          <p:cNvSpPr txBox="1"/>
          <p:nvPr/>
        </p:nvSpPr>
        <p:spPr>
          <a:xfrm>
            <a:off x="3599903" y="3263295"/>
            <a:ext cx="5887767"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SYNCHRONE</a:t>
            </a:r>
          </a:p>
        </p:txBody>
      </p:sp>
      <p:sp>
        <p:nvSpPr>
          <p:cNvPr id="20" name="Freeform 20"/>
          <p:cNvSpPr/>
          <p:nvPr/>
        </p:nvSpPr>
        <p:spPr>
          <a:xfrm rot="-1048994">
            <a:off x="9325421" y="5696427"/>
            <a:ext cx="819220" cy="920472"/>
          </a:xfrm>
          <a:custGeom>
            <a:avLst/>
            <a:gdLst/>
            <a:ahLst/>
            <a:cxnLst/>
            <a:rect l="l" t="t" r="r" b="b"/>
            <a:pathLst>
              <a:path w="819220" h="920472">
                <a:moveTo>
                  <a:pt x="0" y="0"/>
                </a:moveTo>
                <a:lnTo>
                  <a:pt x="819220" y="0"/>
                </a:lnTo>
                <a:lnTo>
                  <a:pt x="819220" y="920472"/>
                </a:lnTo>
                <a:lnTo>
                  <a:pt x="0" y="92047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fr-FR"/>
          </a:p>
        </p:txBody>
      </p:sp>
      <p:sp>
        <p:nvSpPr>
          <p:cNvPr id="21" name="Freeform 14"/>
          <p:cNvSpPr/>
          <p:nvPr/>
        </p:nvSpPr>
        <p:spPr>
          <a:xfrm>
            <a:off x="11132383" y="3265667"/>
            <a:ext cx="4197956" cy="4657926"/>
          </a:xfrm>
          <a:custGeom>
            <a:avLst/>
            <a:gdLst/>
            <a:ahLst/>
            <a:cxnLst/>
            <a:rect l="l" t="t" r="r" b="b"/>
            <a:pathLst>
              <a:path w="4197956" h="4657926">
                <a:moveTo>
                  <a:pt x="0" y="0"/>
                </a:moveTo>
                <a:lnTo>
                  <a:pt x="4197956" y="0"/>
                </a:lnTo>
                <a:lnTo>
                  <a:pt x="4197956" y="4657926"/>
                </a:lnTo>
                <a:lnTo>
                  <a:pt x="0" y="465792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Tree>
  </p:cSld>
  <p:clrMapOvr>
    <a:masterClrMapping/>
  </p:clrMapOvr>
  <p:transition spd="med">
    <p:pull/>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grpSp>
        <p:nvGrpSpPr>
          <p:cNvPr id="3" name="Group 3"/>
          <p:cNvGrpSpPr/>
          <p:nvPr/>
        </p:nvGrpSpPr>
        <p:grpSpPr>
          <a:xfrm>
            <a:off x="2776332" y="3349351"/>
            <a:ext cx="12735335" cy="3588298"/>
            <a:chOff x="0" y="0"/>
            <a:chExt cx="3354162" cy="945066"/>
          </a:xfrm>
        </p:grpSpPr>
        <p:sp>
          <p:nvSpPr>
            <p:cNvPr id="4" name="Freeform 4"/>
            <p:cNvSpPr/>
            <p:nvPr/>
          </p:nvSpPr>
          <p:spPr>
            <a:xfrm>
              <a:off x="0" y="0"/>
              <a:ext cx="3354162" cy="945066"/>
            </a:xfrm>
            <a:custGeom>
              <a:avLst/>
              <a:gdLst/>
              <a:ahLst/>
              <a:cxnLst/>
              <a:rect l="l" t="t" r="r" b="b"/>
              <a:pathLst>
                <a:path w="3354162" h="945066">
                  <a:moveTo>
                    <a:pt x="21277" y="0"/>
                  </a:moveTo>
                  <a:lnTo>
                    <a:pt x="3332886" y="0"/>
                  </a:lnTo>
                  <a:cubicBezTo>
                    <a:pt x="3344637" y="0"/>
                    <a:pt x="3354162" y="9526"/>
                    <a:pt x="3354162" y="21277"/>
                  </a:cubicBezTo>
                  <a:lnTo>
                    <a:pt x="3354162" y="923789"/>
                  </a:lnTo>
                  <a:cubicBezTo>
                    <a:pt x="3354162" y="935540"/>
                    <a:pt x="3344637" y="945066"/>
                    <a:pt x="3332886" y="945066"/>
                  </a:cubicBezTo>
                  <a:lnTo>
                    <a:pt x="21277" y="945066"/>
                  </a:lnTo>
                  <a:cubicBezTo>
                    <a:pt x="9526" y="945066"/>
                    <a:pt x="0" y="935540"/>
                    <a:pt x="0" y="923789"/>
                  </a:cubicBezTo>
                  <a:lnTo>
                    <a:pt x="0" y="21277"/>
                  </a:lnTo>
                  <a:cubicBezTo>
                    <a:pt x="0" y="9526"/>
                    <a:pt x="9526" y="0"/>
                    <a:pt x="21277" y="0"/>
                  </a:cubicBezTo>
                  <a:close/>
                </a:path>
              </a:pathLst>
            </a:custGeom>
            <a:solidFill>
              <a:srgbClr val="CFFBCF"/>
            </a:solidFill>
            <a:ln w="38100" cap="rnd">
              <a:solidFill>
                <a:srgbClr val="AB75DB"/>
              </a:solidFill>
              <a:prstDash val="solid"/>
              <a:round/>
            </a:ln>
          </p:spPr>
          <p:txBody>
            <a:bodyPr/>
            <a:lstStyle/>
            <a:p>
              <a:endParaRPr lang="fr-FR"/>
            </a:p>
          </p:txBody>
        </p:sp>
        <p:sp>
          <p:nvSpPr>
            <p:cNvPr id="5" name="TextBox 5"/>
            <p:cNvSpPr txBox="1"/>
            <p:nvPr/>
          </p:nvSpPr>
          <p:spPr>
            <a:xfrm>
              <a:off x="0" y="-38100"/>
              <a:ext cx="3354162" cy="983166"/>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4296094" y="6764455"/>
            <a:ext cx="6383425" cy="552807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5533A3"/>
            </a:solidFill>
          </p:spPr>
          <p:txBody>
            <a:bodyPr/>
            <a:lstStyle/>
            <a:p>
              <a:endParaRPr lang="fr-FR"/>
            </a:p>
          </p:txBody>
        </p:sp>
      </p:grpSp>
      <p:grpSp>
        <p:nvGrpSpPr>
          <p:cNvPr id="8" name="Group 8"/>
          <p:cNvGrpSpPr/>
          <p:nvPr/>
        </p:nvGrpSpPr>
        <p:grpSpPr>
          <a:xfrm>
            <a:off x="12410230" y="7420759"/>
            <a:ext cx="3034530" cy="2627917"/>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10" name="Group 10"/>
          <p:cNvGrpSpPr/>
          <p:nvPr/>
        </p:nvGrpSpPr>
        <p:grpSpPr>
          <a:xfrm>
            <a:off x="10921315" y="9373018"/>
            <a:ext cx="2141618" cy="1854652"/>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B75DB"/>
            </a:solidFill>
          </p:spPr>
          <p:txBody>
            <a:bodyPr/>
            <a:lstStyle/>
            <a:p>
              <a:endParaRPr lang="fr-FR"/>
            </a:p>
          </p:txBody>
        </p:sp>
      </p:grpSp>
      <p:sp>
        <p:nvSpPr>
          <p:cNvPr id="12" name="Freeform 12"/>
          <p:cNvSpPr/>
          <p:nvPr/>
        </p:nvSpPr>
        <p:spPr>
          <a:xfrm>
            <a:off x="12956874" y="7802196"/>
            <a:ext cx="1884093" cy="1884093"/>
          </a:xfrm>
          <a:custGeom>
            <a:avLst/>
            <a:gdLst/>
            <a:ahLst/>
            <a:cxnLst/>
            <a:rect l="l" t="t" r="r" b="b"/>
            <a:pathLst>
              <a:path w="1884093" h="1884093">
                <a:moveTo>
                  <a:pt x="0" y="0"/>
                </a:moveTo>
                <a:lnTo>
                  <a:pt x="1884093" y="0"/>
                </a:lnTo>
                <a:lnTo>
                  <a:pt x="1884093" y="1884093"/>
                </a:lnTo>
                <a:lnTo>
                  <a:pt x="0" y="188409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13" name="TextBox 1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21</a:t>
            </a:r>
          </a:p>
        </p:txBody>
      </p:sp>
      <p:sp>
        <p:nvSpPr>
          <p:cNvPr id="14" name="TextBox 14"/>
          <p:cNvSpPr txBox="1"/>
          <p:nvPr/>
        </p:nvSpPr>
        <p:spPr>
          <a:xfrm>
            <a:off x="3279704" y="3724275"/>
            <a:ext cx="11728592" cy="2714625"/>
          </a:xfrm>
          <a:prstGeom prst="rect">
            <a:avLst/>
          </a:prstGeom>
        </p:spPr>
        <p:txBody>
          <a:bodyPr lIns="0" tIns="0" rIns="0" bIns="0" rtlCol="0" anchor="t">
            <a:spAutoFit/>
          </a:bodyPr>
          <a:lstStyle/>
          <a:p>
            <a:pPr algn="just">
              <a:lnSpc>
                <a:spcPts val="4200"/>
              </a:lnSpc>
              <a:spcBef>
                <a:spcPct val="0"/>
              </a:spcBef>
            </a:pPr>
            <a:r>
              <a:rPr lang="en-US" sz="3000">
                <a:solidFill>
                  <a:srgbClr val="000000"/>
                </a:solidFill>
                <a:latin typeface="Times New Roman"/>
                <a:ea typeface="Times New Roman"/>
                <a:cs typeface="Times New Roman"/>
                <a:sym typeface="Times New Roman"/>
              </a:rPr>
              <a:t>La réplication asynchrone permet une plus grande rapidité. Le nœud principal répond immédiatement au client après avoir effectué l'opération localement, sans attendre que les nœuds secondaires aient reçu ou appliqué les modifications. La propagation vers les autres nœuds se fait en arrière-plan.</a:t>
            </a:r>
          </a:p>
        </p:txBody>
      </p:sp>
      <p:sp>
        <p:nvSpPr>
          <p:cNvPr id="15" name="Freeform 15"/>
          <p:cNvSpPr/>
          <p:nvPr/>
        </p:nvSpPr>
        <p:spPr>
          <a:xfrm>
            <a:off x="14725734" y="2615054"/>
            <a:ext cx="597948" cy="970123"/>
          </a:xfrm>
          <a:custGeom>
            <a:avLst/>
            <a:gdLst/>
            <a:ahLst/>
            <a:cxnLst/>
            <a:rect l="l" t="t" r="r" b="b"/>
            <a:pathLst>
              <a:path w="597948" h="970123">
                <a:moveTo>
                  <a:pt x="0" y="0"/>
                </a:moveTo>
                <a:lnTo>
                  <a:pt x="597949" y="0"/>
                </a:lnTo>
                <a:lnTo>
                  <a:pt x="597949" y="970123"/>
                </a:lnTo>
                <a:lnTo>
                  <a:pt x="0" y="97012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
        <p:nvSpPr>
          <p:cNvPr id="16" name="Freeform 16"/>
          <p:cNvSpPr/>
          <p:nvPr/>
        </p:nvSpPr>
        <p:spPr>
          <a:xfrm rot="-10800000">
            <a:off x="1815982" y="8942087"/>
            <a:ext cx="1100857" cy="1185311"/>
          </a:xfrm>
          <a:custGeom>
            <a:avLst/>
            <a:gdLst/>
            <a:ahLst/>
            <a:cxnLst/>
            <a:rect l="l" t="t" r="r" b="b"/>
            <a:pathLst>
              <a:path w="1100857" h="1185311">
                <a:moveTo>
                  <a:pt x="0" y="0"/>
                </a:moveTo>
                <a:lnTo>
                  <a:pt x="1100857" y="0"/>
                </a:lnTo>
                <a:lnTo>
                  <a:pt x="1100857" y="1185310"/>
                </a:lnTo>
                <a:lnTo>
                  <a:pt x="0" y="1185310"/>
                </a:lnTo>
                <a:lnTo>
                  <a:pt x="0" y="0"/>
                </a:lnTo>
                <a:close/>
              </a:path>
            </a:pathLst>
          </a:custGeom>
          <a:blipFill>
            <a:blip r:embed="rId7">
              <a:extLst>
                <a:ext uri="{96DAC541-7B7A-43D3-8B79-37D633B846F1}">
                  <asvg:svgBlip xmlns:asvg="http://schemas.microsoft.com/office/drawing/2016/SVG/main" r:embed="rId8"/>
                </a:ext>
              </a:extLst>
            </a:blip>
            <a:stretch>
              <a:fillRect/>
            </a:stretch>
          </a:blipFill>
          <a:ln cap="sq">
            <a:noFill/>
            <a:prstDash val="solid"/>
            <a:miter/>
          </a:ln>
        </p:spPr>
        <p:txBody>
          <a:bodyPr/>
          <a:lstStyle/>
          <a:p>
            <a:endParaRPr lang="fr-FR"/>
          </a:p>
        </p:txBody>
      </p:sp>
      <p:sp>
        <p:nvSpPr>
          <p:cNvPr id="17" name="Freeform 17"/>
          <p:cNvSpPr/>
          <p:nvPr/>
        </p:nvSpPr>
        <p:spPr>
          <a:xfrm rot="-10800000">
            <a:off x="3597306" y="8942087"/>
            <a:ext cx="2830793" cy="2120521"/>
          </a:xfrm>
          <a:custGeom>
            <a:avLst/>
            <a:gdLst/>
            <a:ahLst/>
            <a:cxnLst/>
            <a:rect l="l" t="t" r="r" b="b"/>
            <a:pathLst>
              <a:path w="2830793" h="2120521">
                <a:moveTo>
                  <a:pt x="0" y="0"/>
                </a:moveTo>
                <a:lnTo>
                  <a:pt x="2830794" y="0"/>
                </a:lnTo>
                <a:lnTo>
                  <a:pt x="2830794" y="2120521"/>
                </a:lnTo>
                <a:lnTo>
                  <a:pt x="0" y="2120521"/>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sq">
            <a:noFill/>
            <a:prstDash val="solid"/>
            <a:miter/>
          </a:ln>
        </p:spPr>
        <p:txBody>
          <a:bodyPr/>
          <a:lstStyle/>
          <a:p>
            <a:endParaRPr lang="fr-FR"/>
          </a:p>
        </p:txBody>
      </p:sp>
      <p:sp>
        <p:nvSpPr>
          <p:cNvPr id="18" name="TextBox 18"/>
          <p:cNvSpPr txBox="1"/>
          <p:nvPr/>
        </p:nvSpPr>
        <p:spPr>
          <a:xfrm>
            <a:off x="3263291" y="1199606"/>
            <a:ext cx="11761417" cy="1152525"/>
          </a:xfrm>
          <a:prstGeom prst="rect">
            <a:avLst/>
          </a:prstGeom>
        </p:spPr>
        <p:txBody>
          <a:bodyPr lIns="0" tIns="0" rIns="0" bIns="0" rtlCol="0" anchor="t">
            <a:spAutoFit/>
          </a:bodyPr>
          <a:lstStyle/>
          <a:p>
            <a:pPr algn="ctr">
              <a:lnSpc>
                <a:spcPts val="8400"/>
              </a:lnSpc>
              <a:spcBef>
                <a:spcPct val="0"/>
              </a:spcBef>
            </a:pPr>
            <a:r>
              <a:rPr lang="en-US" sz="6000" b="1" spc="276">
                <a:solidFill>
                  <a:srgbClr val="FCFCFC"/>
                </a:solidFill>
                <a:latin typeface="Tajawal Bold Bold"/>
                <a:ea typeface="Tajawal Bold Bold"/>
                <a:cs typeface="Tajawal Bold Bold"/>
                <a:sym typeface="Tajawal Bold Bold"/>
              </a:rPr>
              <a:t>LA RÉPLICATION ASYNCHRONE</a:t>
            </a:r>
          </a:p>
        </p:txBody>
      </p:sp>
    </p:spTree>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22</a:t>
            </a:r>
          </a:p>
        </p:txBody>
      </p:sp>
      <p:grpSp>
        <p:nvGrpSpPr>
          <p:cNvPr id="4" name="Group 4"/>
          <p:cNvGrpSpPr/>
          <p:nvPr/>
        </p:nvGrpSpPr>
        <p:grpSpPr>
          <a:xfrm>
            <a:off x="1562280" y="7598697"/>
            <a:ext cx="15163440" cy="1296201"/>
            <a:chOff x="0" y="0"/>
            <a:chExt cx="4367253" cy="373322"/>
          </a:xfrm>
        </p:grpSpPr>
        <p:sp>
          <p:nvSpPr>
            <p:cNvPr id="5" name="Freeform 5"/>
            <p:cNvSpPr/>
            <p:nvPr/>
          </p:nvSpPr>
          <p:spPr>
            <a:xfrm>
              <a:off x="0" y="0"/>
              <a:ext cx="4367253" cy="373322"/>
            </a:xfrm>
            <a:custGeom>
              <a:avLst/>
              <a:gdLst/>
              <a:ahLst/>
              <a:cxnLst/>
              <a:rect l="l" t="t" r="r" b="b"/>
              <a:pathLst>
                <a:path w="4367253" h="373322">
                  <a:moveTo>
                    <a:pt x="26039" y="0"/>
                  </a:moveTo>
                  <a:lnTo>
                    <a:pt x="4341214" y="0"/>
                  </a:lnTo>
                  <a:cubicBezTo>
                    <a:pt x="4348120" y="0"/>
                    <a:pt x="4354743" y="2743"/>
                    <a:pt x="4359627" y="7627"/>
                  </a:cubicBezTo>
                  <a:cubicBezTo>
                    <a:pt x="4364510" y="12510"/>
                    <a:pt x="4367253" y="19133"/>
                    <a:pt x="4367253" y="26039"/>
                  </a:cubicBezTo>
                  <a:lnTo>
                    <a:pt x="4367253" y="347283"/>
                  </a:lnTo>
                  <a:cubicBezTo>
                    <a:pt x="4367253" y="361664"/>
                    <a:pt x="4355595" y="373322"/>
                    <a:pt x="4341214" y="373322"/>
                  </a:cubicBezTo>
                  <a:lnTo>
                    <a:pt x="26039" y="373322"/>
                  </a:lnTo>
                  <a:cubicBezTo>
                    <a:pt x="11658" y="373322"/>
                    <a:pt x="0" y="361664"/>
                    <a:pt x="0" y="347283"/>
                  </a:cubicBezTo>
                  <a:lnTo>
                    <a:pt x="0" y="26039"/>
                  </a:lnTo>
                  <a:cubicBezTo>
                    <a:pt x="0" y="11658"/>
                    <a:pt x="11658" y="0"/>
                    <a:pt x="26039" y="0"/>
                  </a:cubicBezTo>
                  <a:close/>
                </a:path>
              </a:pathLst>
            </a:custGeom>
            <a:solidFill>
              <a:srgbClr val="000000">
                <a:alpha val="0"/>
              </a:srgbClr>
            </a:solidFill>
            <a:ln w="38100" cap="rnd">
              <a:solidFill>
                <a:srgbClr val="A4E473"/>
              </a:solidFill>
              <a:prstDash val="solid"/>
              <a:round/>
            </a:ln>
          </p:spPr>
          <p:txBody>
            <a:bodyPr/>
            <a:lstStyle/>
            <a:p>
              <a:endParaRPr lang="fr-FR"/>
            </a:p>
          </p:txBody>
        </p:sp>
        <p:sp>
          <p:nvSpPr>
            <p:cNvPr id="6" name="TextBox 6"/>
            <p:cNvSpPr txBox="1"/>
            <p:nvPr/>
          </p:nvSpPr>
          <p:spPr>
            <a:xfrm>
              <a:off x="0" y="-28575"/>
              <a:ext cx="4367253" cy="401897"/>
            </a:xfrm>
            <a:prstGeom prst="rect">
              <a:avLst/>
            </a:prstGeom>
          </p:spPr>
          <p:txBody>
            <a:bodyPr lIns="46454" tIns="46454" rIns="46454" bIns="46454" rtlCol="0" anchor="ctr"/>
            <a:lstStyle/>
            <a:p>
              <a:pPr algn="ctr">
                <a:lnSpc>
                  <a:spcPts val="1891"/>
                </a:lnSpc>
              </a:pPr>
              <a:endParaRPr/>
            </a:p>
          </p:txBody>
        </p:sp>
      </p:grpSp>
      <p:sp>
        <p:nvSpPr>
          <p:cNvPr id="7" name="TextBox 7"/>
          <p:cNvSpPr txBox="1"/>
          <p:nvPr/>
        </p:nvSpPr>
        <p:spPr>
          <a:xfrm>
            <a:off x="2229041" y="7805473"/>
            <a:ext cx="13829917" cy="863600"/>
          </a:xfrm>
          <a:prstGeom prst="rect">
            <a:avLst/>
          </a:prstGeom>
        </p:spPr>
        <p:txBody>
          <a:bodyPr lIns="0" tIns="0" rIns="0" bIns="0" rtlCol="0" anchor="t">
            <a:spAutoFit/>
          </a:bodyPr>
          <a:lstStyle/>
          <a:p>
            <a:pPr algn="just">
              <a:lnSpc>
                <a:spcPts val="3249"/>
              </a:lnSpc>
              <a:spcBef>
                <a:spcPct val="0"/>
              </a:spcBef>
            </a:pPr>
            <a:r>
              <a:rPr lang="en-US" sz="2499" b="1">
                <a:solidFill>
                  <a:srgbClr val="FFFFFF"/>
                </a:solidFill>
                <a:latin typeface="Tajawal Bold Bold"/>
                <a:ea typeface="Tajawal Bold Bold"/>
                <a:cs typeface="Tajawal Bold Bold"/>
                <a:sym typeface="Tajawal Bold Bold"/>
              </a:rPr>
              <a:t>Contrairement à la réplication synchrone dans la réplication asynchrone les données sont copiées à un moment donné et ne nécessitent pas de confirmation immédiate du système de destination .</a:t>
            </a:r>
          </a:p>
        </p:txBody>
      </p:sp>
      <p:grpSp>
        <p:nvGrpSpPr>
          <p:cNvPr id="8" name="Group 8"/>
          <p:cNvGrpSpPr/>
          <p:nvPr/>
        </p:nvGrpSpPr>
        <p:grpSpPr>
          <a:xfrm>
            <a:off x="4307710" y="1415865"/>
            <a:ext cx="9672581" cy="5535132"/>
            <a:chOff x="0" y="0"/>
            <a:chExt cx="12896775" cy="7380176"/>
          </a:xfrm>
        </p:grpSpPr>
        <p:grpSp>
          <p:nvGrpSpPr>
            <p:cNvPr id="9" name="Group 9"/>
            <p:cNvGrpSpPr/>
            <p:nvPr/>
          </p:nvGrpSpPr>
          <p:grpSpPr>
            <a:xfrm>
              <a:off x="2782561" y="4884846"/>
              <a:ext cx="2137490" cy="1206585"/>
              <a:chOff x="0" y="0"/>
              <a:chExt cx="1439892" cy="812800"/>
            </a:xfrm>
          </p:grpSpPr>
          <p:sp>
            <p:nvSpPr>
              <p:cNvPr id="10" name="Freeform 10"/>
              <p:cNvSpPr/>
              <p:nvPr/>
            </p:nvSpPr>
            <p:spPr>
              <a:xfrm>
                <a:off x="0" y="0"/>
                <a:ext cx="1439891" cy="812800"/>
              </a:xfrm>
              <a:custGeom>
                <a:avLst/>
                <a:gdLst/>
                <a:ahLst/>
                <a:cxnLst/>
                <a:rect l="l" t="t" r="r" b="b"/>
                <a:pathLst>
                  <a:path w="1439891" h="812800">
                    <a:moveTo>
                      <a:pt x="1439891" y="406400"/>
                    </a:moveTo>
                    <a:lnTo>
                      <a:pt x="1033491" y="0"/>
                    </a:lnTo>
                    <a:lnTo>
                      <a:pt x="1033491" y="203200"/>
                    </a:lnTo>
                    <a:lnTo>
                      <a:pt x="0" y="203200"/>
                    </a:lnTo>
                    <a:lnTo>
                      <a:pt x="0" y="609600"/>
                    </a:lnTo>
                    <a:lnTo>
                      <a:pt x="1033491" y="609600"/>
                    </a:lnTo>
                    <a:lnTo>
                      <a:pt x="1033491" y="812800"/>
                    </a:lnTo>
                    <a:lnTo>
                      <a:pt x="1439891" y="406400"/>
                    </a:lnTo>
                    <a:close/>
                  </a:path>
                </a:pathLst>
              </a:custGeom>
              <a:solidFill>
                <a:srgbClr val="00D84A"/>
              </a:solidFill>
            </p:spPr>
            <p:txBody>
              <a:bodyPr/>
              <a:lstStyle/>
              <a:p>
                <a:endParaRPr lang="fr-FR"/>
              </a:p>
            </p:txBody>
          </p:sp>
          <p:sp>
            <p:nvSpPr>
              <p:cNvPr id="11" name="TextBox 11"/>
              <p:cNvSpPr txBox="1"/>
              <p:nvPr/>
            </p:nvSpPr>
            <p:spPr>
              <a:xfrm>
                <a:off x="0" y="165100"/>
                <a:ext cx="1338292" cy="444500"/>
              </a:xfrm>
              <a:prstGeom prst="rect">
                <a:avLst/>
              </a:prstGeom>
            </p:spPr>
            <p:txBody>
              <a:bodyPr lIns="42064" tIns="42064" rIns="42064" bIns="42064" rtlCol="0" anchor="ctr"/>
              <a:lstStyle/>
              <a:p>
                <a:pPr algn="ctr">
                  <a:lnSpc>
                    <a:spcPts val="2737"/>
                  </a:lnSpc>
                </a:pPr>
                <a:endParaRPr/>
              </a:p>
            </p:txBody>
          </p:sp>
        </p:grpSp>
        <p:grpSp>
          <p:nvGrpSpPr>
            <p:cNvPr id="12" name="Group 12"/>
            <p:cNvGrpSpPr/>
            <p:nvPr/>
          </p:nvGrpSpPr>
          <p:grpSpPr>
            <a:xfrm>
              <a:off x="8077399" y="4884846"/>
              <a:ext cx="2137490" cy="1206585"/>
              <a:chOff x="0" y="0"/>
              <a:chExt cx="1439892" cy="812800"/>
            </a:xfrm>
          </p:grpSpPr>
          <p:sp>
            <p:nvSpPr>
              <p:cNvPr id="13" name="Freeform 13"/>
              <p:cNvSpPr/>
              <p:nvPr/>
            </p:nvSpPr>
            <p:spPr>
              <a:xfrm>
                <a:off x="0" y="0"/>
                <a:ext cx="1439891" cy="812800"/>
              </a:xfrm>
              <a:custGeom>
                <a:avLst/>
                <a:gdLst/>
                <a:ahLst/>
                <a:cxnLst/>
                <a:rect l="l" t="t" r="r" b="b"/>
                <a:pathLst>
                  <a:path w="1439891" h="812800">
                    <a:moveTo>
                      <a:pt x="1439891" y="406400"/>
                    </a:moveTo>
                    <a:lnTo>
                      <a:pt x="1033491" y="0"/>
                    </a:lnTo>
                    <a:lnTo>
                      <a:pt x="1033491" y="203200"/>
                    </a:lnTo>
                    <a:lnTo>
                      <a:pt x="0" y="203200"/>
                    </a:lnTo>
                    <a:lnTo>
                      <a:pt x="0" y="609600"/>
                    </a:lnTo>
                    <a:lnTo>
                      <a:pt x="1033491" y="609600"/>
                    </a:lnTo>
                    <a:lnTo>
                      <a:pt x="1033491" y="812800"/>
                    </a:lnTo>
                    <a:lnTo>
                      <a:pt x="1439891" y="406400"/>
                    </a:lnTo>
                    <a:close/>
                  </a:path>
                </a:pathLst>
              </a:custGeom>
              <a:solidFill>
                <a:srgbClr val="00D84A"/>
              </a:solidFill>
            </p:spPr>
            <p:txBody>
              <a:bodyPr/>
              <a:lstStyle/>
              <a:p>
                <a:endParaRPr lang="fr-FR"/>
              </a:p>
            </p:txBody>
          </p:sp>
          <p:sp>
            <p:nvSpPr>
              <p:cNvPr id="14" name="TextBox 14"/>
              <p:cNvSpPr txBox="1"/>
              <p:nvPr/>
            </p:nvSpPr>
            <p:spPr>
              <a:xfrm>
                <a:off x="0" y="165100"/>
                <a:ext cx="1338292" cy="444500"/>
              </a:xfrm>
              <a:prstGeom prst="rect">
                <a:avLst/>
              </a:prstGeom>
            </p:spPr>
            <p:txBody>
              <a:bodyPr lIns="42064" tIns="42064" rIns="42064" bIns="42064" rtlCol="0" anchor="ctr"/>
              <a:lstStyle/>
              <a:p>
                <a:pPr algn="ctr">
                  <a:lnSpc>
                    <a:spcPts val="2737"/>
                  </a:lnSpc>
                </a:pPr>
                <a:endParaRPr/>
              </a:p>
            </p:txBody>
          </p:sp>
        </p:grpSp>
        <p:grpSp>
          <p:nvGrpSpPr>
            <p:cNvPr id="15" name="Group 15"/>
            <p:cNvGrpSpPr/>
            <p:nvPr/>
          </p:nvGrpSpPr>
          <p:grpSpPr>
            <a:xfrm rot="-5400000">
              <a:off x="-1149850" y="3989789"/>
              <a:ext cx="4540237" cy="2240537"/>
              <a:chOff x="0" y="0"/>
              <a:chExt cx="803348" cy="396440"/>
            </a:xfrm>
          </p:grpSpPr>
          <p:sp>
            <p:nvSpPr>
              <p:cNvPr id="16" name="Freeform 16"/>
              <p:cNvSpPr/>
              <p:nvPr/>
            </p:nvSpPr>
            <p:spPr>
              <a:xfrm>
                <a:off x="0" y="0"/>
                <a:ext cx="803348" cy="396440"/>
              </a:xfrm>
              <a:custGeom>
                <a:avLst/>
                <a:gdLst/>
                <a:ahLst/>
                <a:cxnLst/>
                <a:rect l="l" t="t" r="r" b="b"/>
                <a:pathLst>
                  <a:path w="803348" h="396440">
                    <a:moveTo>
                      <a:pt x="147670" y="0"/>
                    </a:moveTo>
                    <a:lnTo>
                      <a:pt x="655678" y="0"/>
                    </a:lnTo>
                    <a:cubicBezTo>
                      <a:pt x="737234" y="0"/>
                      <a:pt x="803348" y="66114"/>
                      <a:pt x="803348" y="147670"/>
                    </a:cubicBezTo>
                    <a:lnTo>
                      <a:pt x="803348" y="248770"/>
                    </a:lnTo>
                    <a:cubicBezTo>
                      <a:pt x="803348" y="330326"/>
                      <a:pt x="737234" y="396440"/>
                      <a:pt x="655678" y="396440"/>
                    </a:cubicBezTo>
                    <a:lnTo>
                      <a:pt x="147670" y="396440"/>
                    </a:lnTo>
                    <a:cubicBezTo>
                      <a:pt x="66114" y="396440"/>
                      <a:pt x="0" y="330326"/>
                      <a:pt x="0" y="248770"/>
                    </a:cubicBezTo>
                    <a:lnTo>
                      <a:pt x="0" y="147670"/>
                    </a:lnTo>
                    <a:cubicBezTo>
                      <a:pt x="0" y="66114"/>
                      <a:pt x="66114" y="0"/>
                      <a:pt x="147670" y="0"/>
                    </a:cubicBezTo>
                    <a:close/>
                  </a:path>
                </a:pathLst>
              </a:custGeom>
              <a:solidFill>
                <a:srgbClr val="B8C4E1"/>
              </a:solidFill>
            </p:spPr>
            <p:txBody>
              <a:bodyPr/>
              <a:lstStyle/>
              <a:p>
                <a:endParaRPr lang="fr-FR"/>
              </a:p>
            </p:txBody>
          </p:sp>
          <p:sp>
            <p:nvSpPr>
              <p:cNvPr id="17" name="TextBox 17"/>
              <p:cNvSpPr txBox="1"/>
              <p:nvPr/>
            </p:nvSpPr>
            <p:spPr>
              <a:xfrm>
                <a:off x="0" y="-38100"/>
                <a:ext cx="803348" cy="434540"/>
              </a:xfrm>
              <a:prstGeom prst="rect">
                <a:avLst/>
              </a:prstGeom>
            </p:spPr>
            <p:txBody>
              <a:bodyPr lIns="42064" tIns="42064" rIns="42064" bIns="42064" rtlCol="0" anchor="ctr"/>
              <a:lstStyle/>
              <a:p>
                <a:pPr algn="ctr">
                  <a:lnSpc>
                    <a:spcPts val="2737"/>
                  </a:lnSpc>
                </a:pPr>
                <a:endParaRPr/>
              </a:p>
            </p:txBody>
          </p:sp>
        </p:grpSp>
        <p:grpSp>
          <p:nvGrpSpPr>
            <p:cNvPr id="18" name="Group 18"/>
            <p:cNvGrpSpPr/>
            <p:nvPr/>
          </p:nvGrpSpPr>
          <p:grpSpPr>
            <a:xfrm rot="-5400000">
              <a:off x="9506388" y="3840051"/>
              <a:ext cx="4540237" cy="2240537"/>
              <a:chOff x="0" y="0"/>
              <a:chExt cx="803348" cy="396440"/>
            </a:xfrm>
          </p:grpSpPr>
          <p:sp>
            <p:nvSpPr>
              <p:cNvPr id="19" name="Freeform 19"/>
              <p:cNvSpPr/>
              <p:nvPr/>
            </p:nvSpPr>
            <p:spPr>
              <a:xfrm>
                <a:off x="0" y="0"/>
                <a:ext cx="803348" cy="396440"/>
              </a:xfrm>
              <a:custGeom>
                <a:avLst/>
                <a:gdLst/>
                <a:ahLst/>
                <a:cxnLst/>
                <a:rect l="l" t="t" r="r" b="b"/>
                <a:pathLst>
                  <a:path w="803348" h="396440">
                    <a:moveTo>
                      <a:pt x="147670" y="0"/>
                    </a:moveTo>
                    <a:lnTo>
                      <a:pt x="655678" y="0"/>
                    </a:lnTo>
                    <a:cubicBezTo>
                      <a:pt x="737234" y="0"/>
                      <a:pt x="803348" y="66114"/>
                      <a:pt x="803348" y="147670"/>
                    </a:cubicBezTo>
                    <a:lnTo>
                      <a:pt x="803348" y="248770"/>
                    </a:lnTo>
                    <a:cubicBezTo>
                      <a:pt x="803348" y="330326"/>
                      <a:pt x="737234" y="396440"/>
                      <a:pt x="655678" y="396440"/>
                    </a:cubicBezTo>
                    <a:lnTo>
                      <a:pt x="147670" y="396440"/>
                    </a:lnTo>
                    <a:cubicBezTo>
                      <a:pt x="66114" y="396440"/>
                      <a:pt x="0" y="330326"/>
                      <a:pt x="0" y="248770"/>
                    </a:cubicBezTo>
                    <a:lnTo>
                      <a:pt x="0" y="147670"/>
                    </a:lnTo>
                    <a:cubicBezTo>
                      <a:pt x="0" y="66114"/>
                      <a:pt x="66114" y="0"/>
                      <a:pt x="147670" y="0"/>
                    </a:cubicBezTo>
                    <a:close/>
                  </a:path>
                </a:pathLst>
              </a:custGeom>
              <a:solidFill>
                <a:srgbClr val="B8C4E1"/>
              </a:solidFill>
            </p:spPr>
            <p:txBody>
              <a:bodyPr/>
              <a:lstStyle/>
              <a:p>
                <a:endParaRPr lang="fr-FR"/>
              </a:p>
            </p:txBody>
          </p:sp>
          <p:sp>
            <p:nvSpPr>
              <p:cNvPr id="20" name="TextBox 20"/>
              <p:cNvSpPr txBox="1"/>
              <p:nvPr/>
            </p:nvSpPr>
            <p:spPr>
              <a:xfrm>
                <a:off x="0" y="-38100"/>
                <a:ext cx="803348" cy="434540"/>
              </a:xfrm>
              <a:prstGeom prst="rect">
                <a:avLst/>
              </a:prstGeom>
            </p:spPr>
            <p:txBody>
              <a:bodyPr lIns="42064" tIns="42064" rIns="42064" bIns="42064" rtlCol="0" anchor="ctr"/>
              <a:lstStyle/>
              <a:p>
                <a:pPr algn="ctr">
                  <a:lnSpc>
                    <a:spcPts val="2737"/>
                  </a:lnSpc>
                </a:pPr>
                <a:endParaRPr/>
              </a:p>
            </p:txBody>
          </p:sp>
        </p:grpSp>
        <p:grpSp>
          <p:nvGrpSpPr>
            <p:cNvPr id="21" name="Group 21"/>
            <p:cNvGrpSpPr/>
            <p:nvPr/>
          </p:nvGrpSpPr>
          <p:grpSpPr>
            <a:xfrm rot="-5400000">
              <a:off x="4203654" y="3989789"/>
              <a:ext cx="4540237" cy="2240537"/>
              <a:chOff x="0" y="0"/>
              <a:chExt cx="803348" cy="396440"/>
            </a:xfrm>
          </p:grpSpPr>
          <p:sp>
            <p:nvSpPr>
              <p:cNvPr id="22" name="Freeform 22"/>
              <p:cNvSpPr/>
              <p:nvPr/>
            </p:nvSpPr>
            <p:spPr>
              <a:xfrm>
                <a:off x="0" y="0"/>
                <a:ext cx="803348" cy="396440"/>
              </a:xfrm>
              <a:custGeom>
                <a:avLst/>
                <a:gdLst/>
                <a:ahLst/>
                <a:cxnLst/>
                <a:rect l="l" t="t" r="r" b="b"/>
                <a:pathLst>
                  <a:path w="803348" h="396440">
                    <a:moveTo>
                      <a:pt x="147670" y="0"/>
                    </a:moveTo>
                    <a:lnTo>
                      <a:pt x="655678" y="0"/>
                    </a:lnTo>
                    <a:cubicBezTo>
                      <a:pt x="737234" y="0"/>
                      <a:pt x="803348" y="66114"/>
                      <a:pt x="803348" y="147670"/>
                    </a:cubicBezTo>
                    <a:lnTo>
                      <a:pt x="803348" y="248770"/>
                    </a:lnTo>
                    <a:cubicBezTo>
                      <a:pt x="803348" y="330326"/>
                      <a:pt x="737234" y="396440"/>
                      <a:pt x="655678" y="396440"/>
                    </a:cubicBezTo>
                    <a:lnTo>
                      <a:pt x="147670" y="396440"/>
                    </a:lnTo>
                    <a:cubicBezTo>
                      <a:pt x="66114" y="396440"/>
                      <a:pt x="0" y="330326"/>
                      <a:pt x="0" y="248770"/>
                    </a:cubicBezTo>
                    <a:lnTo>
                      <a:pt x="0" y="147670"/>
                    </a:lnTo>
                    <a:cubicBezTo>
                      <a:pt x="0" y="66114"/>
                      <a:pt x="66114" y="0"/>
                      <a:pt x="147670" y="0"/>
                    </a:cubicBezTo>
                    <a:close/>
                  </a:path>
                </a:pathLst>
              </a:custGeom>
              <a:solidFill>
                <a:srgbClr val="B8C4E1"/>
              </a:solidFill>
            </p:spPr>
            <p:txBody>
              <a:bodyPr/>
              <a:lstStyle/>
              <a:p>
                <a:endParaRPr lang="fr-FR"/>
              </a:p>
            </p:txBody>
          </p:sp>
          <p:sp>
            <p:nvSpPr>
              <p:cNvPr id="23" name="TextBox 23"/>
              <p:cNvSpPr txBox="1"/>
              <p:nvPr/>
            </p:nvSpPr>
            <p:spPr>
              <a:xfrm>
                <a:off x="0" y="-38100"/>
                <a:ext cx="803348" cy="434540"/>
              </a:xfrm>
              <a:prstGeom prst="rect">
                <a:avLst/>
              </a:prstGeom>
            </p:spPr>
            <p:txBody>
              <a:bodyPr lIns="42064" tIns="42064" rIns="42064" bIns="42064" rtlCol="0" anchor="ctr"/>
              <a:lstStyle/>
              <a:p>
                <a:pPr algn="ctr">
                  <a:lnSpc>
                    <a:spcPts val="2737"/>
                  </a:lnSpc>
                </a:pPr>
                <a:endParaRPr/>
              </a:p>
            </p:txBody>
          </p:sp>
        </p:grpSp>
        <p:sp>
          <p:nvSpPr>
            <p:cNvPr id="24" name="TextBox 24"/>
            <p:cNvSpPr txBox="1"/>
            <p:nvPr/>
          </p:nvSpPr>
          <p:spPr>
            <a:xfrm>
              <a:off x="2867868" y="5181079"/>
              <a:ext cx="1748426" cy="541499"/>
            </a:xfrm>
            <a:prstGeom prst="rect">
              <a:avLst/>
            </a:prstGeom>
          </p:spPr>
          <p:txBody>
            <a:bodyPr lIns="0" tIns="0" rIns="0" bIns="0" rtlCol="0" anchor="t">
              <a:spAutoFit/>
            </a:bodyPr>
            <a:lstStyle/>
            <a:p>
              <a:pPr algn="ctr">
                <a:lnSpc>
                  <a:spcPts val="3475"/>
                </a:lnSpc>
              </a:pPr>
              <a:r>
                <a:rPr lang="en-US" sz="2482">
                  <a:solidFill>
                    <a:srgbClr val="FFFFFF"/>
                  </a:solidFill>
                  <a:latin typeface="Open Sans"/>
                  <a:ea typeface="Open Sans"/>
                  <a:cs typeface="Open Sans"/>
                  <a:sym typeface="Open Sans"/>
                </a:rPr>
                <a:t>Données</a:t>
              </a:r>
            </a:p>
          </p:txBody>
        </p:sp>
        <p:sp>
          <p:nvSpPr>
            <p:cNvPr id="25" name="TextBox 25"/>
            <p:cNvSpPr txBox="1"/>
            <p:nvPr/>
          </p:nvSpPr>
          <p:spPr>
            <a:xfrm>
              <a:off x="8224519" y="5193577"/>
              <a:ext cx="1748426" cy="541499"/>
            </a:xfrm>
            <a:prstGeom prst="rect">
              <a:avLst/>
            </a:prstGeom>
          </p:spPr>
          <p:txBody>
            <a:bodyPr lIns="0" tIns="0" rIns="0" bIns="0" rtlCol="0" anchor="t">
              <a:spAutoFit/>
            </a:bodyPr>
            <a:lstStyle/>
            <a:p>
              <a:pPr algn="ctr">
                <a:lnSpc>
                  <a:spcPts val="3475"/>
                </a:lnSpc>
                <a:spcBef>
                  <a:spcPct val="0"/>
                </a:spcBef>
              </a:pPr>
              <a:r>
                <a:rPr lang="en-US" sz="2482">
                  <a:solidFill>
                    <a:srgbClr val="FFFFFF"/>
                  </a:solidFill>
                  <a:latin typeface="Open Sans"/>
                  <a:ea typeface="Open Sans"/>
                  <a:cs typeface="Open Sans"/>
                  <a:sym typeface="Open Sans"/>
                </a:rPr>
                <a:t>Données</a:t>
              </a:r>
            </a:p>
          </p:txBody>
        </p:sp>
        <p:sp>
          <p:nvSpPr>
            <p:cNvPr id="26" name="TextBox 26"/>
            <p:cNvSpPr txBox="1"/>
            <p:nvPr/>
          </p:nvSpPr>
          <p:spPr>
            <a:xfrm>
              <a:off x="3407837" y="25560"/>
              <a:ext cx="886937" cy="697261"/>
            </a:xfrm>
            <a:prstGeom prst="rect">
              <a:avLst/>
            </a:prstGeom>
          </p:spPr>
          <p:txBody>
            <a:bodyPr lIns="0" tIns="0" rIns="0" bIns="0" rtlCol="0" anchor="t">
              <a:spAutoFit/>
            </a:bodyPr>
            <a:lstStyle/>
            <a:p>
              <a:pPr algn="ctr">
                <a:lnSpc>
                  <a:spcPts val="4488"/>
                </a:lnSpc>
                <a:spcBef>
                  <a:spcPct val="0"/>
                </a:spcBef>
              </a:pPr>
              <a:r>
                <a:rPr lang="en-US" sz="3206">
                  <a:solidFill>
                    <a:srgbClr val="FFFFFF"/>
                  </a:solidFill>
                  <a:latin typeface="Open Sans"/>
                  <a:ea typeface="Open Sans"/>
                  <a:cs typeface="Open Sans"/>
                  <a:sym typeface="Open Sans"/>
                </a:rPr>
                <a:t>CIK</a:t>
              </a:r>
            </a:p>
          </p:txBody>
        </p:sp>
        <p:sp>
          <p:nvSpPr>
            <p:cNvPr id="27" name="AutoShape 27"/>
            <p:cNvSpPr/>
            <p:nvPr/>
          </p:nvSpPr>
          <p:spPr>
            <a:xfrm flipV="1">
              <a:off x="6435310" y="1097182"/>
              <a:ext cx="0" cy="675800"/>
            </a:xfrm>
            <a:prstGeom prst="line">
              <a:avLst/>
            </a:prstGeom>
            <a:ln w="63452" cap="flat">
              <a:solidFill>
                <a:srgbClr val="E3E8FF"/>
              </a:solidFill>
              <a:prstDash val="solid"/>
              <a:headEnd type="none" w="sm" len="sm"/>
              <a:tailEnd type="none" w="sm" len="sm"/>
            </a:ln>
          </p:spPr>
          <p:txBody>
            <a:bodyPr/>
            <a:lstStyle/>
            <a:p>
              <a:endParaRPr lang="fr-FR"/>
            </a:p>
          </p:txBody>
        </p:sp>
        <p:sp>
          <p:nvSpPr>
            <p:cNvPr id="28" name="Freeform 28"/>
            <p:cNvSpPr/>
            <p:nvPr/>
          </p:nvSpPr>
          <p:spPr>
            <a:xfrm rot="-8100000">
              <a:off x="6127957" y="1900292"/>
              <a:ext cx="614706" cy="614706"/>
            </a:xfrm>
            <a:custGeom>
              <a:avLst/>
              <a:gdLst/>
              <a:ahLst/>
              <a:cxnLst/>
              <a:rect l="l" t="t" r="r" b="b"/>
              <a:pathLst>
                <a:path w="614706" h="614706">
                  <a:moveTo>
                    <a:pt x="0" y="0"/>
                  </a:moveTo>
                  <a:lnTo>
                    <a:pt x="614705" y="0"/>
                  </a:lnTo>
                  <a:lnTo>
                    <a:pt x="614705" y="614705"/>
                  </a:lnTo>
                  <a:lnTo>
                    <a:pt x="0" y="61470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29" name="AutoShape 29"/>
            <p:cNvSpPr/>
            <p:nvPr/>
          </p:nvSpPr>
          <p:spPr>
            <a:xfrm flipV="1">
              <a:off x="2867868" y="1975"/>
              <a:ext cx="68305" cy="1095208"/>
            </a:xfrm>
            <a:prstGeom prst="line">
              <a:avLst/>
            </a:prstGeom>
            <a:ln w="63452" cap="flat">
              <a:solidFill>
                <a:srgbClr val="E3E8FF"/>
              </a:solidFill>
              <a:prstDash val="solid"/>
              <a:headEnd type="none" w="sm" len="sm"/>
              <a:tailEnd type="none" w="sm" len="sm"/>
            </a:ln>
          </p:spPr>
          <p:txBody>
            <a:bodyPr/>
            <a:lstStyle/>
            <a:p>
              <a:endParaRPr lang="fr-FR"/>
            </a:p>
          </p:txBody>
        </p:sp>
        <p:sp>
          <p:nvSpPr>
            <p:cNvPr id="30" name="AutoShape 30"/>
            <p:cNvSpPr/>
            <p:nvPr/>
          </p:nvSpPr>
          <p:spPr>
            <a:xfrm>
              <a:off x="1387527" y="1097182"/>
              <a:ext cx="9905154" cy="0"/>
            </a:xfrm>
            <a:prstGeom prst="line">
              <a:avLst/>
            </a:prstGeom>
            <a:ln w="63452" cap="flat">
              <a:solidFill>
                <a:srgbClr val="E3E8FF"/>
              </a:solidFill>
              <a:prstDash val="solid"/>
              <a:headEnd type="none" w="sm" len="sm"/>
              <a:tailEnd type="none" w="sm" len="sm"/>
            </a:ln>
          </p:spPr>
          <p:txBody>
            <a:bodyPr/>
            <a:lstStyle/>
            <a:p>
              <a:endParaRPr lang="fr-FR"/>
            </a:p>
          </p:txBody>
        </p:sp>
        <p:sp>
          <p:nvSpPr>
            <p:cNvPr id="31" name="AutoShape 31"/>
            <p:cNvSpPr/>
            <p:nvPr/>
          </p:nvSpPr>
          <p:spPr>
            <a:xfrm flipV="1">
              <a:off x="11292681" y="1097182"/>
              <a:ext cx="0" cy="675800"/>
            </a:xfrm>
            <a:prstGeom prst="line">
              <a:avLst/>
            </a:prstGeom>
            <a:ln w="63452" cap="flat">
              <a:solidFill>
                <a:srgbClr val="E3E8FF"/>
              </a:solidFill>
              <a:prstDash val="solid"/>
              <a:headEnd type="none" w="sm" len="sm"/>
              <a:tailEnd type="none" w="sm" len="sm"/>
            </a:ln>
          </p:spPr>
          <p:txBody>
            <a:bodyPr/>
            <a:lstStyle/>
            <a:p>
              <a:endParaRPr lang="fr-FR"/>
            </a:p>
          </p:txBody>
        </p:sp>
        <p:sp>
          <p:nvSpPr>
            <p:cNvPr id="32" name="Freeform 32"/>
            <p:cNvSpPr/>
            <p:nvPr/>
          </p:nvSpPr>
          <p:spPr>
            <a:xfrm rot="-8100000">
              <a:off x="10985328" y="1900292"/>
              <a:ext cx="614706" cy="614706"/>
            </a:xfrm>
            <a:custGeom>
              <a:avLst/>
              <a:gdLst/>
              <a:ahLst/>
              <a:cxnLst/>
              <a:rect l="l" t="t" r="r" b="b"/>
              <a:pathLst>
                <a:path w="614706" h="614706">
                  <a:moveTo>
                    <a:pt x="0" y="0"/>
                  </a:moveTo>
                  <a:lnTo>
                    <a:pt x="614706" y="0"/>
                  </a:lnTo>
                  <a:lnTo>
                    <a:pt x="614706" y="614705"/>
                  </a:lnTo>
                  <a:lnTo>
                    <a:pt x="0" y="61470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33" name="AutoShape 33"/>
            <p:cNvSpPr/>
            <p:nvPr/>
          </p:nvSpPr>
          <p:spPr>
            <a:xfrm flipV="1">
              <a:off x="1359564" y="1056858"/>
              <a:ext cx="0" cy="675800"/>
            </a:xfrm>
            <a:prstGeom prst="line">
              <a:avLst/>
            </a:prstGeom>
            <a:ln w="63452" cap="flat">
              <a:solidFill>
                <a:srgbClr val="E3E8FF"/>
              </a:solidFill>
              <a:prstDash val="solid"/>
              <a:headEnd type="none" w="sm" len="sm"/>
              <a:tailEnd type="none" w="sm" len="sm"/>
            </a:ln>
          </p:spPr>
          <p:txBody>
            <a:bodyPr/>
            <a:lstStyle/>
            <a:p>
              <a:endParaRPr lang="fr-FR"/>
            </a:p>
          </p:txBody>
        </p:sp>
        <p:sp>
          <p:nvSpPr>
            <p:cNvPr id="34" name="Freeform 34"/>
            <p:cNvSpPr/>
            <p:nvPr/>
          </p:nvSpPr>
          <p:spPr>
            <a:xfrm rot="-8100000">
              <a:off x="1052212" y="1859967"/>
              <a:ext cx="614706" cy="614706"/>
            </a:xfrm>
            <a:custGeom>
              <a:avLst/>
              <a:gdLst/>
              <a:ahLst/>
              <a:cxnLst/>
              <a:rect l="l" t="t" r="r" b="b"/>
              <a:pathLst>
                <a:path w="614706" h="614706">
                  <a:moveTo>
                    <a:pt x="0" y="0"/>
                  </a:moveTo>
                  <a:lnTo>
                    <a:pt x="614705" y="0"/>
                  </a:lnTo>
                  <a:lnTo>
                    <a:pt x="614705" y="614706"/>
                  </a:lnTo>
                  <a:lnTo>
                    <a:pt x="0" y="61470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grpSp>
      <p:sp>
        <p:nvSpPr>
          <p:cNvPr id="35" name="Freeform 35"/>
          <p:cNvSpPr/>
          <p:nvPr/>
        </p:nvSpPr>
        <p:spPr>
          <a:xfrm rot="10435729">
            <a:off x="14312113" y="-3132898"/>
            <a:ext cx="7951775" cy="8527373"/>
          </a:xfrm>
          <a:custGeom>
            <a:avLst/>
            <a:gdLst/>
            <a:ahLst/>
            <a:cxnLst/>
            <a:rect l="l" t="t" r="r" b="b"/>
            <a:pathLst>
              <a:path w="7951775" h="8527373">
                <a:moveTo>
                  <a:pt x="0" y="0"/>
                </a:moveTo>
                <a:lnTo>
                  <a:pt x="7951774" y="0"/>
                </a:lnTo>
                <a:lnTo>
                  <a:pt x="7951774" y="8527372"/>
                </a:lnTo>
                <a:lnTo>
                  <a:pt x="0" y="8527372"/>
                </a:lnTo>
                <a:lnTo>
                  <a:pt x="0" y="0"/>
                </a:lnTo>
                <a:close/>
              </a:path>
            </a:pathLst>
          </a:custGeom>
          <a:blipFill>
            <a:blip r:embed="rId5"/>
            <a:stretch>
              <a:fillRect/>
            </a:stretch>
          </a:blipFill>
        </p:spPr>
        <p:txBody>
          <a:bodyPr/>
          <a:lstStyle/>
          <a:p>
            <a:endParaRPr lang="fr-FR"/>
          </a:p>
        </p:txBody>
      </p:sp>
    </p:spTree>
  </p:cSld>
  <p:clrMapOvr>
    <a:masterClrMapping/>
  </p:clrMapOvr>
  <p:transition spd="med">
    <p:pull/>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467706" y="6494262"/>
            <a:ext cx="6383425" cy="5528076"/>
            <a:chOff x="0" y="0"/>
            <a:chExt cx="3619627" cy="3134614"/>
          </a:xfrm>
        </p:grpSpPr>
        <p:sp>
          <p:nvSpPr>
            <p:cNvPr id="3" name="Freeform 3"/>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4" name="Group 4"/>
          <p:cNvGrpSpPr/>
          <p:nvPr/>
        </p:nvGrpSpPr>
        <p:grpSpPr>
          <a:xfrm rot="-10800000">
            <a:off x="1655957" y="7944342"/>
            <a:ext cx="3034530" cy="2627917"/>
            <a:chOff x="0" y="0"/>
            <a:chExt cx="3619627" cy="3134614"/>
          </a:xfrm>
        </p:grpSpPr>
        <p:sp>
          <p:nvSpPr>
            <p:cNvPr id="5" name="Freeform 5"/>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B8D99F"/>
            </a:solidFill>
          </p:spPr>
          <p:txBody>
            <a:bodyPr/>
            <a:lstStyle/>
            <a:p>
              <a:endParaRPr lang="fr-FR"/>
            </a:p>
          </p:txBody>
        </p:sp>
      </p:grpSp>
      <p:grpSp>
        <p:nvGrpSpPr>
          <p:cNvPr id="6" name="Group 6"/>
          <p:cNvGrpSpPr/>
          <p:nvPr/>
        </p:nvGrpSpPr>
        <p:grpSpPr>
          <a:xfrm rot="-10800000">
            <a:off x="3466709" y="8844690"/>
            <a:ext cx="2141618" cy="1854652"/>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E3E8FF"/>
            </a:solidFill>
          </p:spPr>
          <p:txBody>
            <a:bodyPr/>
            <a:lstStyle/>
            <a:p>
              <a:endParaRPr lang="fr-FR"/>
            </a:p>
          </p:txBody>
        </p:sp>
      </p:grpSp>
      <p:sp>
        <p:nvSpPr>
          <p:cNvPr id="8" name="TextBox 8"/>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23</a:t>
            </a:r>
          </a:p>
        </p:txBody>
      </p:sp>
      <p:sp>
        <p:nvSpPr>
          <p:cNvPr id="9" name="Freeform 9"/>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grpSp>
        <p:nvGrpSpPr>
          <p:cNvPr id="10" name="Group 10"/>
          <p:cNvGrpSpPr/>
          <p:nvPr/>
        </p:nvGrpSpPr>
        <p:grpSpPr>
          <a:xfrm>
            <a:off x="1909082" y="1753366"/>
            <a:ext cx="6823913" cy="839660"/>
            <a:chOff x="0" y="0"/>
            <a:chExt cx="1797245" cy="221145"/>
          </a:xfrm>
        </p:grpSpPr>
        <p:sp>
          <p:nvSpPr>
            <p:cNvPr id="11" name="Freeform 11"/>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1F2D"/>
            </a:solidFill>
            <a:ln w="38100" cap="rnd">
              <a:solidFill>
                <a:srgbClr val="FBF9F1"/>
              </a:solidFill>
              <a:prstDash val="solid"/>
              <a:round/>
            </a:ln>
          </p:spPr>
          <p:txBody>
            <a:bodyPr/>
            <a:lstStyle/>
            <a:p>
              <a:endParaRPr lang="fr-FR"/>
            </a:p>
          </p:txBody>
        </p:sp>
        <p:sp>
          <p:nvSpPr>
            <p:cNvPr id="12" name="TextBox 12"/>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909082" y="2786810"/>
            <a:ext cx="6823913" cy="2344149"/>
            <a:chOff x="0" y="0"/>
            <a:chExt cx="1797245" cy="617389"/>
          </a:xfrm>
        </p:grpSpPr>
        <p:sp>
          <p:nvSpPr>
            <p:cNvPr id="14" name="Freeform 14"/>
            <p:cNvSpPr/>
            <p:nvPr/>
          </p:nvSpPr>
          <p:spPr>
            <a:xfrm>
              <a:off x="0" y="0"/>
              <a:ext cx="1797245" cy="617389"/>
            </a:xfrm>
            <a:custGeom>
              <a:avLst/>
              <a:gdLst/>
              <a:ahLst/>
              <a:cxnLst/>
              <a:rect l="l" t="t" r="r" b="b"/>
              <a:pathLst>
                <a:path w="1797245" h="617389">
                  <a:moveTo>
                    <a:pt x="22691" y="0"/>
                  </a:moveTo>
                  <a:lnTo>
                    <a:pt x="1774554" y="0"/>
                  </a:lnTo>
                  <a:cubicBezTo>
                    <a:pt x="1787086" y="0"/>
                    <a:pt x="1797245" y="10159"/>
                    <a:pt x="1797245" y="22691"/>
                  </a:cubicBezTo>
                  <a:lnTo>
                    <a:pt x="1797245" y="594698"/>
                  </a:lnTo>
                  <a:cubicBezTo>
                    <a:pt x="1797245" y="607230"/>
                    <a:pt x="1787086" y="617389"/>
                    <a:pt x="1774554" y="617389"/>
                  </a:cubicBezTo>
                  <a:lnTo>
                    <a:pt x="22691" y="617389"/>
                  </a:lnTo>
                  <a:cubicBezTo>
                    <a:pt x="10159" y="617389"/>
                    <a:pt x="0" y="607230"/>
                    <a:pt x="0" y="594698"/>
                  </a:cubicBezTo>
                  <a:lnTo>
                    <a:pt x="0" y="22691"/>
                  </a:lnTo>
                  <a:cubicBezTo>
                    <a:pt x="0" y="10159"/>
                    <a:pt x="10159" y="0"/>
                    <a:pt x="22691" y="0"/>
                  </a:cubicBezTo>
                  <a:close/>
                </a:path>
              </a:pathLst>
            </a:custGeom>
            <a:solidFill>
              <a:srgbClr val="B8D99F"/>
            </a:solidFill>
            <a:ln w="38100" cap="sq">
              <a:solidFill>
                <a:srgbClr val="FBF9F1"/>
              </a:solidFill>
              <a:prstDash val="solid"/>
              <a:miter/>
            </a:ln>
          </p:spPr>
          <p:txBody>
            <a:bodyPr/>
            <a:lstStyle/>
            <a:p>
              <a:endParaRPr lang="fr-FR"/>
            </a:p>
          </p:txBody>
        </p:sp>
        <p:sp>
          <p:nvSpPr>
            <p:cNvPr id="15" name="TextBox 15"/>
            <p:cNvSpPr txBox="1"/>
            <p:nvPr/>
          </p:nvSpPr>
          <p:spPr>
            <a:xfrm>
              <a:off x="0" y="-76200"/>
              <a:ext cx="1797245" cy="693589"/>
            </a:xfrm>
            <a:prstGeom prst="rect">
              <a:avLst/>
            </a:prstGeom>
          </p:spPr>
          <p:txBody>
            <a:bodyPr lIns="50800" tIns="50800" rIns="50800" bIns="50800" rtlCol="0" anchor="ctr"/>
            <a:lstStyle/>
            <a:p>
              <a:pPr algn="ctr">
                <a:lnSpc>
                  <a:spcPts val="4900"/>
                </a:lnSpc>
              </a:pPr>
              <a:endParaRPr/>
            </a:p>
          </p:txBody>
        </p:sp>
      </p:grpSp>
      <p:sp>
        <p:nvSpPr>
          <p:cNvPr id="16" name="Freeform 16"/>
          <p:cNvSpPr/>
          <p:nvPr/>
        </p:nvSpPr>
        <p:spPr>
          <a:xfrm>
            <a:off x="8028531" y="1942868"/>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fr-FR"/>
          </a:p>
        </p:txBody>
      </p:sp>
      <p:grpSp>
        <p:nvGrpSpPr>
          <p:cNvPr id="17" name="Group 17"/>
          <p:cNvGrpSpPr/>
          <p:nvPr/>
        </p:nvGrpSpPr>
        <p:grpSpPr>
          <a:xfrm>
            <a:off x="10082969" y="3442162"/>
            <a:ext cx="6823913" cy="839660"/>
            <a:chOff x="0" y="0"/>
            <a:chExt cx="1797245" cy="221145"/>
          </a:xfrm>
        </p:grpSpPr>
        <p:sp>
          <p:nvSpPr>
            <p:cNvPr id="18" name="Freeform 18"/>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1F2D"/>
            </a:solidFill>
            <a:ln w="38100" cap="rnd">
              <a:solidFill>
                <a:srgbClr val="FBF9F1"/>
              </a:solidFill>
              <a:prstDash val="solid"/>
              <a:round/>
            </a:ln>
          </p:spPr>
          <p:txBody>
            <a:bodyPr/>
            <a:lstStyle/>
            <a:p>
              <a:endParaRPr lang="fr-FR"/>
            </a:p>
          </p:txBody>
        </p:sp>
        <p:sp>
          <p:nvSpPr>
            <p:cNvPr id="19" name="TextBox 19"/>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0082969" y="4475606"/>
            <a:ext cx="6823913" cy="2369231"/>
            <a:chOff x="0" y="0"/>
            <a:chExt cx="1797245" cy="623995"/>
          </a:xfrm>
        </p:grpSpPr>
        <p:sp>
          <p:nvSpPr>
            <p:cNvPr id="21" name="Freeform 21"/>
            <p:cNvSpPr/>
            <p:nvPr/>
          </p:nvSpPr>
          <p:spPr>
            <a:xfrm>
              <a:off x="0" y="0"/>
              <a:ext cx="1797245" cy="623995"/>
            </a:xfrm>
            <a:custGeom>
              <a:avLst/>
              <a:gdLst/>
              <a:ahLst/>
              <a:cxnLst/>
              <a:rect l="l" t="t" r="r" b="b"/>
              <a:pathLst>
                <a:path w="1797245" h="623995">
                  <a:moveTo>
                    <a:pt x="22691" y="0"/>
                  </a:moveTo>
                  <a:lnTo>
                    <a:pt x="1774554" y="0"/>
                  </a:lnTo>
                  <a:cubicBezTo>
                    <a:pt x="1787086" y="0"/>
                    <a:pt x="1797245" y="10159"/>
                    <a:pt x="1797245" y="22691"/>
                  </a:cubicBezTo>
                  <a:lnTo>
                    <a:pt x="1797245" y="601304"/>
                  </a:lnTo>
                  <a:cubicBezTo>
                    <a:pt x="1797245" y="613836"/>
                    <a:pt x="1787086" y="623995"/>
                    <a:pt x="1774554" y="623995"/>
                  </a:cubicBezTo>
                  <a:lnTo>
                    <a:pt x="22691" y="623995"/>
                  </a:lnTo>
                  <a:cubicBezTo>
                    <a:pt x="10159" y="623995"/>
                    <a:pt x="0" y="613836"/>
                    <a:pt x="0" y="601304"/>
                  </a:cubicBezTo>
                  <a:lnTo>
                    <a:pt x="0" y="22691"/>
                  </a:lnTo>
                  <a:cubicBezTo>
                    <a:pt x="0" y="10159"/>
                    <a:pt x="10159" y="0"/>
                    <a:pt x="22691" y="0"/>
                  </a:cubicBezTo>
                  <a:close/>
                </a:path>
              </a:pathLst>
            </a:custGeom>
            <a:solidFill>
              <a:srgbClr val="B8D99F"/>
            </a:solidFill>
            <a:ln w="38100" cap="sq">
              <a:solidFill>
                <a:srgbClr val="FBF9F1"/>
              </a:solidFill>
              <a:prstDash val="solid"/>
              <a:miter/>
            </a:ln>
          </p:spPr>
          <p:txBody>
            <a:bodyPr/>
            <a:lstStyle/>
            <a:p>
              <a:endParaRPr lang="fr-FR"/>
            </a:p>
          </p:txBody>
        </p:sp>
        <p:sp>
          <p:nvSpPr>
            <p:cNvPr id="22" name="TextBox 22"/>
            <p:cNvSpPr txBox="1"/>
            <p:nvPr/>
          </p:nvSpPr>
          <p:spPr>
            <a:xfrm>
              <a:off x="0" y="-76200"/>
              <a:ext cx="1797245" cy="700195"/>
            </a:xfrm>
            <a:prstGeom prst="rect">
              <a:avLst/>
            </a:prstGeom>
          </p:spPr>
          <p:txBody>
            <a:bodyPr lIns="50800" tIns="50800" rIns="50800" bIns="50800" rtlCol="0" anchor="ctr"/>
            <a:lstStyle/>
            <a:p>
              <a:pPr algn="ctr">
                <a:lnSpc>
                  <a:spcPts val="4900"/>
                </a:lnSpc>
              </a:pPr>
              <a:endParaRPr/>
            </a:p>
          </p:txBody>
        </p:sp>
      </p:grpSp>
      <p:sp>
        <p:nvSpPr>
          <p:cNvPr id="23" name="Freeform 23"/>
          <p:cNvSpPr/>
          <p:nvPr/>
        </p:nvSpPr>
        <p:spPr>
          <a:xfrm>
            <a:off x="16203679" y="363166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fr-FR"/>
          </a:p>
        </p:txBody>
      </p:sp>
      <p:sp>
        <p:nvSpPr>
          <p:cNvPr id="24" name="TextBox 24"/>
          <p:cNvSpPr txBox="1"/>
          <p:nvPr/>
        </p:nvSpPr>
        <p:spPr>
          <a:xfrm>
            <a:off x="2384946" y="1928721"/>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A4E473"/>
                </a:solidFill>
                <a:latin typeface="Lato Bold"/>
                <a:ea typeface="Lato Bold"/>
                <a:cs typeface="Lato Bold"/>
                <a:sym typeface="Lato Bold"/>
              </a:rPr>
              <a:t>AVANTAGES</a:t>
            </a:r>
          </a:p>
        </p:txBody>
      </p:sp>
      <p:sp>
        <p:nvSpPr>
          <p:cNvPr id="25" name="TextBox 25"/>
          <p:cNvSpPr txBox="1"/>
          <p:nvPr/>
        </p:nvSpPr>
        <p:spPr>
          <a:xfrm>
            <a:off x="10558833" y="3617517"/>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A4E473"/>
                </a:solidFill>
                <a:latin typeface="Lato Bold"/>
                <a:ea typeface="Lato Bold"/>
                <a:cs typeface="Lato Bold"/>
                <a:sym typeface="Lato Bold"/>
              </a:rPr>
              <a:t>INCONVÉNIENTS</a:t>
            </a:r>
          </a:p>
        </p:txBody>
      </p:sp>
      <p:sp>
        <p:nvSpPr>
          <p:cNvPr id="26" name="TextBox 26"/>
          <p:cNvSpPr txBox="1"/>
          <p:nvPr/>
        </p:nvSpPr>
        <p:spPr>
          <a:xfrm>
            <a:off x="10294072" y="4981110"/>
            <a:ext cx="6366807" cy="1108710"/>
          </a:xfrm>
          <a:prstGeom prst="rect">
            <a:avLst/>
          </a:prstGeom>
        </p:spPr>
        <p:txBody>
          <a:bodyPr lIns="0" tIns="0" rIns="0" bIns="0" rtlCol="0" anchor="t">
            <a:spAutoFit/>
          </a:bodyPr>
          <a:lstStyle/>
          <a:p>
            <a:pPr marL="453390" lvl="1" indent="-226695" algn="just">
              <a:lnSpc>
                <a:spcPts val="2940"/>
              </a:lnSpc>
              <a:buFont typeface="Arial"/>
              <a:buChar char="•"/>
            </a:pPr>
            <a:r>
              <a:rPr lang="en-US" sz="2100">
                <a:solidFill>
                  <a:srgbClr val="000000"/>
                </a:solidFill>
                <a:latin typeface="Lato"/>
                <a:ea typeface="Lato"/>
                <a:cs typeface="Lato"/>
                <a:sym typeface="Lato"/>
              </a:rPr>
              <a:t>Cohérence faible (délai de synchronisation).</a:t>
            </a:r>
          </a:p>
          <a:p>
            <a:pPr marL="453390" lvl="1" indent="-226695" algn="just">
              <a:lnSpc>
                <a:spcPts val="2940"/>
              </a:lnSpc>
              <a:spcBef>
                <a:spcPct val="0"/>
              </a:spcBef>
              <a:buFont typeface="Arial"/>
              <a:buChar char="•"/>
            </a:pPr>
            <a:r>
              <a:rPr lang="en-US" sz="2100">
                <a:solidFill>
                  <a:srgbClr val="000000"/>
                </a:solidFill>
                <a:latin typeface="Lato"/>
                <a:ea typeface="Lato"/>
                <a:cs typeface="Lato"/>
                <a:sym typeface="Lato"/>
              </a:rPr>
              <a:t>Risque de perte de données si le maître tombe avant réplication.</a:t>
            </a:r>
          </a:p>
        </p:txBody>
      </p:sp>
      <p:sp>
        <p:nvSpPr>
          <p:cNvPr id="27" name="TextBox 27"/>
          <p:cNvSpPr txBox="1"/>
          <p:nvPr/>
        </p:nvSpPr>
        <p:spPr>
          <a:xfrm>
            <a:off x="2118924" y="3417884"/>
            <a:ext cx="6366807" cy="1081067"/>
          </a:xfrm>
          <a:prstGeom prst="rect">
            <a:avLst/>
          </a:prstGeom>
        </p:spPr>
        <p:txBody>
          <a:bodyPr lIns="0" tIns="0" rIns="0" bIns="0" rtlCol="0" anchor="t">
            <a:spAutoFit/>
          </a:bodyPr>
          <a:lstStyle/>
          <a:p>
            <a:pPr marL="437539" lvl="1" indent="-218770" algn="just">
              <a:lnSpc>
                <a:spcPts val="2837"/>
              </a:lnSpc>
              <a:buFont typeface="Arial"/>
              <a:buChar char="•"/>
            </a:pPr>
            <a:r>
              <a:rPr lang="en-US" sz="2026">
                <a:solidFill>
                  <a:srgbClr val="000000"/>
                </a:solidFill>
                <a:latin typeface="Lato"/>
                <a:ea typeface="Lato"/>
                <a:cs typeface="Lato"/>
                <a:sym typeface="Lato"/>
              </a:rPr>
              <a:t>Faible latence (le client n’attend pas la réplication).</a:t>
            </a:r>
          </a:p>
          <a:p>
            <a:pPr marL="453390" lvl="1" indent="-226695" algn="just">
              <a:lnSpc>
                <a:spcPts val="2940"/>
              </a:lnSpc>
              <a:spcBef>
                <a:spcPct val="0"/>
              </a:spcBef>
              <a:buFont typeface="Arial"/>
              <a:buChar char="•"/>
            </a:pPr>
            <a:r>
              <a:rPr lang="en-US" sz="2100">
                <a:solidFill>
                  <a:srgbClr val="000000"/>
                </a:solidFill>
                <a:latin typeface="Lato"/>
                <a:ea typeface="Lato"/>
                <a:cs typeface="Lato"/>
                <a:sym typeface="Lato"/>
              </a:rPr>
              <a:t>Haute disponibilité (fonctionne même si des nœuds sont lents/hors ligne).</a:t>
            </a:r>
          </a:p>
        </p:txBody>
      </p:sp>
    </p:spTree>
  </p:cSld>
  <p:clrMapOvr>
    <a:masterClrMapping/>
  </p:clrMapOvr>
  <p:transition spd="med">
    <p:pull/>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2957661" y="4839365"/>
            <a:ext cx="7172250" cy="1510531"/>
            <a:chOff x="0" y="0"/>
            <a:chExt cx="1613609" cy="339838"/>
          </a:xfrm>
        </p:grpSpPr>
        <p:sp>
          <p:nvSpPr>
            <p:cNvPr id="3" name="Freeform 3"/>
            <p:cNvSpPr/>
            <p:nvPr/>
          </p:nvSpPr>
          <p:spPr>
            <a:xfrm>
              <a:off x="0" y="0"/>
              <a:ext cx="1613609" cy="339838"/>
            </a:xfrm>
            <a:custGeom>
              <a:avLst/>
              <a:gdLst/>
              <a:ahLst/>
              <a:cxnLst/>
              <a:rect l="l" t="t" r="r" b="b"/>
              <a:pathLst>
                <a:path w="1613609" h="339838">
                  <a:moveTo>
                    <a:pt x="56130" y="0"/>
                  </a:moveTo>
                  <a:lnTo>
                    <a:pt x="1557479" y="0"/>
                  </a:lnTo>
                  <a:cubicBezTo>
                    <a:pt x="1572366" y="0"/>
                    <a:pt x="1586643" y="5914"/>
                    <a:pt x="1597169" y="16440"/>
                  </a:cubicBezTo>
                  <a:cubicBezTo>
                    <a:pt x="1607695" y="26967"/>
                    <a:pt x="1613609" y="41244"/>
                    <a:pt x="1613609" y="56130"/>
                  </a:cubicBezTo>
                  <a:lnTo>
                    <a:pt x="1613609" y="283708"/>
                  </a:lnTo>
                  <a:cubicBezTo>
                    <a:pt x="1613609" y="314708"/>
                    <a:pt x="1588479" y="339838"/>
                    <a:pt x="1557479" y="339838"/>
                  </a:cubicBezTo>
                  <a:lnTo>
                    <a:pt x="56130" y="339838"/>
                  </a:lnTo>
                  <a:cubicBezTo>
                    <a:pt x="41244" y="339838"/>
                    <a:pt x="26967" y="333925"/>
                    <a:pt x="16440" y="323398"/>
                  </a:cubicBezTo>
                  <a:cubicBezTo>
                    <a:pt x="5914" y="312872"/>
                    <a:pt x="0" y="298595"/>
                    <a:pt x="0" y="283708"/>
                  </a:cubicBezTo>
                  <a:lnTo>
                    <a:pt x="0" y="56130"/>
                  </a:lnTo>
                  <a:cubicBezTo>
                    <a:pt x="0" y="25130"/>
                    <a:pt x="25130" y="0"/>
                    <a:pt x="56130" y="0"/>
                  </a:cubicBezTo>
                  <a:close/>
                </a:path>
              </a:pathLst>
            </a:custGeom>
            <a:gradFill rotWithShape="1">
              <a:gsLst>
                <a:gs pos="0">
                  <a:srgbClr val="00FF6C">
                    <a:alpha val="100000"/>
                  </a:srgbClr>
                </a:gs>
                <a:gs pos="100000">
                  <a:srgbClr val="8F33E1">
                    <a:alpha val="100000"/>
                  </a:srgbClr>
                </a:gs>
              </a:gsLst>
              <a:path path="circle">
                <a:fillToRect l="50000" t="50000" r="50000" b="50000"/>
              </a:path>
            </a:gradFill>
          </p:spPr>
          <p:txBody>
            <a:bodyPr/>
            <a:lstStyle/>
            <a:p>
              <a:endParaRPr lang="fr-FR"/>
            </a:p>
          </p:txBody>
        </p:sp>
        <p:sp>
          <p:nvSpPr>
            <p:cNvPr id="4" name="TextBox 4"/>
            <p:cNvSpPr txBox="1"/>
            <p:nvPr/>
          </p:nvSpPr>
          <p:spPr>
            <a:xfrm>
              <a:off x="0" y="-38100"/>
              <a:ext cx="1613609" cy="377938"/>
            </a:xfrm>
            <a:prstGeom prst="rect">
              <a:avLst/>
            </a:prstGeom>
          </p:spPr>
          <p:txBody>
            <a:bodyPr lIns="50800" tIns="50800" rIns="50800" bIns="50800" rtlCol="0" anchor="ctr"/>
            <a:lstStyle/>
            <a:p>
              <a:pPr algn="ctr">
                <a:lnSpc>
                  <a:spcPts val="2737"/>
                </a:lnSpc>
              </a:pPr>
              <a:endParaRPr/>
            </a:p>
          </p:txBody>
        </p:sp>
      </p:grpSp>
      <p:grpSp>
        <p:nvGrpSpPr>
          <p:cNvPr id="5" name="Group 5"/>
          <p:cNvGrpSpPr/>
          <p:nvPr/>
        </p:nvGrpSpPr>
        <p:grpSpPr>
          <a:xfrm>
            <a:off x="2957661" y="6873485"/>
            <a:ext cx="7147304" cy="1510531"/>
            <a:chOff x="0" y="0"/>
            <a:chExt cx="1607997" cy="339838"/>
          </a:xfrm>
        </p:grpSpPr>
        <p:sp>
          <p:nvSpPr>
            <p:cNvPr id="6" name="Freeform 6"/>
            <p:cNvSpPr/>
            <p:nvPr/>
          </p:nvSpPr>
          <p:spPr>
            <a:xfrm>
              <a:off x="0" y="0"/>
              <a:ext cx="1607997" cy="339838"/>
            </a:xfrm>
            <a:custGeom>
              <a:avLst/>
              <a:gdLst/>
              <a:ahLst/>
              <a:cxnLst/>
              <a:rect l="l" t="t" r="r" b="b"/>
              <a:pathLst>
                <a:path w="1607997" h="339838">
                  <a:moveTo>
                    <a:pt x="56326" y="0"/>
                  </a:moveTo>
                  <a:lnTo>
                    <a:pt x="1551671" y="0"/>
                  </a:lnTo>
                  <a:cubicBezTo>
                    <a:pt x="1566609" y="0"/>
                    <a:pt x="1580936" y="5934"/>
                    <a:pt x="1591499" y="16498"/>
                  </a:cubicBezTo>
                  <a:cubicBezTo>
                    <a:pt x="1602063" y="27061"/>
                    <a:pt x="1607997" y="41387"/>
                    <a:pt x="1607997" y="56326"/>
                  </a:cubicBezTo>
                  <a:lnTo>
                    <a:pt x="1607997" y="283512"/>
                  </a:lnTo>
                  <a:cubicBezTo>
                    <a:pt x="1607997" y="314620"/>
                    <a:pt x="1582779" y="339838"/>
                    <a:pt x="1551671" y="339838"/>
                  </a:cubicBezTo>
                  <a:lnTo>
                    <a:pt x="56326" y="339838"/>
                  </a:lnTo>
                  <a:cubicBezTo>
                    <a:pt x="41387" y="339838"/>
                    <a:pt x="27061" y="333904"/>
                    <a:pt x="16498" y="323341"/>
                  </a:cubicBezTo>
                  <a:cubicBezTo>
                    <a:pt x="5934" y="312778"/>
                    <a:pt x="0" y="298451"/>
                    <a:pt x="0" y="283512"/>
                  </a:cubicBezTo>
                  <a:lnTo>
                    <a:pt x="0" y="56326"/>
                  </a:lnTo>
                  <a:cubicBezTo>
                    <a:pt x="0" y="41387"/>
                    <a:pt x="5934" y="27061"/>
                    <a:pt x="16498" y="16498"/>
                  </a:cubicBezTo>
                  <a:cubicBezTo>
                    <a:pt x="27061" y="5934"/>
                    <a:pt x="41387" y="0"/>
                    <a:pt x="56326" y="0"/>
                  </a:cubicBezTo>
                  <a:close/>
                </a:path>
              </a:pathLst>
            </a:custGeom>
            <a:solidFill>
              <a:srgbClr val="A4E473"/>
            </a:solidFill>
          </p:spPr>
          <p:txBody>
            <a:bodyPr/>
            <a:lstStyle/>
            <a:p>
              <a:endParaRPr lang="fr-FR"/>
            </a:p>
          </p:txBody>
        </p:sp>
        <p:sp>
          <p:nvSpPr>
            <p:cNvPr id="7" name="TextBox 7"/>
            <p:cNvSpPr txBox="1"/>
            <p:nvPr/>
          </p:nvSpPr>
          <p:spPr>
            <a:xfrm>
              <a:off x="0" y="-38100"/>
              <a:ext cx="1607997" cy="377938"/>
            </a:xfrm>
            <a:prstGeom prst="rect">
              <a:avLst/>
            </a:prstGeom>
          </p:spPr>
          <p:txBody>
            <a:bodyPr lIns="50800" tIns="50800" rIns="50800" bIns="50800" rtlCol="0" anchor="ctr"/>
            <a:lstStyle/>
            <a:p>
              <a:pPr algn="ctr">
                <a:lnSpc>
                  <a:spcPts val="2737"/>
                </a:lnSpc>
              </a:pPr>
              <a:endParaRPr/>
            </a:p>
          </p:txBody>
        </p:sp>
      </p:grpSp>
      <p:sp>
        <p:nvSpPr>
          <p:cNvPr id="8" name="Freeform 8"/>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10" name="TextBox 10"/>
          <p:cNvSpPr txBox="1"/>
          <p:nvPr/>
        </p:nvSpPr>
        <p:spPr>
          <a:xfrm>
            <a:off x="3599903" y="5297133"/>
            <a:ext cx="5887767"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ASYNCHRONE</a:t>
            </a:r>
          </a:p>
        </p:txBody>
      </p:sp>
      <p:sp>
        <p:nvSpPr>
          <p:cNvPr id="11" name="TextBox 11"/>
          <p:cNvSpPr txBox="1"/>
          <p:nvPr/>
        </p:nvSpPr>
        <p:spPr>
          <a:xfrm>
            <a:off x="3327596" y="7312203"/>
            <a:ext cx="6407435"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SEMI-SYNCHRONE</a:t>
            </a:r>
          </a:p>
        </p:txBody>
      </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24</a:t>
            </a:r>
          </a:p>
        </p:txBody>
      </p:sp>
      <p:sp>
        <p:nvSpPr>
          <p:cNvPr id="13" name="Freeform 13"/>
          <p:cNvSpPr/>
          <p:nvPr/>
        </p:nvSpPr>
        <p:spPr>
          <a:xfrm rot="-10800000">
            <a:off x="10773216" y="8706314"/>
            <a:ext cx="1429017" cy="1538645"/>
          </a:xfrm>
          <a:custGeom>
            <a:avLst/>
            <a:gdLst/>
            <a:ahLst/>
            <a:cxnLst/>
            <a:rect l="l" t="t" r="r" b="b"/>
            <a:pathLst>
              <a:path w="1429017" h="1538645">
                <a:moveTo>
                  <a:pt x="0" y="0"/>
                </a:moveTo>
                <a:lnTo>
                  <a:pt x="1429017" y="0"/>
                </a:lnTo>
                <a:lnTo>
                  <a:pt x="1429017" y="1538645"/>
                </a:lnTo>
                <a:lnTo>
                  <a:pt x="0" y="153864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fr-FR"/>
          </a:p>
        </p:txBody>
      </p:sp>
      <p:sp>
        <p:nvSpPr>
          <p:cNvPr id="14" name="Freeform 14"/>
          <p:cNvSpPr/>
          <p:nvPr/>
        </p:nvSpPr>
        <p:spPr>
          <a:xfrm rot="-10800000">
            <a:off x="13085544" y="8706314"/>
            <a:ext cx="3674637" cy="2752637"/>
          </a:xfrm>
          <a:custGeom>
            <a:avLst/>
            <a:gdLst/>
            <a:ahLst/>
            <a:cxnLst/>
            <a:rect l="l" t="t" r="r" b="b"/>
            <a:pathLst>
              <a:path w="3674637" h="2752637">
                <a:moveTo>
                  <a:pt x="0" y="0"/>
                </a:moveTo>
                <a:lnTo>
                  <a:pt x="3674637" y="0"/>
                </a:lnTo>
                <a:lnTo>
                  <a:pt x="3674637" y="2752637"/>
                </a:lnTo>
                <a:lnTo>
                  <a:pt x="0" y="2752637"/>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txBody>
          <a:bodyPr/>
          <a:lstStyle/>
          <a:p>
            <a:endParaRPr lang="fr-FR"/>
          </a:p>
        </p:txBody>
      </p:sp>
      <p:sp>
        <p:nvSpPr>
          <p:cNvPr id="15" name="TextBox 15"/>
          <p:cNvSpPr txBox="1"/>
          <p:nvPr/>
        </p:nvSpPr>
        <p:spPr>
          <a:xfrm>
            <a:off x="2957661" y="872840"/>
            <a:ext cx="12510939" cy="1077218"/>
          </a:xfrm>
          <a:prstGeom prst="rect">
            <a:avLst/>
          </a:prstGeom>
        </p:spPr>
        <p:txBody>
          <a:bodyPr wrap="square" lIns="0" tIns="0" rIns="0" bIns="0" rtlCol="0" anchor="t">
            <a:spAutoFit/>
          </a:bodyPr>
          <a:lstStyle/>
          <a:p>
            <a:pPr algn="ctr">
              <a:lnSpc>
                <a:spcPts val="8400"/>
              </a:lnSpc>
              <a:spcBef>
                <a:spcPct val="0"/>
              </a:spcBef>
            </a:pPr>
            <a:r>
              <a:rPr lang="en-US" sz="6000" dirty="0">
                <a:solidFill>
                  <a:srgbClr val="FCFCFC"/>
                </a:solidFill>
                <a:latin typeface="Tajawal Bold"/>
                <a:ea typeface="Tajawal Bold"/>
                <a:cs typeface="Tajawal Bold"/>
                <a:sym typeface="Tajawal Bold"/>
              </a:rPr>
              <a:t>LES TYPES DE LA RÉPLICATION NOSQL</a:t>
            </a:r>
          </a:p>
        </p:txBody>
      </p:sp>
      <p:grpSp>
        <p:nvGrpSpPr>
          <p:cNvPr id="16" name="Group 16"/>
          <p:cNvGrpSpPr/>
          <p:nvPr/>
        </p:nvGrpSpPr>
        <p:grpSpPr>
          <a:xfrm>
            <a:off x="2957661" y="2799916"/>
            <a:ext cx="7147304" cy="1510531"/>
            <a:chOff x="0" y="0"/>
            <a:chExt cx="1607997" cy="339838"/>
          </a:xfrm>
        </p:grpSpPr>
        <p:sp>
          <p:nvSpPr>
            <p:cNvPr id="17" name="Freeform 17"/>
            <p:cNvSpPr/>
            <p:nvPr/>
          </p:nvSpPr>
          <p:spPr>
            <a:xfrm>
              <a:off x="0" y="0"/>
              <a:ext cx="1607997" cy="339838"/>
            </a:xfrm>
            <a:custGeom>
              <a:avLst/>
              <a:gdLst/>
              <a:ahLst/>
              <a:cxnLst/>
              <a:rect l="l" t="t" r="r" b="b"/>
              <a:pathLst>
                <a:path w="1607997" h="339838">
                  <a:moveTo>
                    <a:pt x="56326" y="0"/>
                  </a:moveTo>
                  <a:lnTo>
                    <a:pt x="1551671" y="0"/>
                  </a:lnTo>
                  <a:cubicBezTo>
                    <a:pt x="1566609" y="0"/>
                    <a:pt x="1580936" y="5934"/>
                    <a:pt x="1591499" y="16498"/>
                  </a:cubicBezTo>
                  <a:cubicBezTo>
                    <a:pt x="1602063" y="27061"/>
                    <a:pt x="1607997" y="41387"/>
                    <a:pt x="1607997" y="56326"/>
                  </a:cubicBezTo>
                  <a:lnTo>
                    <a:pt x="1607997" y="283512"/>
                  </a:lnTo>
                  <a:cubicBezTo>
                    <a:pt x="1607997" y="314620"/>
                    <a:pt x="1582779" y="339838"/>
                    <a:pt x="1551671" y="339838"/>
                  </a:cubicBezTo>
                  <a:lnTo>
                    <a:pt x="56326" y="339838"/>
                  </a:lnTo>
                  <a:cubicBezTo>
                    <a:pt x="41387" y="339838"/>
                    <a:pt x="27061" y="333904"/>
                    <a:pt x="16498" y="323341"/>
                  </a:cubicBezTo>
                  <a:cubicBezTo>
                    <a:pt x="5934" y="312778"/>
                    <a:pt x="0" y="298451"/>
                    <a:pt x="0" y="283512"/>
                  </a:cubicBezTo>
                  <a:lnTo>
                    <a:pt x="0" y="56326"/>
                  </a:lnTo>
                  <a:cubicBezTo>
                    <a:pt x="0" y="41387"/>
                    <a:pt x="5934" y="27061"/>
                    <a:pt x="16498" y="16498"/>
                  </a:cubicBezTo>
                  <a:cubicBezTo>
                    <a:pt x="27061" y="5934"/>
                    <a:pt x="41387" y="0"/>
                    <a:pt x="56326" y="0"/>
                  </a:cubicBezTo>
                  <a:close/>
                </a:path>
              </a:pathLst>
            </a:custGeom>
            <a:gradFill rotWithShape="1">
              <a:gsLst>
                <a:gs pos="0">
                  <a:srgbClr val="00FF6C">
                    <a:alpha val="100000"/>
                  </a:srgbClr>
                </a:gs>
                <a:gs pos="100000">
                  <a:srgbClr val="8F33E1">
                    <a:alpha val="100000"/>
                  </a:srgbClr>
                </a:gs>
              </a:gsLst>
              <a:path path="circle">
                <a:fillToRect l="50000" t="50000" r="50000" b="50000"/>
              </a:path>
            </a:gradFill>
          </p:spPr>
          <p:txBody>
            <a:bodyPr/>
            <a:lstStyle/>
            <a:p>
              <a:endParaRPr lang="fr-FR"/>
            </a:p>
          </p:txBody>
        </p:sp>
        <p:sp>
          <p:nvSpPr>
            <p:cNvPr id="18" name="TextBox 18"/>
            <p:cNvSpPr txBox="1"/>
            <p:nvPr/>
          </p:nvSpPr>
          <p:spPr>
            <a:xfrm>
              <a:off x="0" y="-38100"/>
              <a:ext cx="1607997" cy="377938"/>
            </a:xfrm>
            <a:prstGeom prst="rect">
              <a:avLst/>
            </a:prstGeom>
          </p:spPr>
          <p:txBody>
            <a:bodyPr lIns="50800" tIns="50800" rIns="50800" bIns="50800" rtlCol="0" anchor="ctr"/>
            <a:lstStyle/>
            <a:p>
              <a:pPr algn="ctr">
                <a:lnSpc>
                  <a:spcPts val="2737"/>
                </a:lnSpc>
              </a:pPr>
              <a:endParaRPr/>
            </a:p>
          </p:txBody>
        </p:sp>
      </p:grpSp>
      <p:sp>
        <p:nvSpPr>
          <p:cNvPr id="19" name="TextBox 19"/>
          <p:cNvSpPr txBox="1"/>
          <p:nvPr/>
        </p:nvSpPr>
        <p:spPr>
          <a:xfrm>
            <a:off x="3599903" y="3263295"/>
            <a:ext cx="5887767" cy="604520"/>
          </a:xfrm>
          <a:prstGeom prst="rect">
            <a:avLst/>
          </a:prstGeom>
        </p:spPr>
        <p:txBody>
          <a:bodyPr lIns="0" tIns="0" rIns="0" bIns="0" rtlCol="0" anchor="t">
            <a:spAutoFit/>
          </a:bodyPr>
          <a:lstStyle/>
          <a:p>
            <a:pPr algn="ctr">
              <a:lnSpc>
                <a:spcPts val="4480"/>
              </a:lnSpc>
              <a:spcBef>
                <a:spcPct val="0"/>
              </a:spcBef>
            </a:pPr>
            <a:r>
              <a:rPr lang="en-US" sz="3200">
                <a:solidFill>
                  <a:srgbClr val="001F2D"/>
                </a:solidFill>
                <a:latin typeface="Tajawal Bold"/>
                <a:ea typeface="Tajawal Bold"/>
                <a:cs typeface="Tajawal Bold"/>
                <a:sym typeface="Tajawal Bold"/>
              </a:rPr>
              <a:t>LA RÉPLICATION SYNCHRONE</a:t>
            </a:r>
          </a:p>
        </p:txBody>
      </p:sp>
      <p:sp>
        <p:nvSpPr>
          <p:cNvPr id="20" name="Freeform 20"/>
          <p:cNvSpPr/>
          <p:nvPr/>
        </p:nvSpPr>
        <p:spPr>
          <a:xfrm rot="-1048994">
            <a:off x="9607015" y="7813768"/>
            <a:ext cx="819220" cy="920472"/>
          </a:xfrm>
          <a:custGeom>
            <a:avLst/>
            <a:gdLst/>
            <a:ahLst/>
            <a:cxnLst/>
            <a:rect l="l" t="t" r="r" b="b"/>
            <a:pathLst>
              <a:path w="819220" h="920472">
                <a:moveTo>
                  <a:pt x="0" y="0"/>
                </a:moveTo>
                <a:lnTo>
                  <a:pt x="819220" y="0"/>
                </a:lnTo>
                <a:lnTo>
                  <a:pt x="819220" y="920471"/>
                </a:lnTo>
                <a:lnTo>
                  <a:pt x="0" y="92047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fr-FR"/>
          </a:p>
        </p:txBody>
      </p:sp>
      <p:sp>
        <p:nvSpPr>
          <p:cNvPr id="21" name="Freeform 14"/>
          <p:cNvSpPr/>
          <p:nvPr/>
        </p:nvSpPr>
        <p:spPr>
          <a:xfrm>
            <a:off x="11132383" y="3265667"/>
            <a:ext cx="4197956" cy="4657926"/>
          </a:xfrm>
          <a:custGeom>
            <a:avLst/>
            <a:gdLst/>
            <a:ahLst/>
            <a:cxnLst/>
            <a:rect l="l" t="t" r="r" b="b"/>
            <a:pathLst>
              <a:path w="4197956" h="4657926">
                <a:moveTo>
                  <a:pt x="0" y="0"/>
                </a:moveTo>
                <a:lnTo>
                  <a:pt x="4197956" y="0"/>
                </a:lnTo>
                <a:lnTo>
                  <a:pt x="4197956" y="4657926"/>
                </a:lnTo>
                <a:lnTo>
                  <a:pt x="0" y="465792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Tree>
  </p:cSld>
  <p:clrMapOvr>
    <a:masterClrMapping/>
  </p:clrMapOvr>
  <p:transition spd="med">
    <p:pull/>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Freeform 3"/>
          <p:cNvSpPr/>
          <p:nvPr/>
        </p:nvSpPr>
        <p:spPr>
          <a:xfrm rot="10435729">
            <a:off x="14312113" y="-3132898"/>
            <a:ext cx="7951775" cy="8527373"/>
          </a:xfrm>
          <a:custGeom>
            <a:avLst/>
            <a:gdLst/>
            <a:ahLst/>
            <a:cxnLst/>
            <a:rect l="l" t="t" r="r" b="b"/>
            <a:pathLst>
              <a:path w="7951775" h="8527373">
                <a:moveTo>
                  <a:pt x="0" y="0"/>
                </a:moveTo>
                <a:lnTo>
                  <a:pt x="7951774" y="0"/>
                </a:lnTo>
                <a:lnTo>
                  <a:pt x="7951774" y="8527372"/>
                </a:lnTo>
                <a:lnTo>
                  <a:pt x="0" y="8527372"/>
                </a:lnTo>
                <a:lnTo>
                  <a:pt x="0" y="0"/>
                </a:lnTo>
                <a:close/>
              </a:path>
            </a:pathLst>
          </a:custGeom>
          <a:blipFill>
            <a:blip r:embed="rId3"/>
            <a:stretch>
              <a:fillRect/>
            </a:stretch>
          </a:blipFill>
        </p:spPr>
        <p:txBody>
          <a:bodyPr/>
          <a:lstStyle/>
          <a:p>
            <a:endParaRPr lang="fr-FR"/>
          </a:p>
        </p:txBody>
      </p:sp>
      <p:sp>
        <p:nvSpPr>
          <p:cNvPr id="4" name="Freeform 4"/>
          <p:cNvSpPr/>
          <p:nvPr/>
        </p:nvSpPr>
        <p:spPr>
          <a:xfrm>
            <a:off x="13122106" y="3100115"/>
            <a:ext cx="3805205" cy="3553110"/>
          </a:xfrm>
          <a:custGeom>
            <a:avLst/>
            <a:gdLst/>
            <a:ahLst/>
            <a:cxnLst/>
            <a:rect l="l" t="t" r="r" b="b"/>
            <a:pathLst>
              <a:path w="3805205" h="3553110">
                <a:moveTo>
                  <a:pt x="0" y="0"/>
                </a:moveTo>
                <a:lnTo>
                  <a:pt x="3805205" y="0"/>
                </a:lnTo>
                <a:lnTo>
                  <a:pt x="3805205" y="3553111"/>
                </a:lnTo>
                <a:lnTo>
                  <a:pt x="0" y="355311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sp>
        <p:nvSpPr>
          <p:cNvPr id="5" name="TextBox 5"/>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25</a:t>
            </a:r>
          </a:p>
        </p:txBody>
      </p:sp>
      <p:sp>
        <p:nvSpPr>
          <p:cNvPr id="6" name="TextBox 6"/>
          <p:cNvSpPr txBox="1"/>
          <p:nvPr/>
        </p:nvSpPr>
        <p:spPr>
          <a:xfrm>
            <a:off x="1028700" y="7035800"/>
            <a:ext cx="16230600" cy="2222500"/>
          </a:xfrm>
          <a:prstGeom prst="rect">
            <a:avLst/>
          </a:prstGeom>
        </p:spPr>
        <p:txBody>
          <a:bodyPr lIns="0" tIns="0" rIns="0" bIns="0" rtlCol="0" anchor="t">
            <a:spAutoFit/>
          </a:bodyPr>
          <a:lstStyle/>
          <a:p>
            <a:pPr algn="just">
              <a:lnSpc>
                <a:spcPts val="3499"/>
              </a:lnSpc>
              <a:spcBef>
                <a:spcPct val="0"/>
              </a:spcBef>
            </a:pPr>
            <a:r>
              <a:rPr lang="en-US" sz="2499">
                <a:solidFill>
                  <a:srgbClr val="FF0000"/>
                </a:solidFill>
                <a:latin typeface="Tajawal Bold"/>
                <a:ea typeface="Tajawal Bold"/>
                <a:cs typeface="Tajawal Bold"/>
                <a:sym typeface="Tajawal Bold"/>
              </a:rPr>
              <a:t>Exemple:</a:t>
            </a:r>
            <a:r>
              <a:rPr lang="en-US" sz="2499">
                <a:solidFill>
                  <a:srgbClr val="FFFFFF"/>
                </a:solidFill>
                <a:latin typeface="Tajawal Bold"/>
                <a:ea typeface="Tajawal Bold"/>
                <a:cs typeface="Tajawal Bold"/>
                <a:sym typeface="Tajawal Bold"/>
              </a:rPr>
              <a:t>  Dans un site e-commerce, lorsqu’un client passe une commande, le système enregistre l’opération sur le serveur principal et attend la confirmation d’au moins un serveur secondaire avant de répondre au client. Cela garantit que l’information n’est pas perdue tout en assurant une réponse rapide. Ce modèle permet de réduire la latence tout en limitant les risques de perte de données, offrant ainsi un bon équilibre entre performance et fiabilité.</a:t>
            </a:r>
          </a:p>
        </p:txBody>
      </p:sp>
      <p:sp>
        <p:nvSpPr>
          <p:cNvPr id="7" name="TextBox 7"/>
          <p:cNvSpPr txBox="1"/>
          <p:nvPr/>
        </p:nvSpPr>
        <p:spPr>
          <a:xfrm>
            <a:off x="1028700" y="1190081"/>
            <a:ext cx="12879575" cy="1152525"/>
          </a:xfrm>
          <a:prstGeom prst="rect">
            <a:avLst/>
          </a:prstGeom>
        </p:spPr>
        <p:txBody>
          <a:bodyPr lIns="0" tIns="0" rIns="0" bIns="0" rtlCol="0" anchor="t">
            <a:spAutoFit/>
          </a:bodyPr>
          <a:lstStyle/>
          <a:p>
            <a:pPr algn="ctr">
              <a:lnSpc>
                <a:spcPts val="8400"/>
              </a:lnSpc>
              <a:spcBef>
                <a:spcPct val="0"/>
              </a:spcBef>
            </a:pPr>
            <a:r>
              <a:rPr lang="en-US" sz="6000" b="1" spc="276">
                <a:solidFill>
                  <a:srgbClr val="FCFCFC"/>
                </a:solidFill>
                <a:latin typeface="Tajawal Bold Bold"/>
                <a:ea typeface="Tajawal Bold Bold"/>
                <a:cs typeface="Tajawal Bold Bold"/>
                <a:sym typeface="Tajawal Bold Bold"/>
              </a:rPr>
              <a:t>LA RÉPLICATION SEMI-SYNCHRONE</a:t>
            </a:r>
          </a:p>
        </p:txBody>
      </p:sp>
      <p:grpSp>
        <p:nvGrpSpPr>
          <p:cNvPr id="8" name="Group 8"/>
          <p:cNvGrpSpPr/>
          <p:nvPr/>
        </p:nvGrpSpPr>
        <p:grpSpPr>
          <a:xfrm>
            <a:off x="1028700" y="2837192"/>
            <a:ext cx="11169914" cy="3588298"/>
            <a:chOff x="0" y="0"/>
            <a:chExt cx="2941870" cy="945066"/>
          </a:xfrm>
        </p:grpSpPr>
        <p:sp>
          <p:nvSpPr>
            <p:cNvPr id="9" name="Freeform 9"/>
            <p:cNvSpPr/>
            <p:nvPr/>
          </p:nvSpPr>
          <p:spPr>
            <a:xfrm>
              <a:off x="0" y="0"/>
              <a:ext cx="2941870" cy="945066"/>
            </a:xfrm>
            <a:custGeom>
              <a:avLst/>
              <a:gdLst/>
              <a:ahLst/>
              <a:cxnLst/>
              <a:rect l="l" t="t" r="r" b="b"/>
              <a:pathLst>
                <a:path w="2941870" h="945066">
                  <a:moveTo>
                    <a:pt x="24259" y="0"/>
                  </a:moveTo>
                  <a:lnTo>
                    <a:pt x="2917612" y="0"/>
                  </a:lnTo>
                  <a:cubicBezTo>
                    <a:pt x="2931009" y="0"/>
                    <a:pt x="2941870" y="10861"/>
                    <a:pt x="2941870" y="24259"/>
                  </a:cubicBezTo>
                  <a:lnTo>
                    <a:pt x="2941870" y="920807"/>
                  </a:lnTo>
                  <a:cubicBezTo>
                    <a:pt x="2941870" y="927241"/>
                    <a:pt x="2939315" y="933411"/>
                    <a:pt x="2934765" y="937961"/>
                  </a:cubicBezTo>
                  <a:cubicBezTo>
                    <a:pt x="2930216" y="942510"/>
                    <a:pt x="2924046" y="945066"/>
                    <a:pt x="2917612" y="945066"/>
                  </a:cubicBezTo>
                  <a:lnTo>
                    <a:pt x="24259" y="945066"/>
                  </a:lnTo>
                  <a:cubicBezTo>
                    <a:pt x="17825" y="945066"/>
                    <a:pt x="11655" y="942510"/>
                    <a:pt x="7105" y="937961"/>
                  </a:cubicBezTo>
                  <a:cubicBezTo>
                    <a:pt x="2556" y="933411"/>
                    <a:pt x="0" y="927241"/>
                    <a:pt x="0" y="920807"/>
                  </a:cubicBezTo>
                  <a:lnTo>
                    <a:pt x="0" y="24259"/>
                  </a:lnTo>
                  <a:cubicBezTo>
                    <a:pt x="0" y="17825"/>
                    <a:pt x="2556" y="11655"/>
                    <a:pt x="7105" y="7105"/>
                  </a:cubicBezTo>
                  <a:cubicBezTo>
                    <a:pt x="11655" y="2556"/>
                    <a:pt x="17825" y="0"/>
                    <a:pt x="24259" y="0"/>
                  </a:cubicBezTo>
                  <a:close/>
                </a:path>
              </a:pathLst>
            </a:custGeom>
            <a:solidFill>
              <a:srgbClr val="CFFBCF"/>
            </a:solidFill>
            <a:ln w="38100" cap="rnd">
              <a:solidFill>
                <a:srgbClr val="AB75DB"/>
              </a:solidFill>
              <a:prstDash val="solid"/>
              <a:round/>
            </a:ln>
          </p:spPr>
          <p:txBody>
            <a:bodyPr/>
            <a:lstStyle/>
            <a:p>
              <a:endParaRPr lang="fr-FR"/>
            </a:p>
          </p:txBody>
        </p:sp>
        <p:sp>
          <p:nvSpPr>
            <p:cNvPr id="10" name="TextBox 10"/>
            <p:cNvSpPr txBox="1"/>
            <p:nvPr/>
          </p:nvSpPr>
          <p:spPr>
            <a:xfrm>
              <a:off x="0" y="-38100"/>
              <a:ext cx="2941870" cy="983166"/>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470197" y="3212116"/>
            <a:ext cx="10286919" cy="2714625"/>
          </a:xfrm>
          <a:prstGeom prst="rect">
            <a:avLst/>
          </a:prstGeom>
        </p:spPr>
        <p:txBody>
          <a:bodyPr lIns="0" tIns="0" rIns="0" bIns="0" rtlCol="0" anchor="t">
            <a:spAutoFit/>
          </a:bodyPr>
          <a:lstStyle/>
          <a:p>
            <a:pPr algn="just">
              <a:lnSpc>
                <a:spcPts val="4200"/>
              </a:lnSpc>
              <a:spcBef>
                <a:spcPct val="0"/>
              </a:spcBef>
            </a:pPr>
            <a:r>
              <a:rPr lang="en-US" sz="3000">
                <a:solidFill>
                  <a:srgbClr val="000000"/>
                </a:solidFill>
                <a:latin typeface="Times New Roman"/>
                <a:ea typeface="Times New Roman"/>
                <a:cs typeface="Times New Roman"/>
                <a:sym typeface="Times New Roman"/>
              </a:rPr>
              <a:t>La réplication semi-synchrone représente un compromis entre les deux modes précédents. L’opération d’écriture est considérée comme réussie dès qu’au moins un nœud secondaire a confirmé la réception des données. Les autres réplicas reçoivent ensuite les modifications de manière asynchrone.</a:t>
            </a:r>
          </a:p>
        </p:txBody>
      </p:sp>
      <p:sp>
        <p:nvSpPr>
          <p:cNvPr id="12" name="Freeform 12"/>
          <p:cNvSpPr/>
          <p:nvPr/>
        </p:nvSpPr>
        <p:spPr>
          <a:xfrm>
            <a:off x="11757117" y="2352131"/>
            <a:ext cx="597948" cy="970123"/>
          </a:xfrm>
          <a:custGeom>
            <a:avLst/>
            <a:gdLst/>
            <a:ahLst/>
            <a:cxnLst/>
            <a:rect l="l" t="t" r="r" b="b"/>
            <a:pathLst>
              <a:path w="597948" h="970123">
                <a:moveTo>
                  <a:pt x="0" y="0"/>
                </a:moveTo>
                <a:lnTo>
                  <a:pt x="597948" y="0"/>
                </a:lnTo>
                <a:lnTo>
                  <a:pt x="597948" y="970123"/>
                </a:lnTo>
                <a:lnTo>
                  <a:pt x="0" y="9701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fr-FR"/>
          </a:p>
        </p:txBody>
      </p:sp>
    </p:spTree>
  </p:cSld>
  <p:clrMapOvr>
    <a:masterClrMapping/>
  </p:clrMapOvr>
  <p:transition spd="med">
    <p:pull/>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467706" y="6494262"/>
            <a:ext cx="6383425" cy="5528076"/>
            <a:chOff x="0" y="0"/>
            <a:chExt cx="3619627" cy="3134614"/>
          </a:xfrm>
        </p:grpSpPr>
        <p:sp>
          <p:nvSpPr>
            <p:cNvPr id="3" name="Freeform 3"/>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4" name="Group 4"/>
          <p:cNvGrpSpPr/>
          <p:nvPr/>
        </p:nvGrpSpPr>
        <p:grpSpPr>
          <a:xfrm rot="-10800000">
            <a:off x="1655957" y="7944342"/>
            <a:ext cx="3034530" cy="2627917"/>
            <a:chOff x="0" y="0"/>
            <a:chExt cx="3619627" cy="3134614"/>
          </a:xfrm>
        </p:grpSpPr>
        <p:sp>
          <p:nvSpPr>
            <p:cNvPr id="5" name="Freeform 5"/>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B8D99F"/>
            </a:solidFill>
          </p:spPr>
          <p:txBody>
            <a:bodyPr/>
            <a:lstStyle/>
            <a:p>
              <a:endParaRPr lang="fr-FR"/>
            </a:p>
          </p:txBody>
        </p:sp>
      </p:grpSp>
      <p:grpSp>
        <p:nvGrpSpPr>
          <p:cNvPr id="6" name="Group 6"/>
          <p:cNvGrpSpPr/>
          <p:nvPr/>
        </p:nvGrpSpPr>
        <p:grpSpPr>
          <a:xfrm rot="-10800000">
            <a:off x="3466709" y="8844690"/>
            <a:ext cx="2141618" cy="1854652"/>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E3E8FF"/>
            </a:solidFill>
          </p:spPr>
          <p:txBody>
            <a:bodyPr/>
            <a:lstStyle/>
            <a:p>
              <a:endParaRPr lang="fr-FR"/>
            </a:p>
          </p:txBody>
        </p:sp>
      </p:grpSp>
      <p:sp>
        <p:nvSpPr>
          <p:cNvPr id="8" name="TextBox 8"/>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26</a:t>
            </a:r>
          </a:p>
        </p:txBody>
      </p:sp>
      <p:sp>
        <p:nvSpPr>
          <p:cNvPr id="9" name="Freeform 9"/>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grpSp>
        <p:nvGrpSpPr>
          <p:cNvPr id="10" name="Group 10"/>
          <p:cNvGrpSpPr/>
          <p:nvPr/>
        </p:nvGrpSpPr>
        <p:grpSpPr>
          <a:xfrm>
            <a:off x="1909082" y="1753366"/>
            <a:ext cx="6823913" cy="839660"/>
            <a:chOff x="0" y="0"/>
            <a:chExt cx="1797245" cy="221145"/>
          </a:xfrm>
        </p:grpSpPr>
        <p:sp>
          <p:nvSpPr>
            <p:cNvPr id="11" name="Freeform 11"/>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1F2D"/>
            </a:solidFill>
            <a:ln w="38100" cap="rnd">
              <a:solidFill>
                <a:srgbClr val="FBF9F1"/>
              </a:solidFill>
              <a:prstDash val="solid"/>
              <a:round/>
            </a:ln>
          </p:spPr>
          <p:txBody>
            <a:bodyPr/>
            <a:lstStyle/>
            <a:p>
              <a:endParaRPr lang="fr-FR"/>
            </a:p>
          </p:txBody>
        </p:sp>
        <p:sp>
          <p:nvSpPr>
            <p:cNvPr id="12" name="TextBox 12"/>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909082" y="2786810"/>
            <a:ext cx="6823913" cy="2344149"/>
            <a:chOff x="0" y="0"/>
            <a:chExt cx="1797245" cy="617389"/>
          </a:xfrm>
        </p:grpSpPr>
        <p:sp>
          <p:nvSpPr>
            <p:cNvPr id="14" name="Freeform 14"/>
            <p:cNvSpPr/>
            <p:nvPr/>
          </p:nvSpPr>
          <p:spPr>
            <a:xfrm>
              <a:off x="0" y="0"/>
              <a:ext cx="1797245" cy="617389"/>
            </a:xfrm>
            <a:custGeom>
              <a:avLst/>
              <a:gdLst/>
              <a:ahLst/>
              <a:cxnLst/>
              <a:rect l="l" t="t" r="r" b="b"/>
              <a:pathLst>
                <a:path w="1797245" h="617389">
                  <a:moveTo>
                    <a:pt x="39708" y="0"/>
                  </a:moveTo>
                  <a:lnTo>
                    <a:pt x="1757536" y="0"/>
                  </a:lnTo>
                  <a:cubicBezTo>
                    <a:pt x="1779467" y="0"/>
                    <a:pt x="1797245" y="17778"/>
                    <a:pt x="1797245" y="39708"/>
                  </a:cubicBezTo>
                  <a:lnTo>
                    <a:pt x="1797245" y="577681"/>
                  </a:lnTo>
                  <a:cubicBezTo>
                    <a:pt x="1797245" y="599611"/>
                    <a:pt x="1779467" y="617389"/>
                    <a:pt x="1757536" y="617389"/>
                  </a:cubicBezTo>
                  <a:lnTo>
                    <a:pt x="39708" y="617389"/>
                  </a:lnTo>
                  <a:cubicBezTo>
                    <a:pt x="17778" y="617389"/>
                    <a:pt x="0" y="599611"/>
                    <a:pt x="0" y="577681"/>
                  </a:cubicBezTo>
                  <a:lnTo>
                    <a:pt x="0" y="39708"/>
                  </a:lnTo>
                  <a:cubicBezTo>
                    <a:pt x="0" y="17778"/>
                    <a:pt x="17778" y="0"/>
                    <a:pt x="39708" y="0"/>
                  </a:cubicBezTo>
                  <a:close/>
                </a:path>
              </a:pathLst>
            </a:custGeom>
            <a:solidFill>
              <a:srgbClr val="B8D99F"/>
            </a:solidFill>
            <a:ln w="38100" cap="rnd">
              <a:solidFill>
                <a:srgbClr val="E3E8FF"/>
              </a:solidFill>
              <a:prstDash val="solid"/>
              <a:round/>
            </a:ln>
          </p:spPr>
          <p:txBody>
            <a:bodyPr/>
            <a:lstStyle/>
            <a:p>
              <a:endParaRPr lang="fr-FR"/>
            </a:p>
          </p:txBody>
        </p:sp>
        <p:sp>
          <p:nvSpPr>
            <p:cNvPr id="15" name="TextBox 15"/>
            <p:cNvSpPr txBox="1"/>
            <p:nvPr/>
          </p:nvSpPr>
          <p:spPr>
            <a:xfrm>
              <a:off x="0" y="-38100"/>
              <a:ext cx="1797245" cy="655489"/>
            </a:xfrm>
            <a:prstGeom prst="rect">
              <a:avLst/>
            </a:prstGeom>
          </p:spPr>
          <p:txBody>
            <a:bodyPr lIns="50800" tIns="50800" rIns="50800" bIns="50800" rtlCol="0" anchor="ctr"/>
            <a:lstStyle/>
            <a:p>
              <a:pPr algn="ctr">
                <a:lnSpc>
                  <a:spcPts val="2659"/>
                </a:lnSpc>
              </a:pPr>
              <a:endParaRPr/>
            </a:p>
          </p:txBody>
        </p:sp>
      </p:grpSp>
      <p:sp>
        <p:nvSpPr>
          <p:cNvPr id="16" name="Freeform 16"/>
          <p:cNvSpPr/>
          <p:nvPr/>
        </p:nvSpPr>
        <p:spPr>
          <a:xfrm>
            <a:off x="8028531" y="1942868"/>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fr-FR"/>
          </a:p>
        </p:txBody>
      </p:sp>
      <p:grpSp>
        <p:nvGrpSpPr>
          <p:cNvPr id="17" name="Group 17"/>
          <p:cNvGrpSpPr/>
          <p:nvPr/>
        </p:nvGrpSpPr>
        <p:grpSpPr>
          <a:xfrm>
            <a:off x="10082969" y="3442162"/>
            <a:ext cx="6823913" cy="839660"/>
            <a:chOff x="0" y="0"/>
            <a:chExt cx="1797245" cy="221145"/>
          </a:xfrm>
        </p:grpSpPr>
        <p:sp>
          <p:nvSpPr>
            <p:cNvPr id="18" name="Freeform 18"/>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1F2D"/>
            </a:solidFill>
            <a:ln w="38100" cap="rnd">
              <a:solidFill>
                <a:srgbClr val="FBF9F1"/>
              </a:solidFill>
              <a:prstDash val="solid"/>
              <a:round/>
            </a:ln>
          </p:spPr>
          <p:txBody>
            <a:bodyPr/>
            <a:lstStyle/>
            <a:p>
              <a:endParaRPr lang="fr-FR"/>
            </a:p>
          </p:txBody>
        </p:sp>
        <p:sp>
          <p:nvSpPr>
            <p:cNvPr id="19" name="TextBox 19"/>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0082969" y="4475606"/>
            <a:ext cx="6823913" cy="2369231"/>
            <a:chOff x="0" y="0"/>
            <a:chExt cx="1797245" cy="623995"/>
          </a:xfrm>
        </p:grpSpPr>
        <p:sp>
          <p:nvSpPr>
            <p:cNvPr id="21" name="Freeform 21"/>
            <p:cNvSpPr/>
            <p:nvPr/>
          </p:nvSpPr>
          <p:spPr>
            <a:xfrm>
              <a:off x="0" y="0"/>
              <a:ext cx="1797245" cy="623995"/>
            </a:xfrm>
            <a:custGeom>
              <a:avLst/>
              <a:gdLst/>
              <a:ahLst/>
              <a:cxnLst/>
              <a:rect l="l" t="t" r="r" b="b"/>
              <a:pathLst>
                <a:path w="1797245" h="623995">
                  <a:moveTo>
                    <a:pt x="39708" y="0"/>
                  </a:moveTo>
                  <a:lnTo>
                    <a:pt x="1757536" y="0"/>
                  </a:lnTo>
                  <a:cubicBezTo>
                    <a:pt x="1779467" y="0"/>
                    <a:pt x="1797245" y="17778"/>
                    <a:pt x="1797245" y="39708"/>
                  </a:cubicBezTo>
                  <a:lnTo>
                    <a:pt x="1797245" y="584287"/>
                  </a:lnTo>
                  <a:cubicBezTo>
                    <a:pt x="1797245" y="606217"/>
                    <a:pt x="1779467" y="623995"/>
                    <a:pt x="1757536" y="623995"/>
                  </a:cubicBezTo>
                  <a:lnTo>
                    <a:pt x="39708" y="623995"/>
                  </a:lnTo>
                  <a:cubicBezTo>
                    <a:pt x="17778" y="623995"/>
                    <a:pt x="0" y="606217"/>
                    <a:pt x="0" y="584287"/>
                  </a:cubicBezTo>
                  <a:lnTo>
                    <a:pt x="0" y="39708"/>
                  </a:lnTo>
                  <a:cubicBezTo>
                    <a:pt x="0" y="17778"/>
                    <a:pt x="17778" y="0"/>
                    <a:pt x="39708" y="0"/>
                  </a:cubicBezTo>
                  <a:close/>
                </a:path>
              </a:pathLst>
            </a:custGeom>
            <a:solidFill>
              <a:srgbClr val="B8D99F"/>
            </a:solidFill>
            <a:ln w="38100" cap="rnd">
              <a:solidFill>
                <a:srgbClr val="FBF9F1"/>
              </a:solidFill>
              <a:prstDash val="solid"/>
              <a:round/>
            </a:ln>
          </p:spPr>
          <p:txBody>
            <a:bodyPr/>
            <a:lstStyle/>
            <a:p>
              <a:endParaRPr lang="fr-FR"/>
            </a:p>
          </p:txBody>
        </p:sp>
        <p:sp>
          <p:nvSpPr>
            <p:cNvPr id="22" name="TextBox 22"/>
            <p:cNvSpPr txBox="1"/>
            <p:nvPr/>
          </p:nvSpPr>
          <p:spPr>
            <a:xfrm>
              <a:off x="0" y="-38100"/>
              <a:ext cx="1797245" cy="662095"/>
            </a:xfrm>
            <a:prstGeom prst="rect">
              <a:avLst/>
            </a:prstGeom>
          </p:spPr>
          <p:txBody>
            <a:bodyPr lIns="50800" tIns="50800" rIns="50800" bIns="50800" rtlCol="0" anchor="ctr"/>
            <a:lstStyle/>
            <a:p>
              <a:pPr algn="ctr">
                <a:lnSpc>
                  <a:spcPts val="2659"/>
                </a:lnSpc>
              </a:pPr>
              <a:endParaRPr/>
            </a:p>
          </p:txBody>
        </p:sp>
      </p:grpSp>
      <p:sp>
        <p:nvSpPr>
          <p:cNvPr id="23" name="Freeform 23"/>
          <p:cNvSpPr/>
          <p:nvPr/>
        </p:nvSpPr>
        <p:spPr>
          <a:xfrm>
            <a:off x="16203679" y="363166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fr-FR"/>
          </a:p>
        </p:txBody>
      </p:sp>
      <p:sp>
        <p:nvSpPr>
          <p:cNvPr id="24" name="TextBox 24"/>
          <p:cNvSpPr txBox="1"/>
          <p:nvPr/>
        </p:nvSpPr>
        <p:spPr>
          <a:xfrm>
            <a:off x="2384946" y="1928721"/>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A4E473"/>
                </a:solidFill>
                <a:latin typeface="Lato Bold"/>
                <a:ea typeface="Lato Bold"/>
                <a:cs typeface="Lato Bold"/>
                <a:sym typeface="Lato Bold"/>
              </a:rPr>
              <a:t>AVANTAGES</a:t>
            </a:r>
          </a:p>
        </p:txBody>
      </p:sp>
      <p:sp>
        <p:nvSpPr>
          <p:cNvPr id="25" name="TextBox 25"/>
          <p:cNvSpPr txBox="1"/>
          <p:nvPr/>
        </p:nvSpPr>
        <p:spPr>
          <a:xfrm>
            <a:off x="10558833" y="3617517"/>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A4E473"/>
                </a:solidFill>
                <a:latin typeface="Lato Bold"/>
                <a:ea typeface="Lato Bold"/>
                <a:cs typeface="Lato Bold"/>
                <a:sym typeface="Lato Bold"/>
              </a:rPr>
              <a:t>INCONVÉNIENTS</a:t>
            </a:r>
          </a:p>
        </p:txBody>
      </p:sp>
      <p:sp>
        <p:nvSpPr>
          <p:cNvPr id="26" name="TextBox 26"/>
          <p:cNvSpPr txBox="1"/>
          <p:nvPr/>
        </p:nvSpPr>
        <p:spPr>
          <a:xfrm>
            <a:off x="10311522" y="5105400"/>
            <a:ext cx="6366807" cy="1081067"/>
          </a:xfrm>
          <a:prstGeom prst="rect">
            <a:avLst/>
          </a:prstGeom>
        </p:spPr>
        <p:txBody>
          <a:bodyPr lIns="0" tIns="0" rIns="0" bIns="0" rtlCol="0" anchor="t">
            <a:spAutoFit/>
          </a:bodyPr>
          <a:lstStyle/>
          <a:p>
            <a:pPr marL="437539" lvl="1" indent="-218770" algn="just">
              <a:lnSpc>
                <a:spcPts val="2837"/>
              </a:lnSpc>
              <a:buFont typeface="Arial"/>
              <a:buChar char="•"/>
            </a:pPr>
            <a:r>
              <a:rPr lang="en-US" sz="2026">
                <a:solidFill>
                  <a:srgbClr val="000000"/>
                </a:solidFill>
                <a:latin typeface="Lato"/>
                <a:ea typeface="Lato"/>
                <a:cs typeface="Lato"/>
                <a:sym typeface="Lato"/>
              </a:rPr>
              <a:t>Plus lent que l’asynchrone.</a:t>
            </a:r>
          </a:p>
          <a:p>
            <a:pPr marL="453390" lvl="1" indent="-226695" algn="just">
              <a:lnSpc>
                <a:spcPts val="2940"/>
              </a:lnSpc>
              <a:spcBef>
                <a:spcPct val="0"/>
              </a:spcBef>
              <a:buFont typeface="Arial"/>
              <a:buChar char="•"/>
            </a:pPr>
            <a:r>
              <a:rPr lang="en-US" sz="2100">
                <a:solidFill>
                  <a:srgbClr val="000000"/>
                </a:solidFill>
                <a:latin typeface="Lato"/>
                <a:ea typeface="Lato"/>
                <a:cs typeface="Lato"/>
                <a:sym typeface="Lato"/>
              </a:rPr>
              <a:t>Peut basculer en mode asynchrone si aucun replica ne répond.</a:t>
            </a:r>
          </a:p>
        </p:txBody>
      </p:sp>
      <p:sp>
        <p:nvSpPr>
          <p:cNvPr id="27" name="TextBox 27"/>
          <p:cNvSpPr txBox="1"/>
          <p:nvPr/>
        </p:nvSpPr>
        <p:spPr>
          <a:xfrm>
            <a:off x="2137635" y="3194979"/>
            <a:ext cx="6366807" cy="1480185"/>
          </a:xfrm>
          <a:prstGeom prst="rect">
            <a:avLst/>
          </a:prstGeom>
        </p:spPr>
        <p:txBody>
          <a:bodyPr lIns="0" tIns="0" rIns="0" bIns="0" rtlCol="0" anchor="t">
            <a:spAutoFit/>
          </a:bodyPr>
          <a:lstStyle/>
          <a:p>
            <a:pPr marL="453390" lvl="1" indent="-226695" algn="just">
              <a:lnSpc>
                <a:spcPts val="2940"/>
              </a:lnSpc>
              <a:buFont typeface="Arial"/>
              <a:buChar char="•"/>
            </a:pPr>
            <a:r>
              <a:rPr lang="en-US" sz="2100">
                <a:solidFill>
                  <a:srgbClr val="000000"/>
                </a:solidFill>
                <a:latin typeface="Lato"/>
                <a:ea typeface="Lato"/>
                <a:cs typeface="Lato"/>
                <a:sym typeface="Lato"/>
              </a:rPr>
              <a:t>Équilibre entre cohérence et performance (attend au moins 1 replica).</a:t>
            </a:r>
          </a:p>
          <a:p>
            <a:pPr marL="453390" lvl="1" indent="-226695" algn="just">
              <a:lnSpc>
                <a:spcPts val="2940"/>
              </a:lnSpc>
              <a:spcBef>
                <a:spcPct val="0"/>
              </a:spcBef>
              <a:buFont typeface="Arial"/>
              <a:buChar char="•"/>
            </a:pPr>
            <a:r>
              <a:rPr lang="en-US" sz="2100">
                <a:solidFill>
                  <a:srgbClr val="000000"/>
                </a:solidFill>
                <a:latin typeface="Lato"/>
                <a:ea typeface="Lato"/>
                <a:cs typeface="Lato"/>
                <a:sym typeface="Lato"/>
              </a:rPr>
              <a:t>Réduit le risque de perte de données vs asynchrone.</a:t>
            </a:r>
          </a:p>
        </p:txBody>
      </p:sp>
    </p:spTree>
  </p:cSld>
  <p:clrMapOvr>
    <a:masterClrMapping/>
  </p:clrMapOvr>
  <p:transition spd="med">
    <p:pull/>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2262679" y="2166866"/>
          <a:ext cx="13779364" cy="1084280"/>
        </p:xfrm>
        <a:graphic>
          <a:graphicData uri="http://schemas.openxmlformats.org/drawingml/2006/table">
            <a:tbl>
              <a:tblPr/>
              <a:tblGrid>
                <a:gridCol w="3444841">
                  <a:extLst>
                    <a:ext uri="{9D8B030D-6E8A-4147-A177-3AD203B41FA5}">
                      <a16:colId xmlns:a16="http://schemas.microsoft.com/office/drawing/2014/main" val="20000"/>
                    </a:ext>
                  </a:extLst>
                </a:gridCol>
                <a:gridCol w="3444841">
                  <a:extLst>
                    <a:ext uri="{9D8B030D-6E8A-4147-A177-3AD203B41FA5}">
                      <a16:colId xmlns:a16="http://schemas.microsoft.com/office/drawing/2014/main" val="20001"/>
                    </a:ext>
                  </a:extLst>
                </a:gridCol>
                <a:gridCol w="3444841">
                  <a:extLst>
                    <a:ext uri="{9D8B030D-6E8A-4147-A177-3AD203B41FA5}">
                      <a16:colId xmlns:a16="http://schemas.microsoft.com/office/drawing/2014/main" val="20002"/>
                    </a:ext>
                  </a:extLst>
                </a:gridCol>
                <a:gridCol w="3444841">
                  <a:extLst>
                    <a:ext uri="{9D8B030D-6E8A-4147-A177-3AD203B41FA5}">
                      <a16:colId xmlns:a16="http://schemas.microsoft.com/office/drawing/2014/main" val="20003"/>
                    </a:ext>
                  </a:extLst>
                </a:gridCol>
              </a:tblGrid>
              <a:tr h="1084280">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solidFill>
                      <a:srgbClr val="7ED63F"/>
                    </a:solidFill>
                  </a:tcPr>
                </a:tc>
                <a:tc>
                  <a:txBody>
                    <a:bodyPr/>
                    <a:lstStyle/>
                    <a:p>
                      <a:pPr algn="l">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solidFill>
                      <a:srgbClr val="8F33E1"/>
                    </a:solidFill>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solidFill>
                      <a:srgbClr val="8F33E1"/>
                    </a:solidFill>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solidFill>
                      <a:srgbClr val="8F33E1"/>
                    </a:solidFill>
                  </a:tcPr>
                </a:tc>
                <a:extLst>
                  <a:ext uri="{0D108BD9-81ED-4DB2-BD59-A6C34878D82A}">
                    <a16:rowId xmlns:a16="http://schemas.microsoft.com/office/drawing/2014/main" val="10000"/>
                  </a:ext>
                </a:extLst>
              </a:tr>
            </a:tbl>
          </a:graphicData>
        </a:graphic>
      </p:graphicFrame>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27</a:t>
            </a:r>
          </a:p>
        </p:txBody>
      </p:sp>
      <p:sp>
        <p:nvSpPr>
          <p:cNvPr id="4" name="TextBox 4"/>
          <p:cNvSpPr txBox="1"/>
          <p:nvPr/>
        </p:nvSpPr>
        <p:spPr>
          <a:xfrm>
            <a:off x="6751807" y="2435945"/>
            <a:ext cx="1672977" cy="422275"/>
          </a:xfrm>
          <a:prstGeom prst="rect">
            <a:avLst/>
          </a:prstGeom>
        </p:spPr>
        <p:txBody>
          <a:bodyPr lIns="0" tIns="0" rIns="0" bIns="0" rtlCol="0" anchor="t">
            <a:spAutoFit/>
          </a:bodyPr>
          <a:lstStyle/>
          <a:p>
            <a:pPr algn="ctr">
              <a:lnSpc>
                <a:spcPts val="3499"/>
              </a:lnSpc>
            </a:pPr>
            <a:r>
              <a:rPr lang="en-US" sz="2499" b="1">
                <a:solidFill>
                  <a:srgbClr val="FCFCFC"/>
                </a:solidFill>
                <a:latin typeface="Open Sans Bold"/>
                <a:ea typeface="Open Sans Bold"/>
                <a:cs typeface="Open Sans Bold"/>
                <a:sym typeface="Open Sans Bold"/>
              </a:rPr>
              <a:t>Synchrone</a:t>
            </a:r>
          </a:p>
        </p:txBody>
      </p:sp>
      <p:sp>
        <p:nvSpPr>
          <p:cNvPr id="5" name="TextBox 5"/>
          <p:cNvSpPr txBox="1"/>
          <p:nvPr/>
        </p:nvSpPr>
        <p:spPr>
          <a:xfrm>
            <a:off x="9611714" y="2435945"/>
            <a:ext cx="2521061" cy="422275"/>
          </a:xfrm>
          <a:prstGeom prst="rect">
            <a:avLst/>
          </a:prstGeom>
        </p:spPr>
        <p:txBody>
          <a:bodyPr lIns="0" tIns="0" rIns="0" bIns="0" rtlCol="0" anchor="t">
            <a:spAutoFit/>
          </a:bodyPr>
          <a:lstStyle/>
          <a:p>
            <a:pPr algn="ctr">
              <a:lnSpc>
                <a:spcPts val="3499"/>
              </a:lnSpc>
            </a:pPr>
            <a:r>
              <a:rPr lang="en-US" sz="2499" b="1">
                <a:solidFill>
                  <a:srgbClr val="FCFCFC"/>
                </a:solidFill>
                <a:latin typeface="Open Sans Bold"/>
                <a:ea typeface="Open Sans Bold"/>
                <a:cs typeface="Open Sans Bold"/>
                <a:sym typeface="Open Sans Bold"/>
              </a:rPr>
              <a:t>Asynchrone</a:t>
            </a:r>
          </a:p>
        </p:txBody>
      </p:sp>
      <p:sp>
        <p:nvSpPr>
          <p:cNvPr id="6" name="TextBox 6"/>
          <p:cNvSpPr txBox="1"/>
          <p:nvPr/>
        </p:nvSpPr>
        <p:spPr>
          <a:xfrm>
            <a:off x="12740610" y="2435945"/>
            <a:ext cx="3089549" cy="422275"/>
          </a:xfrm>
          <a:prstGeom prst="rect">
            <a:avLst/>
          </a:prstGeom>
        </p:spPr>
        <p:txBody>
          <a:bodyPr lIns="0" tIns="0" rIns="0" bIns="0" rtlCol="0" anchor="t">
            <a:spAutoFit/>
          </a:bodyPr>
          <a:lstStyle/>
          <a:p>
            <a:pPr algn="ctr">
              <a:lnSpc>
                <a:spcPts val="3499"/>
              </a:lnSpc>
            </a:pPr>
            <a:r>
              <a:rPr lang="en-US" sz="2499" b="1">
                <a:solidFill>
                  <a:srgbClr val="FCFCFC"/>
                </a:solidFill>
                <a:latin typeface="Open Sans Bold"/>
                <a:ea typeface="Open Sans Bold"/>
                <a:cs typeface="Open Sans Bold"/>
                <a:sym typeface="Open Sans Bold"/>
              </a:rPr>
              <a:t>Semi-synchrone</a:t>
            </a:r>
          </a:p>
        </p:txBody>
      </p:sp>
      <p:sp>
        <p:nvSpPr>
          <p:cNvPr id="7" name="TextBox 7"/>
          <p:cNvSpPr txBox="1"/>
          <p:nvPr/>
        </p:nvSpPr>
        <p:spPr>
          <a:xfrm>
            <a:off x="6351753" y="3511971"/>
            <a:ext cx="2643190" cy="720259"/>
          </a:xfrm>
          <a:prstGeom prst="rect">
            <a:avLst/>
          </a:prstGeom>
        </p:spPr>
        <p:txBody>
          <a:bodyPr lIns="0" tIns="0" rIns="0" bIns="0" rtlCol="0" anchor="t">
            <a:spAutoFit/>
          </a:bodyPr>
          <a:lstStyle/>
          <a:p>
            <a:pPr algn="just">
              <a:lnSpc>
                <a:spcPts val="2948"/>
              </a:lnSpc>
            </a:pPr>
            <a:r>
              <a:rPr lang="en-US" sz="2106">
                <a:solidFill>
                  <a:srgbClr val="FCFCFC"/>
                </a:solidFill>
                <a:latin typeface="Open Sans"/>
                <a:ea typeface="Open Sans"/>
                <a:cs typeface="Open Sans"/>
                <a:sym typeface="Open Sans"/>
              </a:rPr>
              <a:t>✅ Forte (tous les nœuds à jour)</a:t>
            </a:r>
          </a:p>
        </p:txBody>
      </p:sp>
      <p:sp>
        <p:nvSpPr>
          <p:cNvPr id="8" name="TextBox 8"/>
          <p:cNvSpPr txBox="1"/>
          <p:nvPr/>
        </p:nvSpPr>
        <p:spPr>
          <a:xfrm>
            <a:off x="9274009" y="3511971"/>
            <a:ext cx="3416554" cy="720259"/>
          </a:xfrm>
          <a:prstGeom prst="rect">
            <a:avLst/>
          </a:prstGeom>
        </p:spPr>
        <p:txBody>
          <a:bodyPr lIns="0" tIns="0" rIns="0" bIns="0" rtlCol="0" anchor="t">
            <a:spAutoFit/>
          </a:bodyPr>
          <a:lstStyle/>
          <a:p>
            <a:pPr algn="ctr">
              <a:lnSpc>
                <a:spcPts val="2948"/>
              </a:lnSpc>
            </a:pPr>
            <a:r>
              <a:rPr lang="en-US" sz="2106">
                <a:solidFill>
                  <a:srgbClr val="FCFCFC"/>
                </a:solidFill>
                <a:latin typeface="Open Sans"/>
                <a:ea typeface="Open Sans"/>
                <a:cs typeface="Open Sans"/>
                <a:sym typeface="Open Sans"/>
              </a:rPr>
              <a:t>❌ Faible (délai de réplication)</a:t>
            </a:r>
          </a:p>
        </p:txBody>
      </p:sp>
      <p:sp>
        <p:nvSpPr>
          <p:cNvPr id="9" name="TextBox 9"/>
          <p:cNvSpPr txBox="1"/>
          <p:nvPr/>
        </p:nvSpPr>
        <p:spPr>
          <a:xfrm>
            <a:off x="12740610" y="3142600"/>
            <a:ext cx="2930869" cy="1455920"/>
          </a:xfrm>
          <a:prstGeom prst="rect">
            <a:avLst/>
          </a:prstGeom>
        </p:spPr>
        <p:txBody>
          <a:bodyPr lIns="0" tIns="0" rIns="0" bIns="0" rtlCol="0" anchor="t">
            <a:spAutoFit/>
          </a:bodyPr>
          <a:lstStyle/>
          <a:p>
            <a:pPr algn="ctr">
              <a:lnSpc>
                <a:spcPts val="2948"/>
              </a:lnSpc>
            </a:pPr>
            <a:endParaRPr/>
          </a:p>
          <a:p>
            <a:pPr algn="ctr">
              <a:lnSpc>
                <a:spcPts val="2948"/>
              </a:lnSpc>
            </a:pPr>
            <a:r>
              <a:rPr lang="en-US" sz="2106">
                <a:solidFill>
                  <a:srgbClr val="FCFCFC"/>
                </a:solidFill>
                <a:latin typeface="Open Sans"/>
                <a:ea typeface="Open Sans"/>
                <a:cs typeface="Open Sans"/>
                <a:sym typeface="Open Sans"/>
              </a:rPr>
              <a:t>⚖ Modérée (au moins 1 nœud à jour)</a:t>
            </a:r>
          </a:p>
          <a:p>
            <a:pPr algn="ctr">
              <a:lnSpc>
                <a:spcPts val="2948"/>
              </a:lnSpc>
            </a:pPr>
            <a:endParaRPr lang="en-US" sz="2106">
              <a:solidFill>
                <a:srgbClr val="FCFCFC"/>
              </a:solidFill>
              <a:latin typeface="Open Sans"/>
              <a:ea typeface="Open Sans"/>
              <a:cs typeface="Open Sans"/>
              <a:sym typeface="Open Sans"/>
            </a:endParaRPr>
          </a:p>
        </p:txBody>
      </p:sp>
      <p:sp>
        <p:nvSpPr>
          <p:cNvPr id="10" name="TextBox 10"/>
          <p:cNvSpPr txBox="1"/>
          <p:nvPr/>
        </p:nvSpPr>
        <p:spPr>
          <a:xfrm>
            <a:off x="6080973" y="4343786"/>
            <a:ext cx="3056563" cy="1455920"/>
          </a:xfrm>
          <a:prstGeom prst="rect">
            <a:avLst/>
          </a:prstGeom>
        </p:spPr>
        <p:txBody>
          <a:bodyPr lIns="0" tIns="0" rIns="0" bIns="0" rtlCol="0" anchor="t">
            <a:spAutoFit/>
          </a:bodyPr>
          <a:lstStyle/>
          <a:p>
            <a:pPr algn="ctr">
              <a:lnSpc>
                <a:spcPts val="2948"/>
              </a:lnSpc>
            </a:pPr>
            <a:endParaRPr/>
          </a:p>
          <a:p>
            <a:pPr algn="ctr">
              <a:lnSpc>
                <a:spcPts val="2948"/>
              </a:lnSpc>
            </a:pPr>
            <a:r>
              <a:rPr lang="en-US" sz="2106">
                <a:solidFill>
                  <a:srgbClr val="FCFCFC"/>
                </a:solidFill>
                <a:latin typeface="Open Sans"/>
                <a:ea typeface="Open Sans"/>
                <a:cs typeface="Open Sans"/>
                <a:sym typeface="Open Sans"/>
              </a:rPr>
              <a:t>❌ Élevée (blocage jusqu’à confirmation)</a:t>
            </a:r>
          </a:p>
          <a:p>
            <a:pPr algn="ctr">
              <a:lnSpc>
                <a:spcPts val="2948"/>
              </a:lnSpc>
            </a:pPr>
            <a:endParaRPr lang="en-US" sz="2106">
              <a:solidFill>
                <a:srgbClr val="FCFCFC"/>
              </a:solidFill>
              <a:latin typeface="Open Sans"/>
              <a:ea typeface="Open Sans"/>
              <a:cs typeface="Open Sans"/>
              <a:sym typeface="Open Sans"/>
            </a:endParaRPr>
          </a:p>
        </p:txBody>
      </p:sp>
      <p:sp>
        <p:nvSpPr>
          <p:cNvPr id="11" name="TextBox 11"/>
          <p:cNvSpPr txBox="1"/>
          <p:nvPr/>
        </p:nvSpPr>
        <p:spPr>
          <a:xfrm>
            <a:off x="9262932" y="4841963"/>
            <a:ext cx="3348436" cy="720259"/>
          </a:xfrm>
          <a:prstGeom prst="rect">
            <a:avLst/>
          </a:prstGeom>
        </p:spPr>
        <p:txBody>
          <a:bodyPr lIns="0" tIns="0" rIns="0" bIns="0" rtlCol="0" anchor="t">
            <a:spAutoFit/>
          </a:bodyPr>
          <a:lstStyle/>
          <a:p>
            <a:pPr algn="ctr">
              <a:lnSpc>
                <a:spcPts val="2948"/>
              </a:lnSpc>
            </a:pPr>
            <a:r>
              <a:rPr lang="en-US" sz="2106">
                <a:solidFill>
                  <a:srgbClr val="FCFCFC"/>
                </a:solidFill>
                <a:latin typeface="Open Sans"/>
                <a:ea typeface="Open Sans"/>
                <a:cs typeface="Open Sans"/>
                <a:sym typeface="Open Sans"/>
              </a:rPr>
              <a:t>✅ Faible (réponse immédiate)</a:t>
            </a:r>
          </a:p>
        </p:txBody>
      </p:sp>
      <p:sp>
        <p:nvSpPr>
          <p:cNvPr id="12" name="TextBox 12"/>
          <p:cNvSpPr txBox="1"/>
          <p:nvPr/>
        </p:nvSpPr>
        <p:spPr>
          <a:xfrm>
            <a:off x="12556180" y="4880575"/>
            <a:ext cx="3115299" cy="720259"/>
          </a:xfrm>
          <a:prstGeom prst="rect">
            <a:avLst/>
          </a:prstGeom>
        </p:spPr>
        <p:txBody>
          <a:bodyPr lIns="0" tIns="0" rIns="0" bIns="0" rtlCol="0" anchor="t">
            <a:spAutoFit/>
          </a:bodyPr>
          <a:lstStyle/>
          <a:p>
            <a:pPr algn="ctr">
              <a:lnSpc>
                <a:spcPts val="2948"/>
              </a:lnSpc>
            </a:pPr>
            <a:r>
              <a:rPr lang="en-US" sz="2106">
                <a:solidFill>
                  <a:srgbClr val="FCFCFC"/>
                </a:solidFill>
                <a:latin typeface="Open Sans"/>
                <a:ea typeface="Open Sans"/>
                <a:cs typeface="Open Sans"/>
                <a:sym typeface="Open Sans"/>
              </a:rPr>
              <a:t>⚖ Moyenne (attend 1 confirmation)</a:t>
            </a:r>
          </a:p>
        </p:txBody>
      </p:sp>
      <p:sp>
        <p:nvSpPr>
          <p:cNvPr id="13" name="TextBox 13"/>
          <p:cNvSpPr txBox="1"/>
          <p:nvPr/>
        </p:nvSpPr>
        <p:spPr>
          <a:xfrm>
            <a:off x="6080973" y="6045997"/>
            <a:ext cx="3115299" cy="720259"/>
          </a:xfrm>
          <a:prstGeom prst="rect">
            <a:avLst/>
          </a:prstGeom>
        </p:spPr>
        <p:txBody>
          <a:bodyPr lIns="0" tIns="0" rIns="0" bIns="0" rtlCol="0" anchor="t">
            <a:spAutoFit/>
          </a:bodyPr>
          <a:lstStyle/>
          <a:p>
            <a:pPr algn="ctr">
              <a:lnSpc>
                <a:spcPts val="2948"/>
              </a:lnSpc>
            </a:pPr>
            <a:r>
              <a:rPr lang="en-US" sz="2106">
                <a:solidFill>
                  <a:srgbClr val="FCFCFC"/>
                </a:solidFill>
                <a:latin typeface="Open Sans"/>
                <a:ea typeface="Open Sans"/>
                <a:cs typeface="Open Sans"/>
                <a:sym typeface="Open Sans"/>
              </a:rPr>
              <a:t>❌ Faible (dépend de tous les nœuds)</a:t>
            </a:r>
          </a:p>
        </p:txBody>
      </p:sp>
      <p:sp>
        <p:nvSpPr>
          <p:cNvPr id="14" name="TextBox 14"/>
          <p:cNvSpPr txBox="1"/>
          <p:nvPr/>
        </p:nvSpPr>
        <p:spPr>
          <a:xfrm>
            <a:off x="5980320" y="7332000"/>
            <a:ext cx="3215952" cy="720259"/>
          </a:xfrm>
          <a:prstGeom prst="rect">
            <a:avLst/>
          </a:prstGeom>
        </p:spPr>
        <p:txBody>
          <a:bodyPr lIns="0" tIns="0" rIns="0" bIns="0" rtlCol="0" anchor="t">
            <a:spAutoFit/>
          </a:bodyPr>
          <a:lstStyle/>
          <a:p>
            <a:pPr algn="ctr">
              <a:lnSpc>
                <a:spcPts val="2948"/>
              </a:lnSpc>
            </a:pPr>
            <a:r>
              <a:rPr lang="en-US" sz="2106">
                <a:solidFill>
                  <a:srgbClr val="FCFCFC"/>
                </a:solidFill>
                <a:latin typeface="Open Sans"/>
                <a:ea typeface="Open Sans"/>
                <a:cs typeface="Open Sans"/>
                <a:sym typeface="Open Sans"/>
              </a:rPr>
              <a:t>✅ Aucun (données durables)</a:t>
            </a:r>
          </a:p>
        </p:txBody>
      </p:sp>
      <p:sp>
        <p:nvSpPr>
          <p:cNvPr id="15" name="TextBox 15"/>
          <p:cNvSpPr txBox="1"/>
          <p:nvPr/>
        </p:nvSpPr>
        <p:spPr>
          <a:xfrm>
            <a:off x="6351753" y="8310728"/>
            <a:ext cx="2643190" cy="720259"/>
          </a:xfrm>
          <a:prstGeom prst="rect">
            <a:avLst/>
          </a:prstGeom>
        </p:spPr>
        <p:txBody>
          <a:bodyPr lIns="0" tIns="0" rIns="0" bIns="0" rtlCol="0" anchor="t">
            <a:spAutoFit/>
          </a:bodyPr>
          <a:lstStyle/>
          <a:p>
            <a:pPr algn="ctr">
              <a:lnSpc>
                <a:spcPts val="2948"/>
              </a:lnSpc>
              <a:spcBef>
                <a:spcPct val="0"/>
              </a:spcBef>
            </a:pPr>
            <a:r>
              <a:rPr lang="en-US" sz="2106">
                <a:solidFill>
                  <a:srgbClr val="FCFCFC"/>
                </a:solidFill>
                <a:latin typeface="Open Sans"/>
                <a:ea typeface="Open Sans"/>
                <a:cs typeface="Open Sans"/>
                <a:sym typeface="Open Sans"/>
              </a:rPr>
              <a:t>Transactions critiques (banques)</a:t>
            </a:r>
          </a:p>
        </p:txBody>
      </p:sp>
      <p:sp>
        <p:nvSpPr>
          <p:cNvPr id="16" name="TextBox 16"/>
          <p:cNvSpPr txBox="1"/>
          <p:nvPr/>
        </p:nvSpPr>
        <p:spPr>
          <a:xfrm>
            <a:off x="9429409" y="8386583"/>
            <a:ext cx="3126772" cy="720259"/>
          </a:xfrm>
          <a:prstGeom prst="rect">
            <a:avLst/>
          </a:prstGeom>
        </p:spPr>
        <p:txBody>
          <a:bodyPr lIns="0" tIns="0" rIns="0" bIns="0" rtlCol="0" anchor="t">
            <a:spAutoFit/>
          </a:bodyPr>
          <a:lstStyle/>
          <a:p>
            <a:pPr algn="ctr">
              <a:lnSpc>
                <a:spcPts val="2948"/>
              </a:lnSpc>
            </a:pPr>
            <a:r>
              <a:rPr lang="en-US" sz="2106">
                <a:solidFill>
                  <a:srgbClr val="FCFCFC"/>
                </a:solidFill>
                <a:latin typeface="Open Sans"/>
                <a:ea typeface="Open Sans"/>
                <a:cs typeface="Open Sans"/>
                <a:sym typeface="Open Sans"/>
              </a:rPr>
              <a:t>Données non critiques (analytics)</a:t>
            </a:r>
          </a:p>
        </p:txBody>
      </p:sp>
      <p:sp>
        <p:nvSpPr>
          <p:cNvPr id="17" name="TextBox 17"/>
          <p:cNvSpPr txBox="1"/>
          <p:nvPr/>
        </p:nvSpPr>
        <p:spPr>
          <a:xfrm>
            <a:off x="12690563" y="8160973"/>
            <a:ext cx="2980916" cy="1088089"/>
          </a:xfrm>
          <a:prstGeom prst="rect">
            <a:avLst/>
          </a:prstGeom>
        </p:spPr>
        <p:txBody>
          <a:bodyPr lIns="0" tIns="0" rIns="0" bIns="0" rtlCol="0" anchor="t">
            <a:spAutoFit/>
          </a:bodyPr>
          <a:lstStyle/>
          <a:p>
            <a:pPr algn="ctr">
              <a:lnSpc>
                <a:spcPts val="2948"/>
              </a:lnSpc>
            </a:pPr>
            <a:r>
              <a:rPr lang="en-US" sz="2106">
                <a:solidFill>
                  <a:srgbClr val="FCFCFC"/>
                </a:solidFill>
                <a:latin typeface="Open Sans"/>
                <a:ea typeface="Open Sans"/>
                <a:cs typeface="Open Sans"/>
                <a:sym typeface="Open Sans"/>
              </a:rPr>
              <a:t>Équilibre performance/fiabilité (e-commerce)</a:t>
            </a:r>
          </a:p>
        </p:txBody>
      </p:sp>
      <p:sp>
        <p:nvSpPr>
          <p:cNvPr id="18" name="TextBox 18"/>
          <p:cNvSpPr txBox="1"/>
          <p:nvPr/>
        </p:nvSpPr>
        <p:spPr>
          <a:xfrm>
            <a:off x="9403821" y="7011328"/>
            <a:ext cx="3066659" cy="1088089"/>
          </a:xfrm>
          <a:prstGeom prst="rect">
            <a:avLst/>
          </a:prstGeom>
        </p:spPr>
        <p:txBody>
          <a:bodyPr lIns="0" tIns="0" rIns="0" bIns="0" rtlCol="0" anchor="t">
            <a:spAutoFit/>
          </a:bodyPr>
          <a:lstStyle/>
          <a:p>
            <a:pPr algn="ctr">
              <a:lnSpc>
                <a:spcPts val="2948"/>
              </a:lnSpc>
            </a:pPr>
            <a:r>
              <a:rPr lang="en-US" sz="2106">
                <a:solidFill>
                  <a:srgbClr val="FCFCFC"/>
                </a:solidFill>
                <a:latin typeface="Open Sans"/>
                <a:ea typeface="Open Sans"/>
                <a:cs typeface="Open Sans"/>
                <a:sym typeface="Open Sans"/>
              </a:rPr>
              <a:t>❌ Élevé (maître peut tomber avant réplication)</a:t>
            </a:r>
          </a:p>
        </p:txBody>
      </p:sp>
      <p:sp>
        <p:nvSpPr>
          <p:cNvPr id="19" name="TextBox 19"/>
          <p:cNvSpPr txBox="1"/>
          <p:nvPr/>
        </p:nvSpPr>
        <p:spPr>
          <a:xfrm>
            <a:off x="13008291" y="7088290"/>
            <a:ext cx="2395506" cy="720259"/>
          </a:xfrm>
          <a:prstGeom prst="rect">
            <a:avLst/>
          </a:prstGeom>
        </p:spPr>
        <p:txBody>
          <a:bodyPr lIns="0" tIns="0" rIns="0" bIns="0" rtlCol="0" anchor="t">
            <a:spAutoFit/>
          </a:bodyPr>
          <a:lstStyle/>
          <a:p>
            <a:pPr algn="ctr">
              <a:lnSpc>
                <a:spcPts val="2948"/>
              </a:lnSpc>
            </a:pPr>
            <a:r>
              <a:rPr lang="en-US" sz="2106">
                <a:solidFill>
                  <a:srgbClr val="FCFCFC"/>
                </a:solidFill>
                <a:latin typeface="Open Sans"/>
                <a:ea typeface="Open Sans"/>
                <a:cs typeface="Open Sans"/>
                <a:sym typeface="Open Sans"/>
              </a:rPr>
              <a:t>⚖ Faible (réduit vs asynchrone)</a:t>
            </a:r>
          </a:p>
        </p:txBody>
      </p:sp>
      <p:sp>
        <p:nvSpPr>
          <p:cNvPr id="20" name="TextBox 20"/>
          <p:cNvSpPr txBox="1"/>
          <p:nvPr/>
        </p:nvSpPr>
        <p:spPr>
          <a:xfrm>
            <a:off x="9274009" y="5780655"/>
            <a:ext cx="3196471" cy="1088089"/>
          </a:xfrm>
          <a:prstGeom prst="rect">
            <a:avLst/>
          </a:prstGeom>
        </p:spPr>
        <p:txBody>
          <a:bodyPr lIns="0" tIns="0" rIns="0" bIns="0" rtlCol="0" anchor="t">
            <a:spAutoFit/>
          </a:bodyPr>
          <a:lstStyle/>
          <a:p>
            <a:pPr algn="ctr">
              <a:lnSpc>
                <a:spcPts val="2948"/>
              </a:lnSpc>
            </a:pPr>
            <a:r>
              <a:rPr lang="en-US" sz="2106">
                <a:solidFill>
                  <a:srgbClr val="FCFCFC"/>
                </a:solidFill>
                <a:latin typeface="Open Sans"/>
                <a:ea typeface="Open Sans"/>
                <a:cs typeface="Open Sans"/>
                <a:sym typeface="Open Sans"/>
              </a:rPr>
              <a:t>✅ Haute (fonctionne même avec des nœuds lents)</a:t>
            </a:r>
          </a:p>
        </p:txBody>
      </p:sp>
      <p:sp>
        <p:nvSpPr>
          <p:cNvPr id="21" name="TextBox 21"/>
          <p:cNvSpPr txBox="1"/>
          <p:nvPr/>
        </p:nvSpPr>
        <p:spPr>
          <a:xfrm>
            <a:off x="12515594" y="5865926"/>
            <a:ext cx="3196471" cy="720259"/>
          </a:xfrm>
          <a:prstGeom prst="rect">
            <a:avLst/>
          </a:prstGeom>
        </p:spPr>
        <p:txBody>
          <a:bodyPr lIns="0" tIns="0" rIns="0" bIns="0" rtlCol="0" anchor="t">
            <a:spAutoFit/>
          </a:bodyPr>
          <a:lstStyle/>
          <a:p>
            <a:pPr algn="ctr">
              <a:lnSpc>
                <a:spcPts val="2948"/>
              </a:lnSpc>
            </a:pPr>
            <a:r>
              <a:rPr lang="en-US" sz="2106">
                <a:solidFill>
                  <a:srgbClr val="FCFCFC"/>
                </a:solidFill>
                <a:latin typeface="Open Sans"/>
                <a:ea typeface="Open Sans"/>
                <a:cs typeface="Open Sans"/>
                <a:sym typeface="Open Sans"/>
              </a:rPr>
              <a:t>⚖ Modérée (tolère quelques pannes)</a:t>
            </a:r>
          </a:p>
        </p:txBody>
      </p:sp>
      <p:graphicFrame>
        <p:nvGraphicFramePr>
          <p:cNvPr id="22" name="Table 22"/>
          <p:cNvGraphicFramePr>
            <a:graphicFrameLocks noGrp="1"/>
          </p:cNvGraphicFramePr>
          <p:nvPr/>
        </p:nvGraphicFramePr>
        <p:xfrm>
          <a:off x="2254319" y="3368117"/>
          <a:ext cx="13779364" cy="1084280"/>
        </p:xfrm>
        <a:graphic>
          <a:graphicData uri="http://schemas.openxmlformats.org/drawingml/2006/table">
            <a:tbl>
              <a:tblPr/>
              <a:tblGrid>
                <a:gridCol w="3444841">
                  <a:extLst>
                    <a:ext uri="{9D8B030D-6E8A-4147-A177-3AD203B41FA5}">
                      <a16:colId xmlns:a16="http://schemas.microsoft.com/office/drawing/2014/main" val="20000"/>
                    </a:ext>
                  </a:extLst>
                </a:gridCol>
                <a:gridCol w="3444841">
                  <a:extLst>
                    <a:ext uri="{9D8B030D-6E8A-4147-A177-3AD203B41FA5}">
                      <a16:colId xmlns:a16="http://schemas.microsoft.com/office/drawing/2014/main" val="20001"/>
                    </a:ext>
                  </a:extLst>
                </a:gridCol>
                <a:gridCol w="3444841">
                  <a:extLst>
                    <a:ext uri="{9D8B030D-6E8A-4147-A177-3AD203B41FA5}">
                      <a16:colId xmlns:a16="http://schemas.microsoft.com/office/drawing/2014/main" val="20002"/>
                    </a:ext>
                  </a:extLst>
                </a:gridCol>
                <a:gridCol w="3444841">
                  <a:extLst>
                    <a:ext uri="{9D8B030D-6E8A-4147-A177-3AD203B41FA5}">
                      <a16:colId xmlns:a16="http://schemas.microsoft.com/office/drawing/2014/main" val="20003"/>
                    </a:ext>
                  </a:extLst>
                </a:gridCol>
              </a:tblGrid>
              <a:tr h="1084280">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solidFill>
                      <a:srgbClr val="FDB034"/>
                    </a:solidFill>
                  </a:tcPr>
                </a:tc>
                <a:tc>
                  <a:txBody>
                    <a:bodyPr/>
                    <a:lstStyle/>
                    <a:p>
                      <a:pPr algn="l">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graphicFrame>
        <p:nvGraphicFramePr>
          <p:cNvPr id="23" name="Table 23"/>
          <p:cNvGraphicFramePr>
            <a:graphicFrameLocks noGrp="1"/>
          </p:cNvGraphicFramePr>
          <p:nvPr/>
        </p:nvGraphicFramePr>
        <p:xfrm>
          <a:off x="2262679" y="4569434"/>
          <a:ext cx="13779364" cy="1084280"/>
        </p:xfrm>
        <a:graphic>
          <a:graphicData uri="http://schemas.openxmlformats.org/drawingml/2006/table">
            <a:tbl>
              <a:tblPr/>
              <a:tblGrid>
                <a:gridCol w="3444841">
                  <a:extLst>
                    <a:ext uri="{9D8B030D-6E8A-4147-A177-3AD203B41FA5}">
                      <a16:colId xmlns:a16="http://schemas.microsoft.com/office/drawing/2014/main" val="20000"/>
                    </a:ext>
                  </a:extLst>
                </a:gridCol>
                <a:gridCol w="3444841">
                  <a:extLst>
                    <a:ext uri="{9D8B030D-6E8A-4147-A177-3AD203B41FA5}">
                      <a16:colId xmlns:a16="http://schemas.microsoft.com/office/drawing/2014/main" val="20001"/>
                    </a:ext>
                  </a:extLst>
                </a:gridCol>
                <a:gridCol w="3444841">
                  <a:extLst>
                    <a:ext uri="{9D8B030D-6E8A-4147-A177-3AD203B41FA5}">
                      <a16:colId xmlns:a16="http://schemas.microsoft.com/office/drawing/2014/main" val="20002"/>
                    </a:ext>
                  </a:extLst>
                </a:gridCol>
                <a:gridCol w="3444841">
                  <a:extLst>
                    <a:ext uri="{9D8B030D-6E8A-4147-A177-3AD203B41FA5}">
                      <a16:colId xmlns:a16="http://schemas.microsoft.com/office/drawing/2014/main" val="20003"/>
                    </a:ext>
                  </a:extLst>
                </a:gridCol>
              </a:tblGrid>
              <a:tr h="1084280">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solidFill>
                      <a:srgbClr val="FDB034"/>
                    </a:solidFill>
                  </a:tcPr>
                </a:tc>
                <a:tc>
                  <a:txBody>
                    <a:bodyPr/>
                    <a:lstStyle/>
                    <a:p>
                      <a:pPr algn="l">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graphicFrame>
        <p:nvGraphicFramePr>
          <p:cNvPr id="24" name="Table 24"/>
          <p:cNvGraphicFramePr>
            <a:graphicFrameLocks noGrp="1"/>
          </p:cNvGraphicFramePr>
          <p:nvPr/>
        </p:nvGraphicFramePr>
        <p:xfrm>
          <a:off x="2245959" y="5771452"/>
          <a:ext cx="13779364" cy="1084280"/>
        </p:xfrm>
        <a:graphic>
          <a:graphicData uri="http://schemas.openxmlformats.org/drawingml/2006/table">
            <a:tbl>
              <a:tblPr/>
              <a:tblGrid>
                <a:gridCol w="3444841">
                  <a:extLst>
                    <a:ext uri="{9D8B030D-6E8A-4147-A177-3AD203B41FA5}">
                      <a16:colId xmlns:a16="http://schemas.microsoft.com/office/drawing/2014/main" val="20000"/>
                    </a:ext>
                  </a:extLst>
                </a:gridCol>
                <a:gridCol w="3444841">
                  <a:extLst>
                    <a:ext uri="{9D8B030D-6E8A-4147-A177-3AD203B41FA5}">
                      <a16:colId xmlns:a16="http://schemas.microsoft.com/office/drawing/2014/main" val="20001"/>
                    </a:ext>
                  </a:extLst>
                </a:gridCol>
                <a:gridCol w="3444841">
                  <a:extLst>
                    <a:ext uri="{9D8B030D-6E8A-4147-A177-3AD203B41FA5}">
                      <a16:colId xmlns:a16="http://schemas.microsoft.com/office/drawing/2014/main" val="20002"/>
                    </a:ext>
                  </a:extLst>
                </a:gridCol>
                <a:gridCol w="3444841">
                  <a:extLst>
                    <a:ext uri="{9D8B030D-6E8A-4147-A177-3AD203B41FA5}">
                      <a16:colId xmlns:a16="http://schemas.microsoft.com/office/drawing/2014/main" val="20003"/>
                    </a:ext>
                  </a:extLst>
                </a:gridCol>
              </a:tblGrid>
              <a:tr h="1084280">
                <a:tc>
                  <a:txBody>
                    <a:bodyPr/>
                    <a:lstStyle/>
                    <a:p>
                      <a:pPr algn="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solidFill>
                      <a:srgbClr val="FDB034"/>
                    </a:solidFill>
                  </a:tcPr>
                </a:tc>
                <a:tc>
                  <a:txBody>
                    <a:bodyPr/>
                    <a:lstStyle/>
                    <a:p>
                      <a:pPr algn="l">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graphicFrame>
        <p:nvGraphicFramePr>
          <p:cNvPr id="25" name="Table 25"/>
          <p:cNvGraphicFramePr>
            <a:graphicFrameLocks noGrp="1"/>
          </p:cNvGraphicFramePr>
          <p:nvPr/>
        </p:nvGraphicFramePr>
        <p:xfrm>
          <a:off x="2254319" y="6972703"/>
          <a:ext cx="13779364" cy="1084280"/>
        </p:xfrm>
        <a:graphic>
          <a:graphicData uri="http://schemas.openxmlformats.org/drawingml/2006/table">
            <a:tbl>
              <a:tblPr/>
              <a:tblGrid>
                <a:gridCol w="3444841">
                  <a:extLst>
                    <a:ext uri="{9D8B030D-6E8A-4147-A177-3AD203B41FA5}">
                      <a16:colId xmlns:a16="http://schemas.microsoft.com/office/drawing/2014/main" val="20000"/>
                    </a:ext>
                  </a:extLst>
                </a:gridCol>
                <a:gridCol w="3444841">
                  <a:extLst>
                    <a:ext uri="{9D8B030D-6E8A-4147-A177-3AD203B41FA5}">
                      <a16:colId xmlns:a16="http://schemas.microsoft.com/office/drawing/2014/main" val="20001"/>
                    </a:ext>
                  </a:extLst>
                </a:gridCol>
                <a:gridCol w="3444841">
                  <a:extLst>
                    <a:ext uri="{9D8B030D-6E8A-4147-A177-3AD203B41FA5}">
                      <a16:colId xmlns:a16="http://schemas.microsoft.com/office/drawing/2014/main" val="20002"/>
                    </a:ext>
                  </a:extLst>
                </a:gridCol>
                <a:gridCol w="3444841">
                  <a:extLst>
                    <a:ext uri="{9D8B030D-6E8A-4147-A177-3AD203B41FA5}">
                      <a16:colId xmlns:a16="http://schemas.microsoft.com/office/drawing/2014/main" val="20003"/>
                    </a:ext>
                  </a:extLst>
                </a:gridCol>
              </a:tblGrid>
              <a:tr h="1084280">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solidFill>
                      <a:srgbClr val="FDB034"/>
                    </a:solidFill>
                  </a:tcPr>
                </a:tc>
                <a:tc>
                  <a:txBody>
                    <a:bodyPr/>
                    <a:lstStyle/>
                    <a:p>
                      <a:pPr algn="l">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graphicFrame>
        <p:nvGraphicFramePr>
          <p:cNvPr id="26" name="Table 26"/>
          <p:cNvGraphicFramePr>
            <a:graphicFrameLocks noGrp="1"/>
          </p:cNvGraphicFramePr>
          <p:nvPr/>
        </p:nvGraphicFramePr>
        <p:xfrm>
          <a:off x="2262679" y="8174020"/>
          <a:ext cx="13779364" cy="1084280"/>
        </p:xfrm>
        <a:graphic>
          <a:graphicData uri="http://schemas.openxmlformats.org/drawingml/2006/table">
            <a:tbl>
              <a:tblPr/>
              <a:tblGrid>
                <a:gridCol w="3444841">
                  <a:extLst>
                    <a:ext uri="{9D8B030D-6E8A-4147-A177-3AD203B41FA5}">
                      <a16:colId xmlns:a16="http://schemas.microsoft.com/office/drawing/2014/main" val="20000"/>
                    </a:ext>
                  </a:extLst>
                </a:gridCol>
                <a:gridCol w="3444841">
                  <a:extLst>
                    <a:ext uri="{9D8B030D-6E8A-4147-A177-3AD203B41FA5}">
                      <a16:colId xmlns:a16="http://schemas.microsoft.com/office/drawing/2014/main" val="20001"/>
                    </a:ext>
                  </a:extLst>
                </a:gridCol>
                <a:gridCol w="3444841">
                  <a:extLst>
                    <a:ext uri="{9D8B030D-6E8A-4147-A177-3AD203B41FA5}">
                      <a16:colId xmlns:a16="http://schemas.microsoft.com/office/drawing/2014/main" val="20002"/>
                    </a:ext>
                  </a:extLst>
                </a:gridCol>
                <a:gridCol w="3444841">
                  <a:extLst>
                    <a:ext uri="{9D8B030D-6E8A-4147-A177-3AD203B41FA5}">
                      <a16:colId xmlns:a16="http://schemas.microsoft.com/office/drawing/2014/main" val="20003"/>
                    </a:ext>
                  </a:extLst>
                </a:gridCol>
              </a:tblGrid>
              <a:tr h="1084280">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solidFill>
                      <a:srgbClr val="FDB034"/>
                    </a:solidFill>
                  </a:tcPr>
                </a:tc>
                <a:tc>
                  <a:txBody>
                    <a:bodyPr/>
                    <a:lstStyle/>
                    <a:p>
                      <a:pPr algn="l">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tc>
                  <a:txBody>
                    <a:bodyPr/>
                    <a:lstStyle/>
                    <a:p>
                      <a:pPr algn="ctr">
                        <a:lnSpc>
                          <a:spcPts val="3499"/>
                        </a:lnSpc>
                        <a:defRPr/>
                      </a:pPr>
                      <a:endParaRPr lang="en-US" sz="1100"/>
                    </a:p>
                  </a:txBody>
                  <a:tcPr marL="142429" marR="142429" marT="142429" marB="142429" anchor="ctr">
                    <a:lnL w="28486" cap="flat" cmpd="sng" algn="ctr">
                      <a:solidFill>
                        <a:srgbClr val="FFFFFF"/>
                      </a:solidFill>
                      <a:prstDash val="solid"/>
                      <a:round/>
                      <a:headEnd type="none" w="med" len="med"/>
                      <a:tailEnd type="none" w="med" len="med"/>
                    </a:lnL>
                    <a:lnR w="28486" cap="flat" cmpd="sng" algn="ctr">
                      <a:solidFill>
                        <a:srgbClr val="FFFFFF"/>
                      </a:solidFill>
                      <a:prstDash val="solid"/>
                      <a:round/>
                      <a:headEnd type="none" w="med" len="med"/>
                      <a:tailEnd type="none" w="med" len="med"/>
                    </a:lnR>
                    <a:lnT w="28486" cap="flat" cmpd="sng" algn="ctr">
                      <a:solidFill>
                        <a:srgbClr val="FFFFFF"/>
                      </a:solidFill>
                      <a:prstDash val="solid"/>
                      <a:round/>
                      <a:headEnd type="none" w="med" len="med"/>
                      <a:tailEnd type="none" w="med" len="med"/>
                    </a:lnT>
                    <a:lnB w="28486"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27" name="TextBox 27"/>
          <p:cNvSpPr txBox="1"/>
          <p:nvPr/>
        </p:nvSpPr>
        <p:spPr>
          <a:xfrm>
            <a:off x="3426591" y="2435945"/>
            <a:ext cx="1100584" cy="422275"/>
          </a:xfrm>
          <a:prstGeom prst="rect">
            <a:avLst/>
          </a:prstGeom>
        </p:spPr>
        <p:txBody>
          <a:bodyPr lIns="0" tIns="0" rIns="0" bIns="0" rtlCol="0" anchor="t">
            <a:spAutoFit/>
          </a:bodyPr>
          <a:lstStyle/>
          <a:p>
            <a:pPr algn="ctr">
              <a:lnSpc>
                <a:spcPts val="3499"/>
              </a:lnSpc>
            </a:pPr>
            <a:r>
              <a:rPr lang="en-US" sz="2499" b="1">
                <a:solidFill>
                  <a:srgbClr val="FCFCFC"/>
                </a:solidFill>
                <a:latin typeface="Open Sans Bold"/>
                <a:ea typeface="Open Sans Bold"/>
                <a:cs typeface="Open Sans Bold"/>
                <a:sym typeface="Open Sans Bold"/>
              </a:rPr>
              <a:t>Critère</a:t>
            </a:r>
          </a:p>
        </p:txBody>
      </p:sp>
      <p:sp>
        <p:nvSpPr>
          <p:cNvPr id="28" name="TextBox 28"/>
          <p:cNvSpPr txBox="1"/>
          <p:nvPr/>
        </p:nvSpPr>
        <p:spPr>
          <a:xfrm>
            <a:off x="3133697" y="3709009"/>
            <a:ext cx="1686371" cy="422275"/>
          </a:xfrm>
          <a:prstGeom prst="rect">
            <a:avLst/>
          </a:prstGeom>
        </p:spPr>
        <p:txBody>
          <a:bodyPr lIns="0" tIns="0" rIns="0" bIns="0" rtlCol="0" anchor="t">
            <a:spAutoFit/>
          </a:bodyPr>
          <a:lstStyle/>
          <a:p>
            <a:pPr algn="l">
              <a:lnSpc>
                <a:spcPts val="3499"/>
              </a:lnSpc>
            </a:pPr>
            <a:r>
              <a:rPr lang="en-US" sz="2499" b="1">
                <a:solidFill>
                  <a:srgbClr val="FCFCFC"/>
                </a:solidFill>
                <a:latin typeface="Open Sans Bold"/>
                <a:ea typeface="Open Sans Bold"/>
                <a:cs typeface="Open Sans Bold"/>
                <a:sym typeface="Open Sans Bold"/>
              </a:rPr>
              <a:t>Cohérence</a:t>
            </a:r>
          </a:p>
        </p:txBody>
      </p:sp>
      <p:sp>
        <p:nvSpPr>
          <p:cNvPr id="29" name="TextBox 29"/>
          <p:cNvSpPr txBox="1"/>
          <p:nvPr/>
        </p:nvSpPr>
        <p:spPr>
          <a:xfrm>
            <a:off x="3089304" y="4819131"/>
            <a:ext cx="1775157" cy="422275"/>
          </a:xfrm>
          <a:prstGeom prst="rect">
            <a:avLst/>
          </a:prstGeom>
        </p:spPr>
        <p:txBody>
          <a:bodyPr lIns="0" tIns="0" rIns="0" bIns="0" rtlCol="0" anchor="t">
            <a:spAutoFit/>
          </a:bodyPr>
          <a:lstStyle/>
          <a:p>
            <a:pPr algn="ctr">
              <a:lnSpc>
                <a:spcPts val="3499"/>
              </a:lnSpc>
            </a:pPr>
            <a:r>
              <a:rPr lang="en-US" sz="2499" b="1">
                <a:solidFill>
                  <a:srgbClr val="FCFCFC"/>
                </a:solidFill>
                <a:latin typeface="Open Sans Bold"/>
                <a:ea typeface="Open Sans Bold"/>
                <a:cs typeface="Open Sans Bold"/>
                <a:sym typeface="Open Sans Bold"/>
              </a:rPr>
              <a:t>Latence</a:t>
            </a:r>
          </a:p>
        </p:txBody>
      </p:sp>
      <p:sp>
        <p:nvSpPr>
          <p:cNvPr id="30" name="TextBox 30"/>
          <p:cNvSpPr txBox="1"/>
          <p:nvPr/>
        </p:nvSpPr>
        <p:spPr>
          <a:xfrm>
            <a:off x="2972070" y="6040531"/>
            <a:ext cx="2009626" cy="422275"/>
          </a:xfrm>
          <a:prstGeom prst="rect">
            <a:avLst/>
          </a:prstGeom>
        </p:spPr>
        <p:txBody>
          <a:bodyPr lIns="0" tIns="0" rIns="0" bIns="0" rtlCol="0" anchor="t">
            <a:spAutoFit/>
          </a:bodyPr>
          <a:lstStyle/>
          <a:p>
            <a:pPr algn="ctr">
              <a:lnSpc>
                <a:spcPts val="3499"/>
              </a:lnSpc>
            </a:pPr>
            <a:r>
              <a:rPr lang="en-US" sz="2499" b="1">
                <a:solidFill>
                  <a:srgbClr val="FCFCFC"/>
                </a:solidFill>
                <a:latin typeface="Open Sans Bold"/>
                <a:ea typeface="Open Sans Bold"/>
                <a:cs typeface="Open Sans Bold"/>
                <a:sym typeface="Open Sans Bold"/>
              </a:rPr>
              <a:t>Disponibilité</a:t>
            </a:r>
          </a:p>
        </p:txBody>
      </p:sp>
      <p:sp>
        <p:nvSpPr>
          <p:cNvPr id="31" name="TextBox 31"/>
          <p:cNvSpPr txBox="1"/>
          <p:nvPr/>
        </p:nvSpPr>
        <p:spPr>
          <a:xfrm>
            <a:off x="2741237" y="7301362"/>
            <a:ext cx="2471291" cy="422275"/>
          </a:xfrm>
          <a:prstGeom prst="rect">
            <a:avLst/>
          </a:prstGeom>
        </p:spPr>
        <p:txBody>
          <a:bodyPr lIns="0" tIns="0" rIns="0" bIns="0" rtlCol="0" anchor="t">
            <a:spAutoFit/>
          </a:bodyPr>
          <a:lstStyle/>
          <a:p>
            <a:pPr algn="ctr">
              <a:lnSpc>
                <a:spcPts val="3499"/>
              </a:lnSpc>
            </a:pPr>
            <a:r>
              <a:rPr lang="en-US" sz="2499" b="1">
                <a:solidFill>
                  <a:srgbClr val="FCFCFC"/>
                </a:solidFill>
                <a:latin typeface="Open Sans Bold"/>
                <a:ea typeface="Open Sans Bold"/>
                <a:cs typeface="Open Sans Bold"/>
                <a:sym typeface="Open Sans Bold"/>
              </a:rPr>
              <a:t>Risque de Perte</a:t>
            </a:r>
          </a:p>
        </p:txBody>
      </p:sp>
      <p:sp>
        <p:nvSpPr>
          <p:cNvPr id="32" name="TextBox 32"/>
          <p:cNvSpPr txBox="1"/>
          <p:nvPr/>
        </p:nvSpPr>
        <p:spPr>
          <a:xfrm>
            <a:off x="2502007" y="8443099"/>
            <a:ext cx="2949750" cy="422275"/>
          </a:xfrm>
          <a:prstGeom prst="rect">
            <a:avLst/>
          </a:prstGeom>
        </p:spPr>
        <p:txBody>
          <a:bodyPr lIns="0" tIns="0" rIns="0" bIns="0" rtlCol="0" anchor="t">
            <a:spAutoFit/>
          </a:bodyPr>
          <a:lstStyle/>
          <a:p>
            <a:pPr algn="ctr">
              <a:lnSpc>
                <a:spcPts val="3499"/>
              </a:lnSpc>
            </a:pPr>
            <a:r>
              <a:rPr lang="en-US" sz="2499" b="1">
                <a:solidFill>
                  <a:srgbClr val="FCFCFC"/>
                </a:solidFill>
                <a:latin typeface="Open Sans Bold"/>
                <a:ea typeface="Open Sans Bold"/>
                <a:cs typeface="Open Sans Bold"/>
                <a:sym typeface="Open Sans Bold"/>
              </a:rPr>
              <a:t>Cas d’Usage</a:t>
            </a:r>
          </a:p>
        </p:txBody>
      </p:sp>
      <p:sp>
        <p:nvSpPr>
          <p:cNvPr id="33" name="TextBox 33"/>
          <p:cNvSpPr txBox="1"/>
          <p:nvPr/>
        </p:nvSpPr>
        <p:spPr>
          <a:xfrm>
            <a:off x="3027611" y="828675"/>
            <a:ext cx="12376186" cy="897682"/>
          </a:xfrm>
          <a:prstGeom prst="rect">
            <a:avLst/>
          </a:prstGeom>
        </p:spPr>
        <p:txBody>
          <a:bodyPr wrap="square" lIns="0" tIns="0" rIns="0" bIns="0" rtlCol="0" anchor="t">
            <a:spAutoFit/>
          </a:bodyPr>
          <a:lstStyle/>
          <a:p>
            <a:pPr algn="ctr">
              <a:lnSpc>
                <a:spcPts val="7000"/>
              </a:lnSpc>
              <a:spcBef>
                <a:spcPct val="0"/>
              </a:spcBef>
            </a:pPr>
            <a:r>
              <a:rPr lang="en-US" sz="5000" dirty="0">
                <a:solidFill>
                  <a:srgbClr val="FCFCFC"/>
                </a:solidFill>
                <a:latin typeface="Tajawal Bold"/>
                <a:ea typeface="Tajawal Bold"/>
                <a:cs typeface="Tajawal Bold"/>
                <a:sym typeface="Tajawal Bold"/>
              </a:rPr>
              <a:t>COMPARAISON DES 3 TYPES DE RÉPLICATION</a:t>
            </a:r>
          </a:p>
        </p:txBody>
      </p:sp>
      <p:sp>
        <p:nvSpPr>
          <p:cNvPr id="34" name="Freeform 34"/>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Tree>
  </p:cSld>
  <p:clrMapOvr>
    <a:masterClrMapping/>
  </p:clrMapOvr>
  <p:transition spd="med">
    <p:pull/>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TextBox 3"/>
          <p:cNvSpPr txBox="1"/>
          <p:nvPr/>
        </p:nvSpPr>
        <p:spPr>
          <a:xfrm>
            <a:off x="13302459" y="759970"/>
            <a:ext cx="3568950" cy="2047875"/>
          </a:xfrm>
          <a:prstGeom prst="rect">
            <a:avLst/>
          </a:prstGeom>
        </p:spPr>
        <p:txBody>
          <a:bodyPr lIns="0" tIns="0" rIns="0" bIns="0" rtlCol="0" anchor="t">
            <a:spAutoFit/>
          </a:bodyPr>
          <a:lstStyle/>
          <a:p>
            <a:pPr algn="r">
              <a:lnSpc>
                <a:spcPts val="14399"/>
              </a:lnSpc>
            </a:pPr>
            <a:r>
              <a:rPr lang="en-US" sz="11999" b="1">
                <a:solidFill>
                  <a:srgbClr val="FFFFFF"/>
                </a:solidFill>
                <a:latin typeface="Tajawal Bold"/>
                <a:ea typeface="Tajawal Bold"/>
                <a:cs typeface="Tajawal Bold"/>
                <a:sym typeface="Tajawal Bold"/>
              </a:rPr>
              <a:t>03</a:t>
            </a:r>
          </a:p>
        </p:txBody>
      </p:sp>
      <p:sp>
        <p:nvSpPr>
          <p:cNvPr id="4" name="TextBox 4"/>
          <p:cNvSpPr txBox="1"/>
          <p:nvPr/>
        </p:nvSpPr>
        <p:spPr>
          <a:xfrm>
            <a:off x="5235970" y="2686834"/>
            <a:ext cx="11635439" cy="4733925"/>
          </a:xfrm>
          <a:prstGeom prst="rect">
            <a:avLst/>
          </a:prstGeom>
        </p:spPr>
        <p:txBody>
          <a:bodyPr lIns="0" tIns="0" rIns="0" bIns="0" rtlCol="0" anchor="t">
            <a:spAutoFit/>
          </a:bodyPr>
          <a:lstStyle/>
          <a:p>
            <a:pPr algn="r">
              <a:lnSpc>
                <a:spcPts val="11999"/>
              </a:lnSpc>
            </a:pPr>
            <a:r>
              <a:rPr lang="en-US" sz="9999" b="1">
                <a:solidFill>
                  <a:srgbClr val="FFFFFF"/>
                </a:solidFill>
                <a:latin typeface="Tajawal Bold Bold"/>
                <a:ea typeface="Tajawal Bold Bold"/>
                <a:cs typeface="Tajawal Bold Bold"/>
                <a:sym typeface="Tajawal Bold Bold"/>
              </a:rPr>
              <a:t>LES MODÈLES DE LA RÉPLICATION NOSQL</a:t>
            </a:r>
          </a:p>
          <a:p>
            <a:pPr algn="r">
              <a:lnSpc>
                <a:spcPts val="11999"/>
              </a:lnSpc>
            </a:pPr>
            <a:endParaRPr lang="en-US" sz="9999" b="1">
              <a:solidFill>
                <a:srgbClr val="FFFFFF"/>
              </a:solidFill>
              <a:latin typeface="Tajawal Bold Bold"/>
              <a:ea typeface="Tajawal Bold Bold"/>
              <a:cs typeface="Tajawal Bold Bold"/>
              <a:sym typeface="Tajawal Bold Bold"/>
            </a:endParaRPr>
          </a:p>
        </p:txBody>
      </p:sp>
      <p:sp>
        <p:nvSpPr>
          <p:cNvPr id="5" name="Freeform 5"/>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grpSp>
        <p:nvGrpSpPr>
          <p:cNvPr id="6" name="Group 6"/>
          <p:cNvGrpSpPr/>
          <p:nvPr/>
        </p:nvGrpSpPr>
        <p:grpSpPr>
          <a:xfrm>
            <a:off x="14296094" y="7420759"/>
            <a:ext cx="6383425" cy="552807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8" name="Group 8"/>
          <p:cNvGrpSpPr/>
          <p:nvPr/>
        </p:nvGrpSpPr>
        <p:grpSpPr>
          <a:xfrm>
            <a:off x="12052404" y="7420759"/>
            <a:ext cx="3034530" cy="2627917"/>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10" name="Group 10"/>
          <p:cNvGrpSpPr/>
          <p:nvPr/>
        </p:nvGrpSpPr>
        <p:grpSpPr>
          <a:xfrm>
            <a:off x="10601762" y="9121351"/>
            <a:ext cx="2141618" cy="1854652"/>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28</a:t>
            </a:r>
          </a:p>
        </p:txBody>
      </p:sp>
    </p:spTree>
  </p:cSld>
  <p:clrMapOvr>
    <a:masterClrMapping/>
  </p:clrMapOvr>
  <p:transition spd="med">
    <p:pull/>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2376003" y="4838281"/>
            <a:ext cx="4515087" cy="1947131"/>
            <a:chOff x="0" y="0"/>
            <a:chExt cx="6020116" cy="2596175"/>
          </a:xfrm>
        </p:grpSpPr>
        <p:sp>
          <p:nvSpPr>
            <p:cNvPr id="3" name="Freeform 3"/>
            <p:cNvSpPr/>
            <p:nvPr/>
          </p:nvSpPr>
          <p:spPr>
            <a:xfrm>
              <a:off x="0" y="0"/>
              <a:ext cx="6020116" cy="2596175"/>
            </a:xfrm>
            <a:custGeom>
              <a:avLst/>
              <a:gdLst/>
              <a:ahLst/>
              <a:cxnLst/>
              <a:rect l="l" t="t" r="r" b="b"/>
              <a:pathLst>
                <a:path w="6020116" h="2596175">
                  <a:moveTo>
                    <a:pt x="0" y="0"/>
                  </a:moveTo>
                  <a:lnTo>
                    <a:pt x="6020116" y="0"/>
                  </a:lnTo>
                  <a:lnTo>
                    <a:pt x="6020116" y="2596175"/>
                  </a:lnTo>
                  <a:lnTo>
                    <a:pt x="0" y="2596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4" name="TextBox 4"/>
            <p:cNvSpPr txBox="1"/>
            <p:nvPr/>
          </p:nvSpPr>
          <p:spPr>
            <a:xfrm>
              <a:off x="1529749" y="725106"/>
              <a:ext cx="2960619" cy="1117389"/>
            </a:xfrm>
            <a:prstGeom prst="rect">
              <a:avLst/>
            </a:prstGeom>
          </p:spPr>
          <p:txBody>
            <a:bodyPr lIns="0" tIns="0" rIns="0" bIns="0" rtlCol="0" anchor="t">
              <a:spAutoFit/>
            </a:bodyPr>
            <a:lstStyle/>
            <a:p>
              <a:pPr algn="ctr">
                <a:lnSpc>
                  <a:spcPts val="3080"/>
                </a:lnSpc>
              </a:pPr>
              <a:r>
                <a:rPr lang="en-US" sz="2800" b="1">
                  <a:solidFill>
                    <a:srgbClr val="A4E473"/>
                  </a:solidFill>
                  <a:latin typeface="Tajawal Bold Bold"/>
                  <a:ea typeface="Tajawal Bold Bold"/>
                  <a:cs typeface="Tajawal Bold Bold"/>
                  <a:sym typeface="Tajawal Bold Bold"/>
                </a:rPr>
                <a:t>BASÉE SUR UN LEADER</a:t>
              </a:r>
            </a:p>
          </p:txBody>
        </p:sp>
      </p:grpSp>
      <p:grpSp>
        <p:nvGrpSpPr>
          <p:cNvPr id="5" name="Group 5"/>
          <p:cNvGrpSpPr/>
          <p:nvPr/>
        </p:nvGrpSpPr>
        <p:grpSpPr>
          <a:xfrm>
            <a:off x="6881822" y="5811846"/>
            <a:ext cx="4515087" cy="1947131"/>
            <a:chOff x="0" y="0"/>
            <a:chExt cx="6020116" cy="2596175"/>
          </a:xfrm>
        </p:grpSpPr>
        <p:sp>
          <p:nvSpPr>
            <p:cNvPr id="6" name="Freeform 6"/>
            <p:cNvSpPr/>
            <p:nvPr/>
          </p:nvSpPr>
          <p:spPr>
            <a:xfrm>
              <a:off x="0" y="0"/>
              <a:ext cx="6020116" cy="2596175"/>
            </a:xfrm>
            <a:custGeom>
              <a:avLst/>
              <a:gdLst/>
              <a:ahLst/>
              <a:cxnLst/>
              <a:rect l="l" t="t" r="r" b="b"/>
              <a:pathLst>
                <a:path w="6020116" h="2596175">
                  <a:moveTo>
                    <a:pt x="0" y="0"/>
                  </a:moveTo>
                  <a:lnTo>
                    <a:pt x="6020116" y="0"/>
                  </a:lnTo>
                  <a:lnTo>
                    <a:pt x="6020116" y="2596175"/>
                  </a:lnTo>
                  <a:lnTo>
                    <a:pt x="0" y="2596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7" name="TextBox 7"/>
            <p:cNvSpPr txBox="1"/>
            <p:nvPr/>
          </p:nvSpPr>
          <p:spPr>
            <a:xfrm>
              <a:off x="1451734" y="464756"/>
              <a:ext cx="3116647" cy="1638089"/>
            </a:xfrm>
            <a:prstGeom prst="rect">
              <a:avLst/>
            </a:prstGeom>
          </p:spPr>
          <p:txBody>
            <a:bodyPr lIns="0" tIns="0" rIns="0" bIns="0" rtlCol="0" anchor="t">
              <a:spAutoFit/>
            </a:bodyPr>
            <a:lstStyle/>
            <a:p>
              <a:pPr algn="ctr">
                <a:lnSpc>
                  <a:spcPts val="3080"/>
                </a:lnSpc>
              </a:pPr>
              <a:r>
                <a:rPr lang="en-US" sz="2800" b="1">
                  <a:solidFill>
                    <a:srgbClr val="A4E473"/>
                  </a:solidFill>
                  <a:latin typeface="Tajawal Bold Bold"/>
                  <a:ea typeface="Tajawal Bold Bold"/>
                  <a:cs typeface="Tajawal Bold Bold"/>
                  <a:sym typeface="Tajawal Bold Bold"/>
                </a:rPr>
                <a:t>BASÉE SUR PLUSIEURS LEADERS</a:t>
              </a:r>
            </a:p>
          </p:txBody>
        </p:sp>
      </p:grpSp>
      <p:grpSp>
        <p:nvGrpSpPr>
          <p:cNvPr id="8" name="Group 8"/>
          <p:cNvGrpSpPr/>
          <p:nvPr/>
        </p:nvGrpSpPr>
        <p:grpSpPr>
          <a:xfrm>
            <a:off x="11387384" y="6785412"/>
            <a:ext cx="4515087" cy="1947131"/>
            <a:chOff x="0" y="0"/>
            <a:chExt cx="6020116" cy="2596175"/>
          </a:xfrm>
        </p:grpSpPr>
        <p:sp>
          <p:nvSpPr>
            <p:cNvPr id="9" name="Freeform 9"/>
            <p:cNvSpPr/>
            <p:nvPr/>
          </p:nvSpPr>
          <p:spPr>
            <a:xfrm>
              <a:off x="0" y="0"/>
              <a:ext cx="6020116" cy="2596175"/>
            </a:xfrm>
            <a:custGeom>
              <a:avLst/>
              <a:gdLst/>
              <a:ahLst/>
              <a:cxnLst/>
              <a:rect l="l" t="t" r="r" b="b"/>
              <a:pathLst>
                <a:path w="6020116" h="2596175">
                  <a:moveTo>
                    <a:pt x="0" y="0"/>
                  </a:moveTo>
                  <a:lnTo>
                    <a:pt x="6020116" y="0"/>
                  </a:lnTo>
                  <a:lnTo>
                    <a:pt x="6020116" y="2596175"/>
                  </a:lnTo>
                  <a:lnTo>
                    <a:pt x="0" y="2596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10" name="TextBox 10"/>
            <p:cNvSpPr txBox="1"/>
            <p:nvPr/>
          </p:nvSpPr>
          <p:spPr>
            <a:xfrm>
              <a:off x="1302647" y="985456"/>
              <a:ext cx="3414823" cy="596689"/>
            </a:xfrm>
            <a:prstGeom prst="rect">
              <a:avLst/>
            </a:prstGeom>
          </p:spPr>
          <p:txBody>
            <a:bodyPr lIns="0" tIns="0" rIns="0" bIns="0" rtlCol="0" anchor="t">
              <a:spAutoFit/>
            </a:bodyPr>
            <a:lstStyle/>
            <a:p>
              <a:pPr algn="ctr">
                <a:lnSpc>
                  <a:spcPts val="3080"/>
                </a:lnSpc>
              </a:pPr>
              <a:r>
                <a:rPr lang="en-US" sz="2800" b="1">
                  <a:solidFill>
                    <a:srgbClr val="A4E473"/>
                  </a:solidFill>
                  <a:latin typeface="Tajawal Bold Bold"/>
                  <a:ea typeface="Tajawal Bold Bold"/>
                  <a:cs typeface="Tajawal Bold Bold"/>
                  <a:sym typeface="Tajawal Bold Bold"/>
                </a:rPr>
                <a:t>SANS LEADER</a:t>
              </a:r>
            </a:p>
          </p:txBody>
        </p:sp>
      </p:grpSp>
      <p:sp>
        <p:nvSpPr>
          <p:cNvPr id="11" name="TextBox 11"/>
          <p:cNvSpPr txBox="1"/>
          <p:nvPr/>
        </p:nvSpPr>
        <p:spPr>
          <a:xfrm>
            <a:off x="3334901" y="3298406"/>
            <a:ext cx="11618198"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Les bases de données NoSQL prennent généralement en charge la réplication des données selon trois modèles de base. </a:t>
            </a:r>
          </a:p>
        </p:txBody>
      </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29</a:t>
            </a:r>
          </a:p>
        </p:txBody>
      </p:sp>
      <p:sp>
        <p:nvSpPr>
          <p:cNvPr id="13" name="TextBox 13"/>
          <p:cNvSpPr txBox="1"/>
          <p:nvPr/>
        </p:nvSpPr>
        <p:spPr>
          <a:xfrm>
            <a:off x="5240410" y="1811076"/>
            <a:ext cx="7807180"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RÉPLICATION NOSQL</a:t>
            </a:r>
          </a:p>
        </p:txBody>
      </p:sp>
      <p:grpSp>
        <p:nvGrpSpPr>
          <p:cNvPr id="14" name="Group 14"/>
          <p:cNvGrpSpPr/>
          <p:nvPr/>
        </p:nvGrpSpPr>
        <p:grpSpPr>
          <a:xfrm rot="-10800000">
            <a:off x="-43490" y="395861"/>
            <a:ext cx="3378391" cy="2925703"/>
            <a:chOff x="0" y="0"/>
            <a:chExt cx="3619627" cy="3134614"/>
          </a:xfrm>
        </p:grpSpPr>
        <p:sp>
          <p:nvSpPr>
            <p:cNvPr id="15" name="Freeform 15"/>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A181"/>
            </a:solidFill>
          </p:spPr>
          <p:txBody>
            <a:bodyPr/>
            <a:lstStyle/>
            <a:p>
              <a:endParaRPr lang="fr-FR"/>
            </a:p>
          </p:txBody>
        </p:sp>
      </p:grpSp>
      <p:grpSp>
        <p:nvGrpSpPr>
          <p:cNvPr id="16" name="Group 16"/>
          <p:cNvGrpSpPr/>
          <p:nvPr/>
        </p:nvGrpSpPr>
        <p:grpSpPr>
          <a:xfrm rot="-10800000">
            <a:off x="-138683" y="-1264163"/>
            <a:ext cx="3031532" cy="2625321"/>
            <a:chOff x="0" y="0"/>
            <a:chExt cx="3619627" cy="3134614"/>
          </a:xfrm>
        </p:grpSpPr>
        <p:sp>
          <p:nvSpPr>
            <p:cNvPr id="17" name="Freeform 1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grpSp>
        <p:nvGrpSpPr>
          <p:cNvPr id="18" name="Group 18"/>
          <p:cNvGrpSpPr/>
          <p:nvPr/>
        </p:nvGrpSpPr>
        <p:grpSpPr>
          <a:xfrm rot="-10800000">
            <a:off x="-2063203" y="-402856"/>
            <a:ext cx="3480308" cy="3013963"/>
            <a:chOff x="0" y="0"/>
            <a:chExt cx="3619627" cy="3134614"/>
          </a:xfrm>
        </p:grpSpPr>
        <p:sp>
          <p:nvSpPr>
            <p:cNvPr id="19" name="Freeform 1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20" name="Freeform 20"/>
          <p:cNvSpPr/>
          <p:nvPr/>
        </p:nvSpPr>
        <p:spPr>
          <a:xfrm rot="10261565">
            <a:off x="13453411" y="1073661"/>
            <a:ext cx="1413529" cy="1215635"/>
          </a:xfrm>
          <a:custGeom>
            <a:avLst/>
            <a:gdLst/>
            <a:ahLst/>
            <a:cxnLst/>
            <a:rect l="l" t="t" r="r" b="b"/>
            <a:pathLst>
              <a:path w="1413529" h="1215635">
                <a:moveTo>
                  <a:pt x="0" y="0"/>
                </a:moveTo>
                <a:lnTo>
                  <a:pt x="1413529" y="0"/>
                </a:lnTo>
                <a:lnTo>
                  <a:pt x="1413529" y="1215635"/>
                </a:lnTo>
                <a:lnTo>
                  <a:pt x="0" y="1215635"/>
                </a:lnTo>
                <a:lnTo>
                  <a:pt x="0" y="0"/>
                </a:lnTo>
                <a:close/>
              </a:path>
            </a:pathLst>
          </a:custGeom>
          <a:blipFill>
            <a:blip r:embed="rId4">
              <a:extLst>
                <a:ext uri="{96DAC541-7B7A-43D3-8B79-37D633B846F1}">
                  <asvg:svgBlip xmlns:asvg="http://schemas.microsoft.com/office/drawing/2016/SVG/main" r:embed="rId5"/>
                </a:ext>
              </a:extLst>
            </a:blip>
            <a:stretch>
              <a:fillRect l="-54" r="-54"/>
            </a:stretch>
          </a:blipFill>
        </p:spPr>
        <p:txBody>
          <a:bodyPr/>
          <a:lstStyle/>
          <a:p>
            <a:endParaRPr lang="fr-FR"/>
          </a:p>
        </p:txBody>
      </p:sp>
      <p:sp>
        <p:nvSpPr>
          <p:cNvPr id="21" name="Freeform 21"/>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6"/>
            <a:stretch>
              <a:fillRect/>
            </a:stretch>
          </a:blipFill>
        </p:spPr>
        <p:txBody>
          <a:bodyPr/>
          <a:lstStyle/>
          <a:p>
            <a:endParaRPr lang="fr-FR"/>
          </a:p>
        </p:txBody>
      </p:sp>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15354568" y="7883304"/>
            <a:ext cx="4080062" cy="3533353"/>
            <a:chOff x="0" y="0"/>
            <a:chExt cx="3619627" cy="3134614"/>
          </a:xfrm>
        </p:grpSpPr>
        <p:sp>
          <p:nvSpPr>
            <p:cNvPr id="3" name="Freeform 3"/>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4" name="Group 4"/>
          <p:cNvGrpSpPr/>
          <p:nvPr/>
        </p:nvGrpSpPr>
        <p:grpSpPr>
          <a:xfrm>
            <a:off x="13837303" y="8721474"/>
            <a:ext cx="3034530" cy="2627917"/>
            <a:chOff x="0" y="0"/>
            <a:chExt cx="3619627" cy="3134614"/>
          </a:xfrm>
        </p:grpSpPr>
        <p:sp>
          <p:nvSpPr>
            <p:cNvPr id="5" name="Freeform 5"/>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sp>
        <p:nvSpPr>
          <p:cNvPr id="6" name="Freeform 6"/>
          <p:cNvSpPr/>
          <p:nvPr/>
        </p:nvSpPr>
        <p:spPr>
          <a:xfrm>
            <a:off x="16439691"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7" name="Freeform 7"/>
          <p:cNvSpPr/>
          <p:nvPr/>
        </p:nvSpPr>
        <p:spPr>
          <a:xfrm>
            <a:off x="16439691"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8" name="Freeform 8"/>
          <p:cNvSpPr/>
          <p:nvPr/>
        </p:nvSpPr>
        <p:spPr>
          <a:xfrm>
            <a:off x="580326" y="2411187"/>
            <a:ext cx="6123128" cy="6031281"/>
          </a:xfrm>
          <a:custGeom>
            <a:avLst/>
            <a:gdLst/>
            <a:ahLst/>
            <a:cxnLst/>
            <a:rect l="l" t="t" r="r" b="b"/>
            <a:pathLst>
              <a:path w="6123128" h="6031281">
                <a:moveTo>
                  <a:pt x="0" y="0"/>
                </a:moveTo>
                <a:lnTo>
                  <a:pt x="6123127" y="0"/>
                </a:lnTo>
                <a:lnTo>
                  <a:pt x="6123127" y="6031280"/>
                </a:lnTo>
                <a:lnTo>
                  <a:pt x="0" y="60312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9" name="Freeform 9"/>
          <p:cNvSpPr/>
          <p:nvPr/>
        </p:nvSpPr>
        <p:spPr>
          <a:xfrm>
            <a:off x="2243898" y="3874913"/>
            <a:ext cx="2795983" cy="2795983"/>
          </a:xfrm>
          <a:custGeom>
            <a:avLst/>
            <a:gdLst/>
            <a:ahLst/>
            <a:cxnLst/>
            <a:rect l="l" t="t" r="r" b="b"/>
            <a:pathLst>
              <a:path w="2795983" h="2795983">
                <a:moveTo>
                  <a:pt x="0" y="0"/>
                </a:moveTo>
                <a:lnTo>
                  <a:pt x="2795983" y="0"/>
                </a:lnTo>
                <a:lnTo>
                  <a:pt x="2795983" y="2795983"/>
                </a:lnTo>
                <a:lnTo>
                  <a:pt x="0" y="27959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
        <p:nvSpPr>
          <p:cNvPr id="10" name="Freeform 10"/>
          <p:cNvSpPr/>
          <p:nvPr/>
        </p:nvSpPr>
        <p:spPr>
          <a:xfrm>
            <a:off x="2454758" y="4085774"/>
            <a:ext cx="2374262" cy="2374262"/>
          </a:xfrm>
          <a:custGeom>
            <a:avLst/>
            <a:gdLst/>
            <a:ahLst/>
            <a:cxnLst/>
            <a:rect l="l" t="t" r="r" b="b"/>
            <a:pathLst>
              <a:path w="2374262" h="2374262">
                <a:moveTo>
                  <a:pt x="0" y="0"/>
                </a:moveTo>
                <a:lnTo>
                  <a:pt x="2374262" y="0"/>
                </a:lnTo>
                <a:lnTo>
                  <a:pt x="2374262" y="2374262"/>
                </a:lnTo>
                <a:lnTo>
                  <a:pt x="0" y="237426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fr-FR"/>
          </a:p>
        </p:txBody>
      </p:sp>
      <p:sp>
        <p:nvSpPr>
          <p:cNvPr id="11" name="Freeform 11"/>
          <p:cNvSpPr/>
          <p:nvPr/>
        </p:nvSpPr>
        <p:spPr>
          <a:xfrm>
            <a:off x="2577865" y="4208881"/>
            <a:ext cx="2128048" cy="2128048"/>
          </a:xfrm>
          <a:custGeom>
            <a:avLst/>
            <a:gdLst/>
            <a:ahLst/>
            <a:cxnLst/>
            <a:rect l="l" t="t" r="r" b="b"/>
            <a:pathLst>
              <a:path w="2128048" h="2128048">
                <a:moveTo>
                  <a:pt x="0" y="0"/>
                </a:moveTo>
                <a:lnTo>
                  <a:pt x="2128048" y="0"/>
                </a:lnTo>
                <a:lnTo>
                  <a:pt x="2128048" y="2128048"/>
                </a:lnTo>
                <a:lnTo>
                  <a:pt x="0" y="2128048"/>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fr-FR"/>
          </a:p>
        </p:txBody>
      </p:sp>
      <p:sp>
        <p:nvSpPr>
          <p:cNvPr id="12" name="Freeform 12"/>
          <p:cNvSpPr/>
          <p:nvPr/>
        </p:nvSpPr>
        <p:spPr>
          <a:xfrm>
            <a:off x="1716193" y="3153472"/>
            <a:ext cx="1055409" cy="1055409"/>
          </a:xfrm>
          <a:custGeom>
            <a:avLst/>
            <a:gdLst/>
            <a:ahLst/>
            <a:cxnLst/>
            <a:rect l="l" t="t" r="r" b="b"/>
            <a:pathLst>
              <a:path w="1055409" h="1055409">
                <a:moveTo>
                  <a:pt x="0" y="0"/>
                </a:moveTo>
                <a:lnTo>
                  <a:pt x="1055409" y="0"/>
                </a:lnTo>
                <a:lnTo>
                  <a:pt x="1055409" y="1055409"/>
                </a:lnTo>
                <a:lnTo>
                  <a:pt x="0" y="1055409"/>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fr-FR"/>
          </a:p>
        </p:txBody>
      </p:sp>
      <p:sp>
        <p:nvSpPr>
          <p:cNvPr id="13" name="Freeform 13"/>
          <p:cNvSpPr/>
          <p:nvPr/>
        </p:nvSpPr>
        <p:spPr>
          <a:xfrm>
            <a:off x="4392596" y="3153472"/>
            <a:ext cx="1027705" cy="1055409"/>
          </a:xfrm>
          <a:custGeom>
            <a:avLst/>
            <a:gdLst/>
            <a:ahLst/>
            <a:cxnLst/>
            <a:rect l="l" t="t" r="r" b="b"/>
            <a:pathLst>
              <a:path w="1027705" h="1055409">
                <a:moveTo>
                  <a:pt x="0" y="0"/>
                </a:moveTo>
                <a:lnTo>
                  <a:pt x="1027705" y="0"/>
                </a:lnTo>
                <a:lnTo>
                  <a:pt x="1027705" y="1055409"/>
                </a:lnTo>
                <a:lnTo>
                  <a:pt x="0" y="1055409"/>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txBody>
          <a:bodyPr/>
          <a:lstStyle/>
          <a:p>
            <a:endParaRPr lang="fr-FR"/>
          </a:p>
        </p:txBody>
      </p:sp>
      <p:sp>
        <p:nvSpPr>
          <p:cNvPr id="14" name="Freeform 14"/>
          <p:cNvSpPr/>
          <p:nvPr/>
        </p:nvSpPr>
        <p:spPr>
          <a:xfrm>
            <a:off x="4970571" y="5638784"/>
            <a:ext cx="1243764" cy="893956"/>
          </a:xfrm>
          <a:custGeom>
            <a:avLst/>
            <a:gdLst/>
            <a:ahLst/>
            <a:cxnLst/>
            <a:rect l="l" t="t" r="r" b="b"/>
            <a:pathLst>
              <a:path w="1243764" h="893956">
                <a:moveTo>
                  <a:pt x="0" y="0"/>
                </a:moveTo>
                <a:lnTo>
                  <a:pt x="1243765" y="0"/>
                </a:lnTo>
                <a:lnTo>
                  <a:pt x="1243765" y="893955"/>
                </a:lnTo>
                <a:lnTo>
                  <a:pt x="0" y="893955"/>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txBody>
          <a:bodyPr/>
          <a:lstStyle/>
          <a:p>
            <a:endParaRPr lang="fr-FR"/>
          </a:p>
        </p:txBody>
      </p:sp>
      <p:sp>
        <p:nvSpPr>
          <p:cNvPr id="15" name="Freeform 15"/>
          <p:cNvSpPr/>
          <p:nvPr/>
        </p:nvSpPr>
        <p:spPr>
          <a:xfrm>
            <a:off x="1006031" y="5437208"/>
            <a:ext cx="1277650" cy="1297106"/>
          </a:xfrm>
          <a:custGeom>
            <a:avLst/>
            <a:gdLst/>
            <a:ahLst/>
            <a:cxnLst/>
            <a:rect l="l" t="t" r="r" b="b"/>
            <a:pathLst>
              <a:path w="1277650" h="1297106">
                <a:moveTo>
                  <a:pt x="0" y="0"/>
                </a:moveTo>
                <a:lnTo>
                  <a:pt x="1277650" y="0"/>
                </a:lnTo>
                <a:lnTo>
                  <a:pt x="1277650" y="1297107"/>
                </a:lnTo>
                <a:lnTo>
                  <a:pt x="0" y="1297107"/>
                </a:lnTo>
                <a:lnTo>
                  <a:pt x="0" y="0"/>
                </a:lnTo>
                <a:close/>
              </a:path>
            </a:pathLst>
          </a:custGeom>
          <a:blipFill>
            <a:blip r:embed="rId17">
              <a:extLst>
                <a:ext uri="{96DAC541-7B7A-43D3-8B79-37D633B846F1}">
                  <asvg:svgBlip xmlns:asvg="http://schemas.microsoft.com/office/drawing/2016/SVG/main" r:embed="rId18"/>
                </a:ext>
              </a:extLst>
            </a:blip>
            <a:stretch>
              <a:fillRect/>
            </a:stretch>
          </a:blipFill>
        </p:spPr>
        <p:txBody>
          <a:bodyPr/>
          <a:lstStyle/>
          <a:p>
            <a:endParaRPr lang="fr-FR"/>
          </a:p>
        </p:txBody>
      </p:sp>
      <p:sp>
        <p:nvSpPr>
          <p:cNvPr id="16" name="Freeform 16"/>
          <p:cNvSpPr/>
          <p:nvPr/>
        </p:nvSpPr>
        <p:spPr>
          <a:xfrm>
            <a:off x="3159506" y="6739200"/>
            <a:ext cx="1151724" cy="1169263"/>
          </a:xfrm>
          <a:custGeom>
            <a:avLst/>
            <a:gdLst/>
            <a:ahLst/>
            <a:cxnLst/>
            <a:rect l="l" t="t" r="r" b="b"/>
            <a:pathLst>
              <a:path w="1151724" h="1169263">
                <a:moveTo>
                  <a:pt x="0" y="0"/>
                </a:moveTo>
                <a:lnTo>
                  <a:pt x="1151724" y="0"/>
                </a:lnTo>
                <a:lnTo>
                  <a:pt x="1151724" y="1169262"/>
                </a:lnTo>
                <a:lnTo>
                  <a:pt x="0" y="1169262"/>
                </a:lnTo>
                <a:lnTo>
                  <a:pt x="0" y="0"/>
                </a:lnTo>
                <a:close/>
              </a:path>
            </a:pathLst>
          </a:custGeom>
          <a:blipFill>
            <a:blip r:embed="rId19">
              <a:extLst>
                <a:ext uri="{96DAC541-7B7A-43D3-8B79-37D633B846F1}">
                  <asvg:svgBlip xmlns:asvg="http://schemas.microsoft.com/office/drawing/2016/SVG/main" r:embed="rId20"/>
                </a:ext>
              </a:extLst>
            </a:blip>
            <a:stretch>
              <a:fillRect/>
            </a:stretch>
          </a:blipFill>
        </p:spPr>
        <p:txBody>
          <a:bodyPr/>
          <a:lstStyle/>
          <a:p>
            <a:endParaRPr lang="fr-FR"/>
          </a:p>
        </p:txBody>
      </p:sp>
      <p:sp>
        <p:nvSpPr>
          <p:cNvPr id="17" name="Freeform 17"/>
          <p:cNvSpPr/>
          <p:nvPr/>
        </p:nvSpPr>
        <p:spPr>
          <a:xfrm>
            <a:off x="2957786" y="4543423"/>
            <a:ext cx="1368208" cy="1368208"/>
          </a:xfrm>
          <a:custGeom>
            <a:avLst/>
            <a:gdLst/>
            <a:ahLst/>
            <a:cxnLst/>
            <a:rect l="l" t="t" r="r" b="b"/>
            <a:pathLst>
              <a:path w="1368208" h="1368208">
                <a:moveTo>
                  <a:pt x="0" y="0"/>
                </a:moveTo>
                <a:lnTo>
                  <a:pt x="1368207" y="0"/>
                </a:lnTo>
                <a:lnTo>
                  <a:pt x="1368207" y="1368208"/>
                </a:lnTo>
                <a:lnTo>
                  <a:pt x="0" y="1368208"/>
                </a:lnTo>
                <a:lnTo>
                  <a:pt x="0" y="0"/>
                </a:lnTo>
                <a:close/>
              </a:path>
            </a:pathLst>
          </a:custGeom>
          <a:blipFill>
            <a:blip r:embed="rId21">
              <a:extLst>
                <a:ext uri="{96DAC541-7B7A-43D3-8B79-37D633B846F1}">
                  <asvg:svgBlip xmlns:asvg="http://schemas.microsoft.com/office/drawing/2016/SVG/main" r:embed="rId22"/>
                </a:ext>
              </a:extLst>
            </a:blip>
            <a:stretch>
              <a:fillRect/>
            </a:stretch>
          </a:blipFill>
        </p:spPr>
        <p:txBody>
          <a:bodyPr/>
          <a:lstStyle/>
          <a:p>
            <a:endParaRPr lang="fr-FR"/>
          </a:p>
        </p:txBody>
      </p:sp>
      <p:sp>
        <p:nvSpPr>
          <p:cNvPr id="18" name="Freeform 18"/>
          <p:cNvSpPr/>
          <p:nvPr/>
        </p:nvSpPr>
        <p:spPr>
          <a:xfrm>
            <a:off x="6903949" y="7824739"/>
            <a:ext cx="571500" cy="571500"/>
          </a:xfrm>
          <a:custGeom>
            <a:avLst/>
            <a:gdLst/>
            <a:ahLst/>
            <a:cxnLst/>
            <a:rect l="l" t="t" r="r" b="b"/>
            <a:pathLst>
              <a:path w="571500" h="571500">
                <a:moveTo>
                  <a:pt x="0" y="0"/>
                </a:moveTo>
                <a:lnTo>
                  <a:pt x="571500" y="0"/>
                </a:lnTo>
                <a:lnTo>
                  <a:pt x="571500" y="571500"/>
                </a:lnTo>
                <a:lnTo>
                  <a:pt x="0" y="571500"/>
                </a:lnTo>
                <a:lnTo>
                  <a:pt x="0" y="0"/>
                </a:lnTo>
                <a:close/>
              </a:path>
            </a:pathLst>
          </a:custGeom>
          <a:blipFill>
            <a:blip r:embed="rId23">
              <a:extLst>
                <a:ext uri="{96DAC541-7B7A-43D3-8B79-37D633B846F1}">
                  <asvg:svgBlip xmlns:asvg="http://schemas.microsoft.com/office/drawing/2016/SVG/main" r:embed="rId24"/>
                </a:ext>
              </a:extLst>
            </a:blip>
            <a:stretch>
              <a:fillRect/>
            </a:stretch>
          </a:blipFill>
        </p:spPr>
        <p:txBody>
          <a:bodyPr/>
          <a:lstStyle/>
          <a:p>
            <a:endParaRPr lang="fr-FR"/>
          </a:p>
        </p:txBody>
      </p:sp>
      <p:sp>
        <p:nvSpPr>
          <p:cNvPr id="19" name="Freeform 19"/>
          <p:cNvSpPr/>
          <p:nvPr/>
        </p:nvSpPr>
        <p:spPr>
          <a:xfrm>
            <a:off x="6903949" y="2488962"/>
            <a:ext cx="571500" cy="571500"/>
          </a:xfrm>
          <a:custGeom>
            <a:avLst/>
            <a:gdLst/>
            <a:ahLst/>
            <a:cxnLst/>
            <a:rect l="l" t="t" r="r" b="b"/>
            <a:pathLst>
              <a:path w="571500" h="571500">
                <a:moveTo>
                  <a:pt x="0" y="0"/>
                </a:moveTo>
                <a:lnTo>
                  <a:pt x="571500" y="0"/>
                </a:lnTo>
                <a:lnTo>
                  <a:pt x="571500" y="571500"/>
                </a:lnTo>
                <a:lnTo>
                  <a:pt x="0" y="571500"/>
                </a:lnTo>
                <a:lnTo>
                  <a:pt x="0" y="0"/>
                </a:lnTo>
                <a:close/>
              </a:path>
            </a:pathLst>
          </a:custGeom>
          <a:blipFill>
            <a:blip r:embed="rId25">
              <a:extLst>
                <a:ext uri="{96DAC541-7B7A-43D3-8B79-37D633B846F1}">
                  <asvg:svgBlip xmlns:asvg="http://schemas.microsoft.com/office/drawing/2016/SVG/main" r:embed="rId26"/>
                </a:ext>
              </a:extLst>
            </a:blip>
            <a:stretch>
              <a:fillRect/>
            </a:stretch>
          </a:blipFill>
        </p:spPr>
        <p:txBody>
          <a:bodyPr/>
          <a:lstStyle/>
          <a:p>
            <a:endParaRPr lang="fr-FR"/>
          </a:p>
        </p:txBody>
      </p:sp>
      <p:sp>
        <p:nvSpPr>
          <p:cNvPr id="20" name="Freeform 20"/>
          <p:cNvSpPr/>
          <p:nvPr/>
        </p:nvSpPr>
        <p:spPr>
          <a:xfrm>
            <a:off x="6903949" y="7038081"/>
            <a:ext cx="571500" cy="571500"/>
          </a:xfrm>
          <a:custGeom>
            <a:avLst/>
            <a:gdLst/>
            <a:ahLst/>
            <a:cxnLst/>
            <a:rect l="l" t="t" r="r" b="b"/>
            <a:pathLst>
              <a:path w="571500" h="571500">
                <a:moveTo>
                  <a:pt x="0" y="0"/>
                </a:moveTo>
                <a:lnTo>
                  <a:pt x="571500" y="0"/>
                </a:lnTo>
                <a:lnTo>
                  <a:pt x="571500" y="571500"/>
                </a:lnTo>
                <a:lnTo>
                  <a:pt x="0" y="571500"/>
                </a:lnTo>
                <a:lnTo>
                  <a:pt x="0" y="0"/>
                </a:lnTo>
                <a:close/>
              </a:path>
            </a:pathLst>
          </a:custGeom>
          <a:blipFill>
            <a:blip r:embed="rId27">
              <a:extLst>
                <a:ext uri="{96DAC541-7B7A-43D3-8B79-37D633B846F1}">
                  <asvg:svgBlip xmlns:asvg="http://schemas.microsoft.com/office/drawing/2016/SVG/main" r:embed="rId28"/>
                </a:ext>
              </a:extLst>
            </a:blip>
            <a:stretch>
              <a:fillRect/>
            </a:stretch>
          </a:blipFill>
        </p:spPr>
        <p:txBody>
          <a:bodyPr/>
          <a:lstStyle/>
          <a:p>
            <a:endParaRPr lang="fr-FR"/>
          </a:p>
        </p:txBody>
      </p:sp>
      <p:sp>
        <p:nvSpPr>
          <p:cNvPr id="21" name="Freeform 21"/>
          <p:cNvSpPr/>
          <p:nvPr/>
        </p:nvSpPr>
        <p:spPr>
          <a:xfrm>
            <a:off x="6903949" y="4764040"/>
            <a:ext cx="571500" cy="571500"/>
          </a:xfrm>
          <a:custGeom>
            <a:avLst/>
            <a:gdLst/>
            <a:ahLst/>
            <a:cxnLst/>
            <a:rect l="l" t="t" r="r" b="b"/>
            <a:pathLst>
              <a:path w="571500" h="571500">
                <a:moveTo>
                  <a:pt x="0" y="0"/>
                </a:moveTo>
                <a:lnTo>
                  <a:pt x="571500" y="0"/>
                </a:lnTo>
                <a:lnTo>
                  <a:pt x="571500" y="571500"/>
                </a:lnTo>
                <a:lnTo>
                  <a:pt x="0" y="571500"/>
                </a:lnTo>
                <a:lnTo>
                  <a:pt x="0" y="0"/>
                </a:lnTo>
                <a:close/>
              </a:path>
            </a:pathLst>
          </a:custGeom>
          <a:blipFill>
            <a:blip r:embed="rId29">
              <a:extLst>
                <a:ext uri="{96DAC541-7B7A-43D3-8B79-37D633B846F1}">
                  <asvg:svgBlip xmlns:asvg="http://schemas.microsoft.com/office/drawing/2016/SVG/main" r:embed="rId30"/>
                </a:ext>
              </a:extLst>
            </a:blip>
            <a:stretch>
              <a:fillRect/>
            </a:stretch>
          </a:blipFill>
        </p:spPr>
        <p:txBody>
          <a:bodyPr/>
          <a:lstStyle/>
          <a:p>
            <a:endParaRPr lang="fr-FR"/>
          </a:p>
        </p:txBody>
      </p:sp>
      <p:sp>
        <p:nvSpPr>
          <p:cNvPr id="22" name="Freeform 22"/>
          <p:cNvSpPr/>
          <p:nvPr/>
        </p:nvSpPr>
        <p:spPr>
          <a:xfrm>
            <a:off x="6903949" y="3998865"/>
            <a:ext cx="571500" cy="571500"/>
          </a:xfrm>
          <a:custGeom>
            <a:avLst/>
            <a:gdLst/>
            <a:ahLst/>
            <a:cxnLst/>
            <a:rect l="l" t="t" r="r" b="b"/>
            <a:pathLst>
              <a:path w="571500" h="571500">
                <a:moveTo>
                  <a:pt x="0" y="0"/>
                </a:moveTo>
                <a:lnTo>
                  <a:pt x="571500" y="0"/>
                </a:lnTo>
                <a:lnTo>
                  <a:pt x="571500" y="571500"/>
                </a:lnTo>
                <a:lnTo>
                  <a:pt x="0" y="571500"/>
                </a:lnTo>
                <a:lnTo>
                  <a:pt x="0" y="0"/>
                </a:lnTo>
                <a:close/>
              </a:path>
            </a:pathLst>
          </a:custGeom>
          <a:blipFill>
            <a:blip r:embed="rId31">
              <a:extLst>
                <a:ext uri="{96DAC541-7B7A-43D3-8B79-37D633B846F1}">
                  <asvg:svgBlip xmlns:asvg="http://schemas.microsoft.com/office/drawing/2016/SVG/main" r:embed="rId32"/>
                </a:ext>
              </a:extLst>
            </a:blip>
            <a:stretch>
              <a:fillRect/>
            </a:stretch>
          </a:blipFill>
        </p:spPr>
        <p:txBody>
          <a:bodyPr/>
          <a:lstStyle/>
          <a:p>
            <a:endParaRPr lang="fr-FR"/>
          </a:p>
        </p:txBody>
      </p:sp>
      <p:sp>
        <p:nvSpPr>
          <p:cNvPr id="23" name="Freeform 23"/>
          <p:cNvSpPr/>
          <p:nvPr/>
        </p:nvSpPr>
        <p:spPr>
          <a:xfrm>
            <a:off x="6903949" y="3243913"/>
            <a:ext cx="571500" cy="571500"/>
          </a:xfrm>
          <a:custGeom>
            <a:avLst/>
            <a:gdLst/>
            <a:ahLst/>
            <a:cxnLst/>
            <a:rect l="l" t="t" r="r" b="b"/>
            <a:pathLst>
              <a:path w="571500" h="571500">
                <a:moveTo>
                  <a:pt x="0" y="0"/>
                </a:moveTo>
                <a:lnTo>
                  <a:pt x="571500" y="0"/>
                </a:lnTo>
                <a:lnTo>
                  <a:pt x="571500" y="571500"/>
                </a:lnTo>
                <a:lnTo>
                  <a:pt x="0" y="571500"/>
                </a:lnTo>
                <a:lnTo>
                  <a:pt x="0" y="0"/>
                </a:lnTo>
                <a:close/>
              </a:path>
            </a:pathLst>
          </a:custGeom>
          <a:blipFill>
            <a:blip r:embed="rId33">
              <a:extLst>
                <a:ext uri="{96DAC541-7B7A-43D3-8B79-37D633B846F1}">
                  <asvg:svgBlip xmlns:asvg="http://schemas.microsoft.com/office/drawing/2016/SVG/main" r:embed="rId34"/>
                </a:ext>
              </a:extLst>
            </a:blip>
            <a:stretch>
              <a:fillRect/>
            </a:stretch>
          </a:blipFill>
        </p:spPr>
        <p:txBody>
          <a:bodyPr/>
          <a:lstStyle/>
          <a:p>
            <a:endParaRPr lang="fr-FR"/>
          </a:p>
        </p:txBody>
      </p:sp>
      <p:sp>
        <p:nvSpPr>
          <p:cNvPr id="24" name="Freeform 24"/>
          <p:cNvSpPr/>
          <p:nvPr/>
        </p:nvSpPr>
        <p:spPr>
          <a:xfrm>
            <a:off x="6903949" y="5529215"/>
            <a:ext cx="571500" cy="571500"/>
          </a:xfrm>
          <a:custGeom>
            <a:avLst/>
            <a:gdLst/>
            <a:ahLst/>
            <a:cxnLst/>
            <a:rect l="l" t="t" r="r" b="b"/>
            <a:pathLst>
              <a:path w="571500" h="571500">
                <a:moveTo>
                  <a:pt x="0" y="0"/>
                </a:moveTo>
                <a:lnTo>
                  <a:pt x="571500" y="0"/>
                </a:lnTo>
                <a:lnTo>
                  <a:pt x="571500" y="571500"/>
                </a:lnTo>
                <a:lnTo>
                  <a:pt x="0" y="571500"/>
                </a:lnTo>
                <a:lnTo>
                  <a:pt x="0" y="0"/>
                </a:lnTo>
                <a:close/>
              </a:path>
            </a:pathLst>
          </a:custGeom>
          <a:blipFill>
            <a:blip r:embed="rId35">
              <a:extLst>
                <a:ext uri="{96DAC541-7B7A-43D3-8B79-37D633B846F1}">
                  <asvg:svgBlip xmlns:asvg="http://schemas.microsoft.com/office/drawing/2016/SVG/main" r:embed="rId36"/>
                </a:ext>
              </a:extLst>
            </a:blip>
            <a:stretch>
              <a:fillRect/>
            </a:stretch>
          </a:blipFill>
        </p:spPr>
        <p:txBody>
          <a:bodyPr/>
          <a:lstStyle/>
          <a:p>
            <a:endParaRPr lang="fr-FR"/>
          </a:p>
        </p:txBody>
      </p:sp>
      <p:sp>
        <p:nvSpPr>
          <p:cNvPr id="25" name="Freeform 25"/>
          <p:cNvSpPr/>
          <p:nvPr/>
        </p:nvSpPr>
        <p:spPr>
          <a:xfrm>
            <a:off x="6903949" y="6281690"/>
            <a:ext cx="571500" cy="571500"/>
          </a:xfrm>
          <a:custGeom>
            <a:avLst/>
            <a:gdLst/>
            <a:ahLst/>
            <a:cxnLst/>
            <a:rect l="l" t="t" r="r" b="b"/>
            <a:pathLst>
              <a:path w="571500" h="571500">
                <a:moveTo>
                  <a:pt x="0" y="0"/>
                </a:moveTo>
                <a:lnTo>
                  <a:pt x="571500" y="0"/>
                </a:lnTo>
                <a:lnTo>
                  <a:pt x="571500" y="571500"/>
                </a:lnTo>
                <a:lnTo>
                  <a:pt x="0" y="571500"/>
                </a:lnTo>
                <a:lnTo>
                  <a:pt x="0" y="0"/>
                </a:lnTo>
                <a:close/>
              </a:path>
            </a:pathLst>
          </a:custGeom>
          <a:blipFill>
            <a:blip r:embed="rId37">
              <a:extLst>
                <a:ext uri="{96DAC541-7B7A-43D3-8B79-37D633B846F1}">
                  <asvg:svgBlip xmlns:asvg="http://schemas.microsoft.com/office/drawing/2016/SVG/main" r:embed="rId38"/>
                </a:ext>
              </a:extLst>
            </a:blip>
            <a:stretch>
              <a:fillRect/>
            </a:stretch>
          </a:blipFill>
        </p:spPr>
        <p:txBody>
          <a:bodyPr/>
          <a:lstStyle/>
          <a:p>
            <a:endParaRPr lang="fr-FR"/>
          </a:p>
        </p:txBody>
      </p:sp>
      <p:sp>
        <p:nvSpPr>
          <p:cNvPr id="26" name="TextBox 26"/>
          <p:cNvSpPr txBox="1"/>
          <p:nvPr/>
        </p:nvSpPr>
        <p:spPr>
          <a:xfrm>
            <a:off x="6313227" y="754475"/>
            <a:ext cx="5661546" cy="1323337"/>
          </a:xfrm>
          <a:prstGeom prst="rect">
            <a:avLst/>
          </a:prstGeom>
        </p:spPr>
        <p:txBody>
          <a:bodyPr lIns="0" tIns="0" rIns="0" bIns="0" rtlCol="0" anchor="t">
            <a:spAutoFit/>
          </a:bodyPr>
          <a:lstStyle/>
          <a:p>
            <a:pPr algn="l">
              <a:lnSpc>
                <a:spcPts val="9604"/>
              </a:lnSpc>
            </a:pPr>
            <a:r>
              <a:rPr lang="en-US" sz="8499" b="1" spc="-254">
                <a:solidFill>
                  <a:srgbClr val="CFFBCF"/>
                </a:solidFill>
                <a:latin typeface="Poppins Bold"/>
                <a:ea typeface="Poppins Bold"/>
                <a:cs typeface="Poppins Bold"/>
                <a:sym typeface="Poppins Bold"/>
              </a:rPr>
              <a:t>SOMMAIRE</a:t>
            </a:r>
          </a:p>
        </p:txBody>
      </p:sp>
      <p:sp>
        <p:nvSpPr>
          <p:cNvPr id="27" name="TextBox 27"/>
          <p:cNvSpPr txBox="1"/>
          <p:nvPr/>
        </p:nvSpPr>
        <p:spPr>
          <a:xfrm>
            <a:off x="7675945" y="4832112"/>
            <a:ext cx="9412756" cy="435356"/>
          </a:xfrm>
          <a:prstGeom prst="rect">
            <a:avLst/>
          </a:prstGeom>
        </p:spPr>
        <p:txBody>
          <a:bodyPr lIns="0" tIns="0" rIns="0" bIns="0" rtlCol="0" anchor="t">
            <a:spAutoFit/>
          </a:bodyPr>
          <a:lstStyle/>
          <a:p>
            <a:pPr algn="l">
              <a:lnSpc>
                <a:spcPts val="3276"/>
              </a:lnSpc>
            </a:pPr>
            <a:r>
              <a:rPr lang="en-US" sz="2899" b="1" spc="-86">
                <a:solidFill>
                  <a:srgbClr val="FCFCFC"/>
                </a:solidFill>
                <a:latin typeface="Poppins Bold"/>
                <a:ea typeface="Poppins Bold"/>
                <a:cs typeface="Poppins Bold"/>
                <a:sym typeface="Poppins Bold"/>
              </a:rPr>
              <a:t>L'ARCHITECTURE DE LA RÉPLICATION DANS MONGODB</a:t>
            </a:r>
          </a:p>
        </p:txBody>
      </p:sp>
      <p:sp>
        <p:nvSpPr>
          <p:cNvPr id="28" name="TextBox 28"/>
          <p:cNvSpPr txBox="1"/>
          <p:nvPr/>
        </p:nvSpPr>
        <p:spPr>
          <a:xfrm>
            <a:off x="7579753" y="5597287"/>
            <a:ext cx="9740454" cy="435356"/>
          </a:xfrm>
          <a:prstGeom prst="rect">
            <a:avLst/>
          </a:prstGeom>
        </p:spPr>
        <p:txBody>
          <a:bodyPr lIns="0" tIns="0" rIns="0" bIns="0" rtlCol="0" anchor="t">
            <a:spAutoFit/>
          </a:bodyPr>
          <a:lstStyle/>
          <a:p>
            <a:pPr algn="l">
              <a:lnSpc>
                <a:spcPts val="3276"/>
              </a:lnSpc>
            </a:pPr>
            <a:r>
              <a:rPr lang="en-US" sz="2899" b="1" spc="-86">
                <a:solidFill>
                  <a:srgbClr val="FCFCFC"/>
                </a:solidFill>
                <a:latin typeface="Poppins Bold"/>
                <a:ea typeface="Poppins Bold"/>
                <a:cs typeface="Poppins Bold"/>
                <a:sym typeface="Poppins Bold"/>
              </a:rPr>
              <a:t> LES MÉCANISMES  DE LA RÉPLICATION DANS MONGODB</a:t>
            </a:r>
          </a:p>
        </p:txBody>
      </p:sp>
      <p:sp>
        <p:nvSpPr>
          <p:cNvPr id="29" name="TextBox 29"/>
          <p:cNvSpPr txBox="1"/>
          <p:nvPr/>
        </p:nvSpPr>
        <p:spPr>
          <a:xfrm>
            <a:off x="7675945" y="6362462"/>
            <a:ext cx="8040479" cy="435356"/>
          </a:xfrm>
          <a:prstGeom prst="rect">
            <a:avLst/>
          </a:prstGeom>
        </p:spPr>
        <p:txBody>
          <a:bodyPr lIns="0" tIns="0" rIns="0" bIns="0" rtlCol="0" anchor="t">
            <a:spAutoFit/>
          </a:bodyPr>
          <a:lstStyle/>
          <a:p>
            <a:pPr algn="l">
              <a:lnSpc>
                <a:spcPts val="3276"/>
              </a:lnSpc>
            </a:pPr>
            <a:r>
              <a:rPr lang="en-US" sz="2899" b="1" spc="-86">
                <a:solidFill>
                  <a:srgbClr val="FCFCFC"/>
                </a:solidFill>
                <a:latin typeface="Poppins Bold"/>
                <a:ea typeface="Poppins Bold"/>
                <a:cs typeface="Poppins Bold"/>
                <a:sym typeface="Poppins Bold"/>
              </a:rPr>
              <a:t>LA GESTION DES PANNES DANS MONGODB </a:t>
            </a:r>
          </a:p>
        </p:txBody>
      </p:sp>
      <p:sp>
        <p:nvSpPr>
          <p:cNvPr id="30" name="TextBox 30"/>
          <p:cNvSpPr txBox="1"/>
          <p:nvPr/>
        </p:nvSpPr>
        <p:spPr>
          <a:xfrm>
            <a:off x="7675945" y="7127637"/>
            <a:ext cx="10031729" cy="435356"/>
          </a:xfrm>
          <a:prstGeom prst="rect">
            <a:avLst/>
          </a:prstGeom>
        </p:spPr>
        <p:txBody>
          <a:bodyPr lIns="0" tIns="0" rIns="0" bIns="0" rtlCol="0" anchor="t">
            <a:spAutoFit/>
          </a:bodyPr>
          <a:lstStyle/>
          <a:p>
            <a:pPr algn="l">
              <a:lnSpc>
                <a:spcPts val="3276"/>
              </a:lnSpc>
            </a:pPr>
            <a:r>
              <a:rPr lang="en-US" sz="2899" b="1" spc="-86">
                <a:solidFill>
                  <a:srgbClr val="FCFCFC"/>
                </a:solidFill>
                <a:latin typeface="Poppins Bold"/>
                <a:ea typeface="Poppins Bold"/>
                <a:cs typeface="Poppins Bold"/>
                <a:sym typeface="Poppins Bold"/>
              </a:rPr>
              <a:t>LA CONFIGURATION ET LE DÉPLOIEMENT D'UN REPLICA SET </a:t>
            </a:r>
          </a:p>
        </p:txBody>
      </p:sp>
      <p:sp>
        <p:nvSpPr>
          <p:cNvPr id="31" name="TextBox 31"/>
          <p:cNvSpPr txBox="1"/>
          <p:nvPr/>
        </p:nvSpPr>
        <p:spPr>
          <a:xfrm>
            <a:off x="7675945" y="7892811"/>
            <a:ext cx="4900582" cy="435356"/>
          </a:xfrm>
          <a:prstGeom prst="rect">
            <a:avLst/>
          </a:prstGeom>
        </p:spPr>
        <p:txBody>
          <a:bodyPr lIns="0" tIns="0" rIns="0" bIns="0" rtlCol="0" anchor="t">
            <a:spAutoFit/>
          </a:bodyPr>
          <a:lstStyle/>
          <a:p>
            <a:pPr algn="l">
              <a:lnSpc>
                <a:spcPts val="3276"/>
              </a:lnSpc>
            </a:pPr>
            <a:r>
              <a:rPr lang="en-US" sz="2899" b="1" spc="-86">
                <a:solidFill>
                  <a:srgbClr val="FCFCFC"/>
                </a:solidFill>
                <a:latin typeface="Poppins Bold"/>
                <a:ea typeface="Poppins Bold"/>
                <a:cs typeface="Poppins Bold"/>
                <a:sym typeface="Poppins Bold"/>
              </a:rPr>
              <a:t>CONCLUSION ET ATELIER</a:t>
            </a:r>
          </a:p>
        </p:txBody>
      </p:sp>
      <p:sp>
        <p:nvSpPr>
          <p:cNvPr id="32" name="TextBox 32"/>
          <p:cNvSpPr txBox="1"/>
          <p:nvPr/>
        </p:nvSpPr>
        <p:spPr>
          <a:xfrm>
            <a:off x="7675945" y="2536587"/>
            <a:ext cx="3241001" cy="435356"/>
          </a:xfrm>
          <a:prstGeom prst="rect">
            <a:avLst/>
          </a:prstGeom>
        </p:spPr>
        <p:txBody>
          <a:bodyPr lIns="0" tIns="0" rIns="0" bIns="0" rtlCol="0" anchor="t">
            <a:spAutoFit/>
          </a:bodyPr>
          <a:lstStyle/>
          <a:p>
            <a:pPr algn="l">
              <a:lnSpc>
                <a:spcPts val="3276"/>
              </a:lnSpc>
            </a:pPr>
            <a:r>
              <a:rPr lang="en-US" sz="2899" b="1" spc="-86">
                <a:solidFill>
                  <a:srgbClr val="FCFCFC"/>
                </a:solidFill>
                <a:latin typeface="Poppins Bold"/>
                <a:ea typeface="Poppins Bold"/>
                <a:cs typeface="Poppins Bold"/>
                <a:sym typeface="Poppins Bold"/>
              </a:rPr>
              <a:t>INTRODUCTION</a:t>
            </a:r>
          </a:p>
        </p:txBody>
      </p:sp>
      <p:sp>
        <p:nvSpPr>
          <p:cNvPr id="33" name="TextBox 33"/>
          <p:cNvSpPr txBox="1"/>
          <p:nvPr/>
        </p:nvSpPr>
        <p:spPr>
          <a:xfrm>
            <a:off x="7675945" y="3301762"/>
            <a:ext cx="7110191" cy="435356"/>
          </a:xfrm>
          <a:prstGeom prst="rect">
            <a:avLst/>
          </a:prstGeom>
        </p:spPr>
        <p:txBody>
          <a:bodyPr lIns="0" tIns="0" rIns="0" bIns="0" rtlCol="0" anchor="t">
            <a:spAutoFit/>
          </a:bodyPr>
          <a:lstStyle/>
          <a:p>
            <a:pPr algn="l">
              <a:lnSpc>
                <a:spcPts val="3276"/>
              </a:lnSpc>
            </a:pPr>
            <a:r>
              <a:rPr lang="en-US" sz="2899" b="1" spc="-86">
                <a:solidFill>
                  <a:srgbClr val="FCFCFC"/>
                </a:solidFill>
                <a:latin typeface="Poppins Bold"/>
                <a:ea typeface="Poppins Bold"/>
                <a:cs typeface="Poppins Bold"/>
                <a:sym typeface="Poppins Bold"/>
              </a:rPr>
              <a:t>LES TYPES DE LA RÉPLICATION NOSQL</a:t>
            </a:r>
          </a:p>
        </p:txBody>
      </p:sp>
      <p:sp>
        <p:nvSpPr>
          <p:cNvPr id="34" name="TextBox 34"/>
          <p:cNvSpPr txBox="1"/>
          <p:nvPr/>
        </p:nvSpPr>
        <p:spPr>
          <a:xfrm>
            <a:off x="7675945" y="4066937"/>
            <a:ext cx="7559623" cy="435356"/>
          </a:xfrm>
          <a:prstGeom prst="rect">
            <a:avLst/>
          </a:prstGeom>
        </p:spPr>
        <p:txBody>
          <a:bodyPr lIns="0" tIns="0" rIns="0" bIns="0" rtlCol="0" anchor="t">
            <a:spAutoFit/>
          </a:bodyPr>
          <a:lstStyle/>
          <a:p>
            <a:pPr algn="l">
              <a:lnSpc>
                <a:spcPts val="3276"/>
              </a:lnSpc>
            </a:pPr>
            <a:r>
              <a:rPr lang="en-US" sz="2899" b="1" spc="-86">
                <a:solidFill>
                  <a:srgbClr val="FCFCFC"/>
                </a:solidFill>
                <a:latin typeface="Poppins Bold"/>
                <a:ea typeface="Poppins Bold"/>
                <a:cs typeface="Poppins Bold"/>
                <a:sym typeface="Poppins Bold"/>
              </a:rPr>
              <a:t>LES MODÈLES DE LA RÉPLICATION NOSQL</a:t>
            </a:r>
          </a:p>
        </p:txBody>
      </p:sp>
      <p:sp>
        <p:nvSpPr>
          <p:cNvPr id="35" name="TextBox 35"/>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3</a:t>
            </a:r>
          </a:p>
        </p:txBody>
      </p:sp>
    </p:spTree>
  </p:cSld>
  <p:clrMapOvr>
    <a:masterClrMapping/>
  </p:clrMapOvr>
  <p:transition spd="med">
    <p:pull/>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rot="-2862153">
            <a:off x="-2421499" y="-944029"/>
            <a:ext cx="4842998" cy="5209957"/>
          </a:xfrm>
          <a:custGeom>
            <a:avLst/>
            <a:gdLst/>
            <a:ahLst/>
            <a:cxnLst/>
            <a:rect l="l" t="t" r="r" b="b"/>
            <a:pathLst>
              <a:path w="4842998" h="5209957">
                <a:moveTo>
                  <a:pt x="0" y="0"/>
                </a:moveTo>
                <a:lnTo>
                  <a:pt x="4842998" y="0"/>
                </a:lnTo>
                <a:lnTo>
                  <a:pt x="4842998" y="5209957"/>
                </a:lnTo>
                <a:lnTo>
                  <a:pt x="0" y="5209957"/>
                </a:lnTo>
                <a:lnTo>
                  <a:pt x="0" y="0"/>
                </a:lnTo>
                <a:close/>
              </a:path>
            </a:pathLst>
          </a:custGeom>
          <a:blipFill>
            <a:blip r:embed="rId2"/>
            <a:stretch>
              <a:fillRect l="-157" r="-157"/>
            </a:stretch>
          </a:blipFill>
        </p:spPr>
        <p:txBody>
          <a:bodyPr/>
          <a:lstStyle/>
          <a:p>
            <a:endParaRPr lang="fr-FR"/>
          </a:p>
        </p:txBody>
      </p:sp>
      <p:sp>
        <p:nvSpPr>
          <p:cNvPr id="3" name="TextBox 3"/>
          <p:cNvSpPr txBox="1"/>
          <p:nvPr/>
        </p:nvSpPr>
        <p:spPr>
          <a:xfrm>
            <a:off x="1028700" y="1537125"/>
            <a:ext cx="8952384" cy="1038225"/>
          </a:xfrm>
          <a:prstGeom prst="rect">
            <a:avLst/>
          </a:prstGeom>
        </p:spPr>
        <p:txBody>
          <a:bodyPr lIns="0" tIns="0" rIns="0" bIns="0" rtlCol="0" anchor="t">
            <a:spAutoFit/>
          </a:bodyPr>
          <a:lstStyle/>
          <a:p>
            <a:pPr algn="l">
              <a:lnSpc>
                <a:spcPts val="7200"/>
              </a:lnSpc>
            </a:pPr>
            <a:r>
              <a:rPr lang="en-US" sz="6000" b="1">
                <a:solidFill>
                  <a:srgbClr val="FCFCFC"/>
                </a:solidFill>
                <a:latin typeface="Tajawal Bold Bold"/>
                <a:ea typeface="Tajawal Bold Bold"/>
                <a:cs typeface="Tajawal Bold Bold"/>
                <a:sym typeface="Tajawal Bold Bold"/>
              </a:rPr>
              <a:t>PRIMAIRE-SECONDAIRE</a:t>
            </a:r>
          </a:p>
        </p:txBody>
      </p:sp>
      <p:sp>
        <p:nvSpPr>
          <p:cNvPr id="4" name="AutoShape 4"/>
          <p:cNvSpPr/>
          <p:nvPr/>
        </p:nvSpPr>
        <p:spPr>
          <a:xfrm>
            <a:off x="10284447" y="2049320"/>
            <a:ext cx="1905000" cy="114457"/>
          </a:xfrm>
          <a:prstGeom prst="rect">
            <a:avLst/>
          </a:prstGeom>
          <a:solidFill>
            <a:srgbClr val="F8F8F8"/>
          </a:solidFill>
        </p:spPr>
        <p:txBody>
          <a:bodyPr/>
          <a:lstStyle/>
          <a:p>
            <a:endParaRPr lang="fr-FR"/>
          </a:p>
        </p:txBody>
      </p:sp>
      <p:sp>
        <p:nvSpPr>
          <p:cNvPr id="5" name="Freeform 5"/>
          <p:cNvSpPr/>
          <p:nvPr/>
        </p:nvSpPr>
        <p:spPr>
          <a:xfrm>
            <a:off x="11844641" y="3422702"/>
            <a:ext cx="5414659" cy="5414659"/>
          </a:xfrm>
          <a:custGeom>
            <a:avLst/>
            <a:gdLst/>
            <a:ahLst/>
            <a:cxnLst/>
            <a:rect l="l" t="t" r="r" b="b"/>
            <a:pathLst>
              <a:path w="5414659" h="5414659">
                <a:moveTo>
                  <a:pt x="0" y="0"/>
                </a:moveTo>
                <a:lnTo>
                  <a:pt x="5414659" y="0"/>
                </a:lnTo>
                <a:lnTo>
                  <a:pt x="5414659" y="5414659"/>
                </a:lnTo>
                <a:lnTo>
                  <a:pt x="0" y="541465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6" name="TextBox 6"/>
          <p:cNvSpPr txBox="1"/>
          <p:nvPr/>
        </p:nvSpPr>
        <p:spPr>
          <a:xfrm>
            <a:off x="1028700" y="2673029"/>
            <a:ext cx="11160747" cy="2511425"/>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La réplication basée sur le leader, également appelée réplication primaire-secondaire ou maître-esclave, est une stratégie de réplication de données qui repose un seul nœud désigné comme maître ou primaire pour gérer les données et coordonner les modifications qui en sont apportées.</a:t>
            </a:r>
          </a:p>
        </p:txBody>
      </p:sp>
      <p:sp>
        <p:nvSpPr>
          <p:cNvPr id="7" name="TextBox 7"/>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30</a:t>
            </a:r>
          </a:p>
        </p:txBody>
      </p:sp>
      <p:sp>
        <p:nvSpPr>
          <p:cNvPr id="8" name="TextBox 8"/>
          <p:cNvSpPr txBox="1"/>
          <p:nvPr/>
        </p:nvSpPr>
        <p:spPr>
          <a:xfrm>
            <a:off x="6656698" y="6142151"/>
            <a:ext cx="3474318" cy="676275"/>
          </a:xfrm>
          <a:prstGeom prst="rect">
            <a:avLst/>
          </a:prstGeom>
        </p:spPr>
        <p:txBody>
          <a:bodyPr lIns="0" tIns="0" rIns="0" bIns="0" rtlCol="0" anchor="t">
            <a:spAutoFit/>
          </a:bodyPr>
          <a:lstStyle/>
          <a:p>
            <a:pPr algn="r">
              <a:lnSpc>
                <a:spcPts val="4799"/>
              </a:lnSpc>
            </a:pPr>
            <a:r>
              <a:rPr lang="en-US" sz="3999" b="1">
                <a:solidFill>
                  <a:srgbClr val="FDB034"/>
                </a:solidFill>
                <a:latin typeface="Tajawal Bold Bold"/>
                <a:ea typeface="Tajawal Bold Bold"/>
                <a:cs typeface="Tajawal Bold Bold"/>
                <a:sym typeface="Tajawal Bold Bold"/>
              </a:rPr>
              <a:t>CAS D’USAGE </a:t>
            </a:r>
          </a:p>
        </p:txBody>
      </p:sp>
      <p:sp>
        <p:nvSpPr>
          <p:cNvPr id="9" name="TextBox 9"/>
          <p:cNvSpPr txBox="1"/>
          <p:nvPr/>
        </p:nvSpPr>
        <p:spPr>
          <a:xfrm>
            <a:off x="1028700" y="6982519"/>
            <a:ext cx="8952384" cy="2025650"/>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Applications avec un ratio lecture/écriture élevé (ex : blogs, CMS).</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Systèmes nécessitant une cohérence stricte                    (ex : transactions financières).</a:t>
            </a:r>
          </a:p>
        </p:txBody>
      </p:sp>
      <p:sp>
        <p:nvSpPr>
          <p:cNvPr id="10" name="AutoShape 10"/>
          <p:cNvSpPr/>
          <p:nvPr/>
        </p:nvSpPr>
        <p:spPr>
          <a:xfrm>
            <a:off x="1683727" y="6398899"/>
            <a:ext cx="4398306" cy="62340"/>
          </a:xfrm>
          <a:prstGeom prst="rect">
            <a:avLst/>
          </a:prstGeom>
          <a:solidFill>
            <a:srgbClr val="FDB034"/>
          </a:solidFill>
          <a:ln w="19050" cap="sq">
            <a:solidFill>
              <a:srgbClr val="FDB034"/>
            </a:solidFill>
            <a:prstDash val="solid"/>
            <a:miter/>
          </a:ln>
        </p:spPr>
        <p:txBody>
          <a:bodyPr/>
          <a:lstStyle/>
          <a:p>
            <a:endParaRPr lang="fr-FR"/>
          </a:p>
        </p:txBody>
      </p:sp>
      <p:sp>
        <p:nvSpPr>
          <p:cNvPr id="11" name="Freeform 11"/>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5"/>
            <a:stretch>
              <a:fillRect/>
            </a:stretch>
          </a:blipFill>
        </p:spPr>
        <p:txBody>
          <a:bodyPr/>
          <a:lstStyle/>
          <a:p>
            <a:endParaRPr lang="fr-FR"/>
          </a:p>
        </p:txBody>
      </p:sp>
    </p:spTree>
  </p:cSld>
  <p:clrMapOvr>
    <a:masterClrMapping/>
  </p:clrMapOvr>
  <p:transition spd="med">
    <p:pull/>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1722911" y="1843468"/>
            <a:ext cx="14842177" cy="7217510"/>
            <a:chOff x="0" y="0"/>
            <a:chExt cx="4274726" cy="2078730"/>
          </a:xfrm>
        </p:grpSpPr>
        <p:sp>
          <p:nvSpPr>
            <p:cNvPr id="3" name="Freeform 3"/>
            <p:cNvSpPr/>
            <p:nvPr/>
          </p:nvSpPr>
          <p:spPr>
            <a:xfrm>
              <a:off x="0" y="0"/>
              <a:ext cx="4274726" cy="2078730"/>
            </a:xfrm>
            <a:custGeom>
              <a:avLst/>
              <a:gdLst/>
              <a:ahLst/>
              <a:cxnLst/>
              <a:rect l="l" t="t" r="r" b="b"/>
              <a:pathLst>
                <a:path w="4274726" h="2078730">
                  <a:moveTo>
                    <a:pt x="26602" y="0"/>
                  </a:moveTo>
                  <a:lnTo>
                    <a:pt x="4248124" y="0"/>
                  </a:lnTo>
                  <a:cubicBezTo>
                    <a:pt x="4255179" y="0"/>
                    <a:pt x="4261945" y="2803"/>
                    <a:pt x="4266934" y="7792"/>
                  </a:cubicBezTo>
                  <a:cubicBezTo>
                    <a:pt x="4271923" y="12781"/>
                    <a:pt x="4274726" y="19547"/>
                    <a:pt x="4274726" y="26602"/>
                  </a:cubicBezTo>
                  <a:lnTo>
                    <a:pt x="4274726" y="2052127"/>
                  </a:lnTo>
                  <a:cubicBezTo>
                    <a:pt x="4274726" y="2059183"/>
                    <a:pt x="4271923" y="2065949"/>
                    <a:pt x="4266934" y="2070938"/>
                  </a:cubicBezTo>
                  <a:cubicBezTo>
                    <a:pt x="4261945" y="2075927"/>
                    <a:pt x="4255179" y="2078730"/>
                    <a:pt x="4248124" y="2078730"/>
                  </a:cubicBezTo>
                  <a:lnTo>
                    <a:pt x="26602" y="2078730"/>
                  </a:lnTo>
                  <a:cubicBezTo>
                    <a:pt x="19547" y="2078730"/>
                    <a:pt x="12781" y="2075927"/>
                    <a:pt x="7792" y="2070938"/>
                  </a:cubicBezTo>
                  <a:cubicBezTo>
                    <a:pt x="2803" y="2065949"/>
                    <a:pt x="0" y="2059183"/>
                    <a:pt x="0" y="2052127"/>
                  </a:cubicBezTo>
                  <a:lnTo>
                    <a:pt x="0" y="26602"/>
                  </a:lnTo>
                  <a:cubicBezTo>
                    <a:pt x="0" y="19547"/>
                    <a:pt x="2803" y="12781"/>
                    <a:pt x="7792" y="7792"/>
                  </a:cubicBezTo>
                  <a:cubicBezTo>
                    <a:pt x="12781" y="2803"/>
                    <a:pt x="19547" y="0"/>
                    <a:pt x="26602" y="0"/>
                  </a:cubicBezTo>
                  <a:close/>
                </a:path>
              </a:pathLst>
            </a:custGeom>
            <a:solidFill>
              <a:srgbClr val="000000">
                <a:alpha val="0"/>
              </a:srgbClr>
            </a:solidFill>
            <a:ln w="38100" cap="rnd">
              <a:solidFill>
                <a:srgbClr val="A4E473"/>
              </a:solidFill>
              <a:prstDash val="solid"/>
              <a:round/>
            </a:ln>
          </p:spPr>
          <p:txBody>
            <a:bodyPr/>
            <a:lstStyle/>
            <a:p>
              <a:endParaRPr lang="fr-FR"/>
            </a:p>
          </p:txBody>
        </p:sp>
        <p:sp>
          <p:nvSpPr>
            <p:cNvPr id="4" name="TextBox 4"/>
            <p:cNvSpPr txBox="1"/>
            <p:nvPr/>
          </p:nvSpPr>
          <p:spPr>
            <a:xfrm>
              <a:off x="0" y="-28575"/>
              <a:ext cx="4274726" cy="2107305"/>
            </a:xfrm>
            <a:prstGeom prst="rect">
              <a:avLst/>
            </a:prstGeom>
          </p:spPr>
          <p:txBody>
            <a:bodyPr lIns="46454" tIns="46454" rIns="46454" bIns="46454" rtlCol="0" anchor="ctr"/>
            <a:lstStyle/>
            <a:p>
              <a:pPr algn="ctr">
                <a:lnSpc>
                  <a:spcPts val="1891"/>
                </a:lnSpc>
              </a:pPr>
              <a:endParaRPr/>
            </a:p>
          </p:txBody>
        </p:sp>
      </p:grpSp>
      <p:sp>
        <p:nvSpPr>
          <p:cNvPr id="5" name="Freeform 5"/>
          <p:cNvSpPr/>
          <p:nvPr/>
        </p:nvSpPr>
        <p:spPr>
          <a:xfrm>
            <a:off x="2324926" y="2465857"/>
            <a:ext cx="2644437" cy="1908803"/>
          </a:xfrm>
          <a:custGeom>
            <a:avLst/>
            <a:gdLst/>
            <a:ahLst/>
            <a:cxnLst/>
            <a:rect l="l" t="t" r="r" b="b"/>
            <a:pathLst>
              <a:path w="2644437" h="1908803">
                <a:moveTo>
                  <a:pt x="0" y="0"/>
                </a:moveTo>
                <a:lnTo>
                  <a:pt x="2644437" y="0"/>
                </a:lnTo>
                <a:lnTo>
                  <a:pt x="2644437" y="1908803"/>
                </a:lnTo>
                <a:lnTo>
                  <a:pt x="0" y="19088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grpSp>
        <p:nvGrpSpPr>
          <p:cNvPr id="6" name="Group 6"/>
          <p:cNvGrpSpPr/>
          <p:nvPr/>
        </p:nvGrpSpPr>
        <p:grpSpPr>
          <a:xfrm>
            <a:off x="9550371" y="2251163"/>
            <a:ext cx="2300455" cy="2123497"/>
            <a:chOff x="0" y="0"/>
            <a:chExt cx="775001" cy="715385"/>
          </a:xfrm>
        </p:grpSpPr>
        <p:sp>
          <p:nvSpPr>
            <p:cNvPr id="7" name="Freeform 7"/>
            <p:cNvSpPr/>
            <p:nvPr/>
          </p:nvSpPr>
          <p:spPr>
            <a:xfrm>
              <a:off x="0" y="0"/>
              <a:ext cx="775001" cy="715385"/>
            </a:xfrm>
            <a:custGeom>
              <a:avLst/>
              <a:gdLst/>
              <a:ahLst/>
              <a:cxnLst/>
              <a:rect l="l" t="t" r="r" b="b"/>
              <a:pathLst>
                <a:path w="775001" h="715385">
                  <a:moveTo>
                    <a:pt x="198558" y="0"/>
                  </a:moveTo>
                  <a:lnTo>
                    <a:pt x="576443" y="0"/>
                  </a:lnTo>
                  <a:cubicBezTo>
                    <a:pt x="629104" y="0"/>
                    <a:pt x="679608" y="20919"/>
                    <a:pt x="716844" y="58156"/>
                  </a:cubicBezTo>
                  <a:cubicBezTo>
                    <a:pt x="754081" y="95393"/>
                    <a:pt x="775001" y="145897"/>
                    <a:pt x="775001" y="198558"/>
                  </a:cubicBezTo>
                  <a:lnTo>
                    <a:pt x="775001" y="516827"/>
                  </a:lnTo>
                  <a:cubicBezTo>
                    <a:pt x="775001" y="569488"/>
                    <a:pt x="754081" y="619992"/>
                    <a:pt x="716844" y="657229"/>
                  </a:cubicBezTo>
                  <a:cubicBezTo>
                    <a:pt x="679608" y="694466"/>
                    <a:pt x="629104" y="715385"/>
                    <a:pt x="576443" y="715385"/>
                  </a:cubicBezTo>
                  <a:lnTo>
                    <a:pt x="198558" y="715385"/>
                  </a:lnTo>
                  <a:cubicBezTo>
                    <a:pt x="145897" y="715385"/>
                    <a:pt x="95393" y="694466"/>
                    <a:pt x="58156" y="657229"/>
                  </a:cubicBezTo>
                  <a:cubicBezTo>
                    <a:pt x="20919" y="619992"/>
                    <a:pt x="0" y="569488"/>
                    <a:pt x="0" y="516827"/>
                  </a:cubicBezTo>
                  <a:lnTo>
                    <a:pt x="0" y="198558"/>
                  </a:lnTo>
                  <a:cubicBezTo>
                    <a:pt x="0" y="145897"/>
                    <a:pt x="20919" y="95393"/>
                    <a:pt x="58156" y="58156"/>
                  </a:cubicBezTo>
                  <a:cubicBezTo>
                    <a:pt x="95393" y="20919"/>
                    <a:pt x="145897" y="0"/>
                    <a:pt x="198558" y="0"/>
                  </a:cubicBezTo>
                  <a:close/>
                </a:path>
              </a:pathLst>
            </a:custGeom>
            <a:solidFill>
              <a:srgbClr val="000000">
                <a:alpha val="0"/>
              </a:srgbClr>
            </a:solidFill>
            <a:ln w="85725" cap="rnd">
              <a:solidFill>
                <a:srgbClr val="FFFFFF"/>
              </a:solidFill>
              <a:prstDash val="solid"/>
              <a:round/>
            </a:ln>
          </p:spPr>
          <p:txBody>
            <a:bodyPr/>
            <a:lstStyle/>
            <a:p>
              <a:endParaRPr lang="fr-FR"/>
            </a:p>
          </p:txBody>
        </p:sp>
        <p:sp>
          <p:nvSpPr>
            <p:cNvPr id="8" name="TextBox 8"/>
            <p:cNvSpPr txBox="1"/>
            <p:nvPr/>
          </p:nvSpPr>
          <p:spPr>
            <a:xfrm>
              <a:off x="0" y="-47625"/>
              <a:ext cx="775001" cy="763010"/>
            </a:xfrm>
            <a:prstGeom prst="rect">
              <a:avLst/>
            </a:prstGeom>
          </p:spPr>
          <p:txBody>
            <a:bodyPr lIns="39714" tIns="39714" rIns="39714" bIns="39714" rtlCol="0" anchor="ctr"/>
            <a:lstStyle/>
            <a:p>
              <a:pPr algn="ctr">
                <a:lnSpc>
                  <a:spcPts val="1949"/>
                </a:lnSpc>
              </a:pPr>
              <a:endParaRPr/>
            </a:p>
          </p:txBody>
        </p:sp>
      </p:grpSp>
      <p:sp>
        <p:nvSpPr>
          <p:cNvPr id="9" name="TextBox 9"/>
          <p:cNvSpPr txBox="1"/>
          <p:nvPr/>
        </p:nvSpPr>
        <p:spPr>
          <a:xfrm>
            <a:off x="9785326" y="2990141"/>
            <a:ext cx="1830545" cy="559817"/>
          </a:xfrm>
          <a:prstGeom prst="rect">
            <a:avLst/>
          </a:prstGeom>
        </p:spPr>
        <p:txBody>
          <a:bodyPr lIns="0" tIns="0" rIns="0" bIns="0" rtlCol="0" anchor="t">
            <a:spAutoFit/>
          </a:bodyPr>
          <a:lstStyle/>
          <a:p>
            <a:pPr marL="0" lvl="0" indent="0" algn="ctr">
              <a:lnSpc>
                <a:spcPts val="4065"/>
              </a:lnSpc>
              <a:spcBef>
                <a:spcPct val="0"/>
              </a:spcBef>
            </a:pPr>
            <a:r>
              <a:rPr lang="en-US" sz="3127" b="1">
                <a:solidFill>
                  <a:srgbClr val="FFFFFF"/>
                </a:solidFill>
                <a:latin typeface="Tajawal Bold Bold"/>
                <a:ea typeface="Tajawal Bold Bold"/>
                <a:cs typeface="Tajawal Bold Bold"/>
                <a:sym typeface="Tajawal Bold Bold"/>
              </a:rPr>
              <a:t>Primaire</a:t>
            </a:r>
          </a:p>
        </p:txBody>
      </p:sp>
      <p:grpSp>
        <p:nvGrpSpPr>
          <p:cNvPr id="10" name="Group 10"/>
          <p:cNvGrpSpPr/>
          <p:nvPr/>
        </p:nvGrpSpPr>
        <p:grpSpPr>
          <a:xfrm>
            <a:off x="6027278" y="6529786"/>
            <a:ext cx="2934218" cy="2123497"/>
            <a:chOff x="0" y="0"/>
            <a:chExt cx="988509" cy="715385"/>
          </a:xfrm>
        </p:grpSpPr>
        <p:sp>
          <p:nvSpPr>
            <p:cNvPr id="11" name="Freeform 11"/>
            <p:cNvSpPr/>
            <p:nvPr/>
          </p:nvSpPr>
          <p:spPr>
            <a:xfrm>
              <a:off x="0" y="0"/>
              <a:ext cx="988509" cy="715385"/>
            </a:xfrm>
            <a:custGeom>
              <a:avLst/>
              <a:gdLst/>
              <a:ahLst/>
              <a:cxnLst/>
              <a:rect l="l" t="t" r="r" b="b"/>
              <a:pathLst>
                <a:path w="988509" h="715385">
                  <a:moveTo>
                    <a:pt x="155671" y="0"/>
                  </a:moveTo>
                  <a:lnTo>
                    <a:pt x="832838" y="0"/>
                  </a:lnTo>
                  <a:cubicBezTo>
                    <a:pt x="874124" y="0"/>
                    <a:pt x="913720" y="16401"/>
                    <a:pt x="942914" y="45595"/>
                  </a:cubicBezTo>
                  <a:cubicBezTo>
                    <a:pt x="972108" y="74789"/>
                    <a:pt x="988509" y="114385"/>
                    <a:pt x="988509" y="155671"/>
                  </a:cubicBezTo>
                  <a:lnTo>
                    <a:pt x="988509" y="559714"/>
                  </a:lnTo>
                  <a:cubicBezTo>
                    <a:pt x="988509" y="601001"/>
                    <a:pt x="972108" y="640596"/>
                    <a:pt x="942914" y="669790"/>
                  </a:cubicBezTo>
                  <a:cubicBezTo>
                    <a:pt x="913720" y="698984"/>
                    <a:pt x="874124" y="715385"/>
                    <a:pt x="832838" y="715385"/>
                  </a:cubicBezTo>
                  <a:lnTo>
                    <a:pt x="155671" y="715385"/>
                  </a:lnTo>
                  <a:cubicBezTo>
                    <a:pt x="114385" y="715385"/>
                    <a:pt x="74789" y="698984"/>
                    <a:pt x="45595" y="669790"/>
                  </a:cubicBezTo>
                  <a:cubicBezTo>
                    <a:pt x="16401" y="640596"/>
                    <a:pt x="0" y="601001"/>
                    <a:pt x="0" y="559714"/>
                  </a:cubicBezTo>
                  <a:lnTo>
                    <a:pt x="0" y="155671"/>
                  </a:lnTo>
                  <a:cubicBezTo>
                    <a:pt x="0" y="114385"/>
                    <a:pt x="16401" y="74789"/>
                    <a:pt x="45595" y="45595"/>
                  </a:cubicBezTo>
                  <a:cubicBezTo>
                    <a:pt x="74789" y="16401"/>
                    <a:pt x="114385" y="0"/>
                    <a:pt x="155671" y="0"/>
                  </a:cubicBezTo>
                  <a:close/>
                </a:path>
              </a:pathLst>
            </a:custGeom>
            <a:solidFill>
              <a:srgbClr val="000000">
                <a:alpha val="0"/>
              </a:srgbClr>
            </a:solidFill>
            <a:ln w="85725" cap="rnd">
              <a:solidFill>
                <a:srgbClr val="FFFFFF"/>
              </a:solidFill>
              <a:prstDash val="solid"/>
              <a:round/>
            </a:ln>
          </p:spPr>
          <p:txBody>
            <a:bodyPr/>
            <a:lstStyle/>
            <a:p>
              <a:endParaRPr lang="fr-FR"/>
            </a:p>
          </p:txBody>
        </p:sp>
        <p:sp>
          <p:nvSpPr>
            <p:cNvPr id="12" name="TextBox 12"/>
            <p:cNvSpPr txBox="1"/>
            <p:nvPr/>
          </p:nvSpPr>
          <p:spPr>
            <a:xfrm>
              <a:off x="0" y="-47625"/>
              <a:ext cx="988509" cy="763010"/>
            </a:xfrm>
            <a:prstGeom prst="rect">
              <a:avLst/>
            </a:prstGeom>
          </p:spPr>
          <p:txBody>
            <a:bodyPr lIns="39714" tIns="39714" rIns="39714" bIns="39714" rtlCol="0" anchor="ctr"/>
            <a:lstStyle/>
            <a:p>
              <a:pPr algn="ctr">
                <a:lnSpc>
                  <a:spcPts val="1949"/>
                </a:lnSpc>
              </a:pPr>
              <a:endParaRPr/>
            </a:p>
          </p:txBody>
        </p:sp>
      </p:grpSp>
      <p:sp>
        <p:nvSpPr>
          <p:cNvPr id="13" name="TextBox 13"/>
          <p:cNvSpPr txBox="1"/>
          <p:nvPr/>
        </p:nvSpPr>
        <p:spPr>
          <a:xfrm>
            <a:off x="6326962" y="7268763"/>
            <a:ext cx="2334850" cy="559817"/>
          </a:xfrm>
          <a:prstGeom prst="rect">
            <a:avLst/>
          </a:prstGeom>
        </p:spPr>
        <p:txBody>
          <a:bodyPr lIns="0" tIns="0" rIns="0" bIns="0" rtlCol="0" anchor="t">
            <a:spAutoFit/>
          </a:bodyPr>
          <a:lstStyle/>
          <a:p>
            <a:pPr marL="0" lvl="0" indent="0" algn="ctr">
              <a:lnSpc>
                <a:spcPts val="4065"/>
              </a:lnSpc>
              <a:spcBef>
                <a:spcPct val="0"/>
              </a:spcBef>
            </a:pPr>
            <a:r>
              <a:rPr lang="en-US" sz="3127" b="1">
                <a:solidFill>
                  <a:srgbClr val="FFFFFF"/>
                </a:solidFill>
                <a:latin typeface="Tajawal Bold Bold"/>
                <a:ea typeface="Tajawal Bold Bold"/>
                <a:cs typeface="Tajawal Bold Bold"/>
                <a:sym typeface="Tajawal Bold Bold"/>
              </a:rPr>
              <a:t>Secondaire</a:t>
            </a:r>
          </a:p>
        </p:txBody>
      </p:sp>
      <p:sp>
        <p:nvSpPr>
          <p:cNvPr id="14" name="Freeform 14"/>
          <p:cNvSpPr/>
          <p:nvPr/>
        </p:nvSpPr>
        <p:spPr>
          <a:xfrm rot="5400000" flipV="1">
            <a:off x="7531810" y="4337237"/>
            <a:ext cx="1981138" cy="2055984"/>
          </a:xfrm>
          <a:custGeom>
            <a:avLst/>
            <a:gdLst/>
            <a:ahLst/>
            <a:cxnLst/>
            <a:rect l="l" t="t" r="r" b="b"/>
            <a:pathLst>
              <a:path w="1981138" h="2055984">
                <a:moveTo>
                  <a:pt x="0" y="2055984"/>
                </a:moveTo>
                <a:lnTo>
                  <a:pt x="1981138" y="2055984"/>
                </a:lnTo>
                <a:lnTo>
                  <a:pt x="1981138" y="0"/>
                </a:lnTo>
                <a:lnTo>
                  <a:pt x="0" y="0"/>
                </a:lnTo>
                <a:lnTo>
                  <a:pt x="0" y="2055984"/>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fr-FR"/>
          </a:p>
        </p:txBody>
      </p:sp>
      <p:sp>
        <p:nvSpPr>
          <p:cNvPr id="15" name="Freeform 15"/>
          <p:cNvSpPr/>
          <p:nvPr/>
        </p:nvSpPr>
        <p:spPr>
          <a:xfrm rot="5400000">
            <a:off x="11888249" y="4337237"/>
            <a:ext cx="1981138" cy="2055984"/>
          </a:xfrm>
          <a:custGeom>
            <a:avLst/>
            <a:gdLst/>
            <a:ahLst/>
            <a:cxnLst/>
            <a:rect l="l" t="t" r="r" b="b"/>
            <a:pathLst>
              <a:path w="1981138" h="2055984">
                <a:moveTo>
                  <a:pt x="0" y="0"/>
                </a:moveTo>
                <a:lnTo>
                  <a:pt x="1981138" y="0"/>
                </a:lnTo>
                <a:lnTo>
                  <a:pt x="1981138" y="2055984"/>
                </a:lnTo>
                <a:lnTo>
                  <a:pt x="0" y="2055984"/>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fr-FR"/>
          </a:p>
        </p:txBody>
      </p:sp>
      <p:sp>
        <p:nvSpPr>
          <p:cNvPr id="16" name="TextBox 16"/>
          <p:cNvSpPr txBox="1"/>
          <p:nvPr/>
        </p:nvSpPr>
        <p:spPr>
          <a:xfrm>
            <a:off x="2934028" y="4522165"/>
            <a:ext cx="1426234" cy="559817"/>
          </a:xfrm>
          <a:prstGeom prst="rect">
            <a:avLst/>
          </a:prstGeom>
        </p:spPr>
        <p:txBody>
          <a:bodyPr lIns="0" tIns="0" rIns="0" bIns="0" rtlCol="0" anchor="t">
            <a:spAutoFit/>
          </a:bodyPr>
          <a:lstStyle/>
          <a:p>
            <a:pPr marL="0" lvl="0" indent="0" algn="ctr">
              <a:lnSpc>
                <a:spcPts val="4065"/>
              </a:lnSpc>
              <a:spcBef>
                <a:spcPct val="0"/>
              </a:spcBef>
            </a:pPr>
            <a:r>
              <a:rPr lang="en-US" sz="3127" b="1">
                <a:solidFill>
                  <a:srgbClr val="FFFFFF"/>
                </a:solidFill>
                <a:latin typeface="Tajawal Bold Bold"/>
                <a:ea typeface="Tajawal Bold Bold"/>
                <a:cs typeface="Tajawal Bold Bold"/>
                <a:sym typeface="Tajawal Bold Bold"/>
              </a:rPr>
              <a:t>Client</a:t>
            </a:r>
          </a:p>
        </p:txBody>
      </p:sp>
      <p:sp>
        <p:nvSpPr>
          <p:cNvPr id="17" name="TextBox 17"/>
          <p:cNvSpPr txBox="1"/>
          <p:nvPr/>
        </p:nvSpPr>
        <p:spPr>
          <a:xfrm>
            <a:off x="5656979" y="2516049"/>
            <a:ext cx="3205776" cy="559817"/>
          </a:xfrm>
          <a:prstGeom prst="rect">
            <a:avLst/>
          </a:prstGeom>
        </p:spPr>
        <p:txBody>
          <a:bodyPr lIns="0" tIns="0" rIns="0" bIns="0" rtlCol="0" anchor="t">
            <a:spAutoFit/>
          </a:bodyPr>
          <a:lstStyle/>
          <a:p>
            <a:pPr marL="0" lvl="0" indent="0" algn="ctr">
              <a:lnSpc>
                <a:spcPts val="4065"/>
              </a:lnSpc>
              <a:spcBef>
                <a:spcPct val="0"/>
              </a:spcBef>
            </a:pPr>
            <a:r>
              <a:rPr lang="en-US" sz="3127">
                <a:solidFill>
                  <a:srgbClr val="A4E473"/>
                </a:solidFill>
                <a:latin typeface="Tajawal Bold"/>
                <a:ea typeface="Tajawal Bold"/>
                <a:cs typeface="Tajawal Bold"/>
                <a:sym typeface="Tajawal Bold"/>
              </a:rPr>
              <a:t>Lecture/Écriture</a:t>
            </a:r>
          </a:p>
        </p:txBody>
      </p:sp>
      <p:sp>
        <p:nvSpPr>
          <p:cNvPr id="18" name="AutoShape 18"/>
          <p:cNvSpPr/>
          <p:nvPr/>
        </p:nvSpPr>
        <p:spPr>
          <a:xfrm>
            <a:off x="5376495" y="3379260"/>
            <a:ext cx="3804501" cy="0"/>
          </a:xfrm>
          <a:prstGeom prst="line">
            <a:avLst/>
          </a:prstGeom>
          <a:ln w="38100" cap="flat">
            <a:gradFill>
              <a:gsLst>
                <a:gs pos="0">
                  <a:srgbClr val="00FF6C">
                    <a:alpha val="100000"/>
                  </a:srgbClr>
                </a:gs>
                <a:gs pos="100000">
                  <a:srgbClr val="8F33E1">
                    <a:alpha val="100000"/>
                  </a:srgbClr>
                </a:gs>
              </a:gsLst>
              <a:path path="circle">
                <a:fillToRect l="50000" t="50000" r="50000" b="50000"/>
              </a:path>
            </a:gradFill>
            <a:prstDash val="solid"/>
            <a:headEnd type="arrow" w="med" len="sm"/>
            <a:tailEnd type="arrow" w="med" len="sm"/>
          </a:ln>
        </p:spPr>
        <p:txBody>
          <a:bodyPr/>
          <a:lstStyle/>
          <a:p>
            <a:endParaRPr lang="fr-FR"/>
          </a:p>
        </p:txBody>
      </p:sp>
      <p:sp>
        <p:nvSpPr>
          <p:cNvPr id="19" name="TextBox 19"/>
          <p:cNvSpPr txBox="1"/>
          <p:nvPr/>
        </p:nvSpPr>
        <p:spPr>
          <a:xfrm>
            <a:off x="13629130" y="5102221"/>
            <a:ext cx="2333943" cy="560593"/>
          </a:xfrm>
          <a:prstGeom prst="rect">
            <a:avLst/>
          </a:prstGeom>
        </p:spPr>
        <p:txBody>
          <a:bodyPr lIns="0" tIns="0" rIns="0" bIns="0" rtlCol="0" anchor="t">
            <a:spAutoFit/>
          </a:bodyPr>
          <a:lstStyle/>
          <a:p>
            <a:pPr marL="0" lvl="0" indent="0" algn="ctr" rtl="1">
              <a:lnSpc>
                <a:spcPts val="4065"/>
              </a:lnSpc>
              <a:spcBef>
                <a:spcPct val="0"/>
              </a:spcBef>
            </a:pPr>
            <a:r>
              <a:rPr lang="en-US" sz="3127">
                <a:solidFill>
                  <a:srgbClr val="FDB034"/>
                </a:solidFill>
                <a:latin typeface="Tajawal Bold"/>
                <a:ea typeface="Tajawal Bold"/>
                <a:cs typeface="Tajawal Bold"/>
                <a:sym typeface="Tajawal Bold"/>
              </a:rPr>
              <a:t>Réplication</a:t>
            </a:r>
          </a:p>
        </p:txBody>
      </p:sp>
      <p:sp>
        <p:nvSpPr>
          <p:cNvPr id="20" name="TextBox 20"/>
          <p:cNvSpPr txBox="1"/>
          <p:nvPr/>
        </p:nvSpPr>
        <p:spPr>
          <a:xfrm>
            <a:off x="5376495" y="5102997"/>
            <a:ext cx="2333943" cy="559817"/>
          </a:xfrm>
          <a:prstGeom prst="rect">
            <a:avLst/>
          </a:prstGeom>
        </p:spPr>
        <p:txBody>
          <a:bodyPr lIns="0" tIns="0" rIns="0" bIns="0" rtlCol="0" anchor="t">
            <a:spAutoFit/>
          </a:bodyPr>
          <a:lstStyle/>
          <a:p>
            <a:pPr marL="0" lvl="0" indent="0" algn="ctr">
              <a:lnSpc>
                <a:spcPts val="4065"/>
              </a:lnSpc>
              <a:spcBef>
                <a:spcPct val="0"/>
              </a:spcBef>
            </a:pPr>
            <a:r>
              <a:rPr lang="en-US" sz="3127">
                <a:solidFill>
                  <a:srgbClr val="FDB034"/>
                </a:solidFill>
                <a:latin typeface="Tajawal Bold"/>
                <a:ea typeface="Tajawal Bold"/>
                <a:cs typeface="Tajawal Bold"/>
                <a:sym typeface="Tajawal Bold"/>
              </a:rPr>
              <a:t>Réplication</a:t>
            </a:r>
          </a:p>
        </p:txBody>
      </p:sp>
      <p:grpSp>
        <p:nvGrpSpPr>
          <p:cNvPr id="21" name="Group 21"/>
          <p:cNvGrpSpPr/>
          <p:nvPr/>
        </p:nvGrpSpPr>
        <p:grpSpPr>
          <a:xfrm>
            <a:off x="12439701" y="6529786"/>
            <a:ext cx="2934218" cy="2123497"/>
            <a:chOff x="0" y="0"/>
            <a:chExt cx="988509" cy="715385"/>
          </a:xfrm>
        </p:grpSpPr>
        <p:sp>
          <p:nvSpPr>
            <p:cNvPr id="22" name="Freeform 22"/>
            <p:cNvSpPr/>
            <p:nvPr/>
          </p:nvSpPr>
          <p:spPr>
            <a:xfrm>
              <a:off x="0" y="0"/>
              <a:ext cx="988509" cy="715385"/>
            </a:xfrm>
            <a:custGeom>
              <a:avLst/>
              <a:gdLst/>
              <a:ahLst/>
              <a:cxnLst/>
              <a:rect l="l" t="t" r="r" b="b"/>
              <a:pathLst>
                <a:path w="988509" h="715385">
                  <a:moveTo>
                    <a:pt x="155671" y="0"/>
                  </a:moveTo>
                  <a:lnTo>
                    <a:pt x="832838" y="0"/>
                  </a:lnTo>
                  <a:cubicBezTo>
                    <a:pt x="874124" y="0"/>
                    <a:pt x="913720" y="16401"/>
                    <a:pt x="942914" y="45595"/>
                  </a:cubicBezTo>
                  <a:cubicBezTo>
                    <a:pt x="972108" y="74789"/>
                    <a:pt x="988509" y="114385"/>
                    <a:pt x="988509" y="155671"/>
                  </a:cubicBezTo>
                  <a:lnTo>
                    <a:pt x="988509" y="559714"/>
                  </a:lnTo>
                  <a:cubicBezTo>
                    <a:pt x="988509" y="601001"/>
                    <a:pt x="972108" y="640596"/>
                    <a:pt x="942914" y="669790"/>
                  </a:cubicBezTo>
                  <a:cubicBezTo>
                    <a:pt x="913720" y="698984"/>
                    <a:pt x="874124" y="715385"/>
                    <a:pt x="832838" y="715385"/>
                  </a:cubicBezTo>
                  <a:lnTo>
                    <a:pt x="155671" y="715385"/>
                  </a:lnTo>
                  <a:cubicBezTo>
                    <a:pt x="114385" y="715385"/>
                    <a:pt x="74789" y="698984"/>
                    <a:pt x="45595" y="669790"/>
                  </a:cubicBezTo>
                  <a:cubicBezTo>
                    <a:pt x="16401" y="640596"/>
                    <a:pt x="0" y="601001"/>
                    <a:pt x="0" y="559714"/>
                  </a:cubicBezTo>
                  <a:lnTo>
                    <a:pt x="0" y="155671"/>
                  </a:lnTo>
                  <a:cubicBezTo>
                    <a:pt x="0" y="114385"/>
                    <a:pt x="16401" y="74789"/>
                    <a:pt x="45595" y="45595"/>
                  </a:cubicBezTo>
                  <a:cubicBezTo>
                    <a:pt x="74789" y="16401"/>
                    <a:pt x="114385" y="0"/>
                    <a:pt x="155671" y="0"/>
                  </a:cubicBezTo>
                  <a:close/>
                </a:path>
              </a:pathLst>
            </a:custGeom>
            <a:solidFill>
              <a:srgbClr val="000000">
                <a:alpha val="0"/>
              </a:srgbClr>
            </a:solidFill>
            <a:ln w="85725" cap="rnd">
              <a:solidFill>
                <a:srgbClr val="FFFFFF"/>
              </a:solidFill>
              <a:prstDash val="solid"/>
              <a:round/>
            </a:ln>
          </p:spPr>
          <p:txBody>
            <a:bodyPr/>
            <a:lstStyle/>
            <a:p>
              <a:endParaRPr lang="fr-FR"/>
            </a:p>
          </p:txBody>
        </p:sp>
        <p:sp>
          <p:nvSpPr>
            <p:cNvPr id="23" name="TextBox 23"/>
            <p:cNvSpPr txBox="1"/>
            <p:nvPr/>
          </p:nvSpPr>
          <p:spPr>
            <a:xfrm>
              <a:off x="0" y="-47625"/>
              <a:ext cx="988509" cy="763010"/>
            </a:xfrm>
            <a:prstGeom prst="rect">
              <a:avLst/>
            </a:prstGeom>
          </p:spPr>
          <p:txBody>
            <a:bodyPr lIns="39714" tIns="39714" rIns="39714" bIns="39714" rtlCol="0" anchor="ctr"/>
            <a:lstStyle/>
            <a:p>
              <a:pPr algn="ctr">
                <a:lnSpc>
                  <a:spcPts val="1949"/>
                </a:lnSpc>
              </a:pPr>
              <a:endParaRPr/>
            </a:p>
          </p:txBody>
        </p:sp>
      </p:grpSp>
      <p:sp>
        <p:nvSpPr>
          <p:cNvPr id="24" name="TextBox 24"/>
          <p:cNvSpPr txBox="1"/>
          <p:nvPr/>
        </p:nvSpPr>
        <p:spPr>
          <a:xfrm>
            <a:off x="12739385" y="7268763"/>
            <a:ext cx="2334850" cy="559817"/>
          </a:xfrm>
          <a:prstGeom prst="rect">
            <a:avLst/>
          </a:prstGeom>
        </p:spPr>
        <p:txBody>
          <a:bodyPr lIns="0" tIns="0" rIns="0" bIns="0" rtlCol="0" anchor="t">
            <a:spAutoFit/>
          </a:bodyPr>
          <a:lstStyle/>
          <a:p>
            <a:pPr marL="0" lvl="0" indent="0" algn="ctr">
              <a:lnSpc>
                <a:spcPts val="4065"/>
              </a:lnSpc>
              <a:spcBef>
                <a:spcPct val="0"/>
              </a:spcBef>
            </a:pPr>
            <a:r>
              <a:rPr lang="en-US" sz="3127" b="1">
                <a:solidFill>
                  <a:srgbClr val="FFFFFF"/>
                </a:solidFill>
                <a:latin typeface="Tajawal Bold Bold"/>
                <a:ea typeface="Tajawal Bold Bold"/>
                <a:cs typeface="Tajawal Bold Bold"/>
                <a:sym typeface="Tajawal Bold Bold"/>
              </a:rPr>
              <a:t>Secondaire</a:t>
            </a:r>
          </a:p>
        </p:txBody>
      </p:sp>
      <p:sp>
        <p:nvSpPr>
          <p:cNvPr id="25" name="TextBox 25"/>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31</a:t>
            </a:r>
          </a:p>
        </p:txBody>
      </p:sp>
      <p:grpSp>
        <p:nvGrpSpPr>
          <p:cNvPr id="26" name="Group 26"/>
          <p:cNvGrpSpPr/>
          <p:nvPr/>
        </p:nvGrpSpPr>
        <p:grpSpPr>
          <a:xfrm>
            <a:off x="1028700" y="9378578"/>
            <a:ext cx="1911631" cy="230050"/>
            <a:chOff x="0" y="0"/>
            <a:chExt cx="2548842" cy="306734"/>
          </a:xfrm>
        </p:grpSpPr>
        <p:sp>
          <p:nvSpPr>
            <p:cNvPr id="27" name="Freeform 27"/>
            <p:cNvSpPr/>
            <p:nvPr/>
          </p:nvSpPr>
          <p:spPr>
            <a:xfrm>
              <a:off x="0" y="8560"/>
              <a:ext cx="1192696" cy="298174"/>
            </a:xfrm>
            <a:custGeom>
              <a:avLst/>
              <a:gdLst/>
              <a:ahLst/>
              <a:cxnLst/>
              <a:rect l="l" t="t" r="r" b="b"/>
              <a:pathLst>
                <a:path w="1192696" h="298174">
                  <a:moveTo>
                    <a:pt x="0" y="0"/>
                  </a:moveTo>
                  <a:lnTo>
                    <a:pt x="1192696" y="0"/>
                  </a:lnTo>
                  <a:lnTo>
                    <a:pt x="1192696" y="298174"/>
                  </a:lnTo>
                  <a:lnTo>
                    <a:pt x="0" y="29817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fr-FR"/>
            </a:p>
          </p:txBody>
        </p:sp>
        <p:sp>
          <p:nvSpPr>
            <p:cNvPr id="28" name="Freeform 28"/>
            <p:cNvSpPr/>
            <p:nvPr/>
          </p:nvSpPr>
          <p:spPr>
            <a:xfrm>
              <a:off x="1356146" y="0"/>
              <a:ext cx="1192696" cy="298174"/>
            </a:xfrm>
            <a:custGeom>
              <a:avLst/>
              <a:gdLst/>
              <a:ahLst/>
              <a:cxnLst/>
              <a:rect l="l" t="t" r="r" b="b"/>
              <a:pathLst>
                <a:path w="1192696" h="298174">
                  <a:moveTo>
                    <a:pt x="0" y="0"/>
                  </a:moveTo>
                  <a:lnTo>
                    <a:pt x="1192696" y="0"/>
                  </a:lnTo>
                  <a:lnTo>
                    <a:pt x="1192696" y="298174"/>
                  </a:lnTo>
                  <a:lnTo>
                    <a:pt x="0" y="29817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fr-FR"/>
            </a:p>
          </p:txBody>
        </p:sp>
      </p:grpSp>
      <p:sp>
        <p:nvSpPr>
          <p:cNvPr id="29" name="TextBox 29"/>
          <p:cNvSpPr txBox="1"/>
          <p:nvPr/>
        </p:nvSpPr>
        <p:spPr>
          <a:xfrm>
            <a:off x="1579316" y="548068"/>
            <a:ext cx="15129368"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ARCHITECTURE PRIMAIRE-SECONDAIRE</a:t>
            </a:r>
          </a:p>
        </p:txBody>
      </p:sp>
    </p:spTree>
  </p:cSld>
  <p:clrMapOvr>
    <a:masterClrMapping/>
  </p:clrMapOvr>
  <p:transition spd="med">
    <p:pull/>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1511173" y="2000728"/>
            <a:ext cx="5217002" cy="6285545"/>
          </a:xfrm>
          <a:custGeom>
            <a:avLst/>
            <a:gdLst/>
            <a:ahLst/>
            <a:cxnLst/>
            <a:rect l="l" t="t" r="r" b="b"/>
            <a:pathLst>
              <a:path w="5217002" h="6285545">
                <a:moveTo>
                  <a:pt x="0" y="0"/>
                </a:moveTo>
                <a:lnTo>
                  <a:pt x="5217002" y="0"/>
                </a:lnTo>
                <a:lnTo>
                  <a:pt x="5217002" y="6285544"/>
                </a:lnTo>
                <a:lnTo>
                  <a:pt x="0" y="62855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32</a:t>
            </a:r>
          </a:p>
        </p:txBody>
      </p:sp>
      <p:sp>
        <p:nvSpPr>
          <p:cNvPr id="4" name="TextBox 4"/>
          <p:cNvSpPr txBox="1"/>
          <p:nvPr/>
        </p:nvSpPr>
        <p:spPr>
          <a:xfrm>
            <a:off x="6553405" y="904875"/>
            <a:ext cx="4957768"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AVANTAGES</a:t>
            </a:r>
          </a:p>
        </p:txBody>
      </p:sp>
      <p:sp>
        <p:nvSpPr>
          <p:cNvPr id="5" name="TextBox 5"/>
          <p:cNvSpPr txBox="1"/>
          <p:nvPr/>
        </p:nvSpPr>
        <p:spPr>
          <a:xfrm>
            <a:off x="1112039" y="2933777"/>
            <a:ext cx="9495354" cy="1166495"/>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A4E473"/>
                </a:solidFill>
                <a:latin typeface="Times New Roman"/>
                <a:ea typeface="Times New Roman"/>
                <a:cs typeface="Times New Roman"/>
                <a:sym typeface="Times New Roman"/>
              </a:rPr>
              <a:t>Simplicité</a:t>
            </a:r>
            <a:r>
              <a:rPr lang="en-US" sz="3200">
                <a:solidFill>
                  <a:srgbClr val="FCFCFC"/>
                </a:solidFill>
                <a:latin typeface="Times New Roman"/>
                <a:ea typeface="Times New Roman"/>
                <a:cs typeface="Times New Roman"/>
                <a:sym typeface="Times New Roman"/>
              </a:rPr>
              <a:t> : une architecture facile à configurer et à maintenir.</a:t>
            </a:r>
          </a:p>
        </p:txBody>
      </p:sp>
      <p:sp>
        <p:nvSpPr>
          <p:cNvPr id="6" name="TextBox 6"/>
          <p:cNvSpPr txBox="1"/>
          <p:nvPr/>
        </p:nvSpPr>
        <p:spPr>
          <a:xfrm>
            <a:off x="1112039" y="4464802"/>
            <a:ext cx="9495354" cy="1728470"/>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A4E473"/>
                </a:solidFill>
                <a:latin typeface="Times New Roman"/>
                <a:ea typeface="Times New Roman"/>
                <a:cs typeface="Times New Roman"/>
                <a:sym typeface="Times New Roman"/>
              </a:rPr>
              <a:t>Cohérence forte</a:t>
            </a:r>
            <a:r>
              <a:rPr lang="en-US" sz="3200">
                <a:solidFill>
                  <a:srgbClr val="FCFCFC"/>
                </a:solidFill>
                <a:latin typeface="Times New Roman"/>
                <a:ea typeface="Times New Roman"/>
                <a:cs typeface="Times New Roman"/>
                <a:sym typeface="Times New Roman"/>
              </a:rPr>
              <a:t> : toutes les lectures voient les dernières écritures une fois répliquées (en mode synchrone).</a:t>
            </a:r>
          </a:p>
        </p:txBody>
      </p:sp>
      <p:sp>
        <p:nvSpPr>
          <p:cNvPr id="7" name="TextBox 7"/>
          <p:cNvSpPr txBox="1"/>
          <p:nvPr/>
        </p:nvSpPr>
        <p:spPr>
          <a:xfrm>
            <a:off x="1112039" y="6557802"/>
            <a:ext cx="9495354" cy="1728470"/>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A4E473"/>
                </a:solidFill>
                <a:latin typeface="Times New Roman"/>
                <a:ea typeface="Times New Roman"/>
                <a:cs typeface="Times New Roman"/>
                <a:sym typeface="Times New Roman"/>
              </a:rPr>
              <a:t>Équilibrage de charge</a:t>
            </a:r>
            <a:r>
              <a:rPr lang="en-US" sz="3200">
                <a:solidFill>
                  <a:srgbClr val="FCFCFC"/>
                </a:solidFill>
                <a:latin typeface="Times New Roman"/>
                <a:ea typeface="Times New Roman"/>
                <a:cs typeface="Times New Roman"/>
                <a:sym typeface="Times New Roman"/>
              </a:rPr>
              <a:t> : les lectures sont distribuées sur les secondaires, réduisant la charge sur le primaire.</a:t>
            </a:r>
          </a:p>
        </p:txBody>
      </p:sp>
      <p:grpSp>
        <p:nvGrpSpPr>
          <p:cNvPr id="8" name="Group 8"/>
          <p:cNvGrpSpPr/>
          <p:nvPr/>
        </p:nvGrpSpPr>
        <p:grpSpPr>
          <a:xfrm rot="-10800000">
            <a:off x="-3056904" y="8286272"/>
            <a:ext cx="5630696" cy="4876209"/>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10" name="Group 10"/>
          <p:cNvGrpSpPr/>
          <p:nvPr/>
        </p:nvGrpSpPr>
        <p:grpSpPr>
          <a:xfrm rot="-10800000">
            <a:off x="1235442" y="9204496"/>
            <a:ext cx="2676700" cy="2318035"/>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2" name="Freeform 1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spTree>
  </p:cSld>
  <p:clrMapOvr>
    <a:masterClrMapping/>
  </p:clrMapOvr>
  <p:transition spd="med">
    <p:pull/>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33</a:t>
            </a:r>
          </a:p>
        </p:txBody>
      </p:sp>
      <p:sp>
        <p:nvSpPr>
          <p:cNvPr id="3" name="TextBox 3"/>
          <p:cNvSpPr txBox="1"/>
          <p:nvPr/>
        </p:nvSpPr>
        <p:spPr>
          <a:xfrm>
            <a:off x="7763946" y="2778353"/>
            <a:ext cx="9495354" cy="1728470"/>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FF8686"/>
                </a:solidFill>
                <a:latin typeface="Times New Roman"/>
                <a:ea typeface="Times New Roman"/>
                <a:cs typeface="Times New Roman"/>
                <a:sym typeface="Times New Roman"/>
              </a:rPr>
              <a:t>Point unique de défaillance</a:t>
            </a:r>
            <a:r>
              <a:rPr lang="en-US" sz="3200">
                <a:solidFill>
                  <a:srgbClr val="FCFCFC"/>
                </a:solidFill>
                <a:latin typeface="Times New Roman"/>
                <a:ea typeface="Times New Roman"/>
                <a:cs typeface="Times New Roman"/>
                <a:sym typeface="Times New Roman"/>
              </a:rPr>
              <a:t> : si le maître tombe en panne, les écritures sont bloquées jusqu’à la promotion d’un nouvel secondaire.</a:t>
            </a:r>
          </a:p>
        </p:txBody>
      </p:sp>
      <p:sp>
        <p:nvSpPr>
          <p:cNvPr id="4" name="TextBox 4"/>
          <p:cNvSpPr txBox="1"/>
          <p:nvPr/>
        </p:nvSpPr>
        <p:spPr>
          <a:xfrm>
            <a:off x="7763946" y="6557802"/>
            <a:ext cx="9495354" cy="1728470"/>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FF8686"/>
                </a:solidFill>
                <a:latin typeface="Times New Roman"/>
                <a:ea typeface="Times New Roman"/>
                <a:cs typeface="Times New Roman"/>
                <a:sym typeface="Times New Roman"/>
              </a:rPr>
              <a:t>Latence de réplication</a:t>
            </a:r>
            <a:r>
              <a:rPr lang="en-US" sz="3200">
                <a:solidFill>
                  <a:srgbClr val="FCFCFC"/>
                </a:solidFill>
                <a:latin typeface="Times New Roman"/>
                <a:ea typeface="Times New Roman"/>
                <a:cs typeface="Times New Roman"/>
                <a:sym typeface="Times New Roman"/>
              </a:rPr>
              <a:t> : en mode asynchrone, les secondaires peuvent avoir des données temporairement obsolètes.</a:t>
            </a:r>
          </a:p>
        </p:txBody>
      </p:sp>
      <p:sp>
        <p:nvSpPr>
          <p:cNvPr id="5" name="Freeform 5"/>
          <p:cNvSpPr/>
          <p:nvPr/>
        </p:nvSpPr>
        <p:spPr>
          <a:xfrm>
            <a:off x="1609416" y="2000728"/>
            <a:ext cx="5217002" cy="6285545"/>
          </a:xfrm>
          <a:custGeom>
            <a:avLst/>
            <a:gdLst/>
            <a:ahLst/>
            <a:cxnLst/>
            <a:rect l="l" t="t" r="r" b="b"/>
            <a:pathLst>
              <a:path w="5217002" h="6285545">
                <a:moveTo>
                  <a:pt x="0" y="0"/>
                </a:moveTo>
                <a:lnTo>
                  <a:pt x="5217002" y="0"/>
                </a:lnTo>
                <a:lnTo>
                  <a:pt x="5217002" y="6285544"/>
                </a:lnTo>
                <a:lnTo>
                  <a:pt x="0" y="62855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6" name="TextBox 6"/>
          <p:cNvSpPr txBox="1"/>
          <p:nvPr/>
        </p:nvSpPr>
        <p:spPr>
          <a:xfrm>
            <a:off x="7763946" y="4949065"/>
            <a:ext cx="9495354" cy="1166495"/>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FF8686"/>
                </a:solidFill>
                <a:latin typeface="Times New Roman"/>
                <a:ea typeface="Times New Roman"/>
                <a:cs typeface="Times New Roman"/>
                <a:sym typeface="Times New Roman"/>
              </a:rPr>
              <a:t>Goulot d’étranglement</a:t>
            </a:r>
            <a:r>
              <a:rPr lang="en-US" sz="3200">
                <a:solidFill>
                  <a:srgbClr val="FCFCFC"/>
                </a:solidFill>
                <a:latin typeface="Times New Roman"/>
                <a:ea typeface="Times New Roman"/>
                <a:cs typeface="Times New Roman"/>
                <a:sym typeface="Times New Roman"/>
              </a:rPr>
              <a:t> : toutes les écritures passent par un seul nœud (le maître).</a:t>
            </a:r>
          </a:p>
        </p:txBody>
      </p:sp>
      <p:sp>
        <p:nvSpPr>
          <p:cNvPr id="7" name="TextBox 7"/>
          <p:cNvSpPr txBox="1"/>
          <p:nvPr/>
        </p:nvSpPr>
        <p:spPr>
          <a:xfrm>
            <a:off x="6004900" y="904875"/>
            <a:ext cx="6278201"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INCONVÉNIENTS</a:t>
            </a:r>
          </a:p>
        </p:txBody>
      </p:sp>
      <p:grpSp>
        <p:nvGrpSpPr>
          <p:cNvPr id="8" name="Group 8"/>
          <p:cNvGrpSpPr/>
          <p:nvPr/>
        </p:nvGrpSpPr>
        <p:grpSpPr>
          <a:xfrm>
            <a:off x="15360033" y="-2875481"/>
            <a:ext cx="5630696" cy="4876209"/>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10" name="Group 10"/>
          <p:cNvGrpSpPr/>
          <p:nvPr/>
        </p:nvGrpSpPr>
        <p:grpSpPr>
          <a:xfrm>
            <a:off x="14021683" y="-1235531"/>
            <a:ext cx="2676700" cy="2318035"/>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Freeform 3"/>
          <p:cNvSpPr/>
          <p:nvPr/>
        </p:nvSpPr>
        <p:spPr>
          <a:xfrm>
            <a:off x="1028700" y="2025365"/>
            <a:ext cx="4663553" cy="4453694"/>
          </a:xfrm>
          <a:custGeom>
            <a:avLst/>
            <a:gdLst/>
            <a:ahLst/>
            <a:cxnLst/>
            <a:rect l="l" t="t" r="r" b="b"/>
            <a:pathLst>
              <a:path w="4663553" h="4453694">
                <a:moveTo>
                  <a:pt x="0" y="0"/>
                </a:moveTo>
                <a:lnTo>
                  <a:pt x="4663553" y="0"/>
                </a:lnTo>
                <a:lnTo>
                  <a:pt x="4663553" y="4453693"/>
                </a:lnTo>
                <a:lnTo>
                  <a:pt x="0" y="445369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4" name="TextBox 4"/>
          <p:cNvSpPr txBox="1"/>
          <p:nvPr/>
        </p:nvSpPr>
        <p:spPr>
          <a:xfrm>
            <a:off x="6098553" y="1701515"/>
            <a:ext cx="8422167" cy="1038225"/>
          </a:xfrm>
          <a:prstGeom prst="rect">
            <a:avLst/>
          </a:prstGeom>
        </p:spPr>
        <p:txBody>
          <a:bodyPr lIns="0" tIns="0" rIns="0" bIns="0" rtlCol="0" anchor="t">
            <a:spAutoFit/>
          </a:bodyPr>
          <a:lstStyle/>
          <a:p>
            <a:pPr algn="l">
              <a:lnSpc>
                <a:spcPts val="7200"/>
              </a:lnSpc>
            </a:pPr>
            <a:r>
              <a:rPr lang="en-US" sz="6000" b="1">
                <a:solidFill>
                  <a:srgbClr val="FCFCFC"/>
                </a:solidFill>
                <a:latin typeface="Tajawal Bold Bold"/>
                <a:ea typeface="Tajawal Bold Bold"/>
                <a:cs typeface="Tajawal Bold Bold"/>
                <a:sym typeface="Tajawal Bold Bold"/>
              </a:rPr>
              <a:t>MULTI-MAÎTRE</a:t>
            </a:r>
          </a:p>
        </p:txBody>
      </p:sp>
      <p:sp>
        <p:nvSpPr>
          <p:cNvPr id="5" name="TextBox 5"/>
          <p:cNvSpPr txBox="1"/>
          <p:nvPr/>
        </p:nvSpPr>
        <p:spPr>
          <a:xfrm>
            <a:off x="6098553" y="3119858"/>
            <a:ext cx="11160747" cy="3482975"/>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La réplication basée sur plusieurs leaders, aussi appelée multi-maître, est une extension du modèle maître-esclave. </a:t>
            </a:r>
          </a:p>
          <a:p>
            <a:pPr algn="just">
              <a:lnSpc>
                <a:spcPts val="3850"/>
              </a:lnSpc>
            </a:pPr>
            <a:endParaRPr lang="en-US" sz="3500">
              <a:solidFill>
                <a:srgbClr val="FCFCFC"/>
              </a:solidFill>
              <a:latin typeface="Times New Roman"/>
              <a:ea typeface="Times New Roman"/>
              <a:cs typeface="Times New Roman"/>
              <a:sym typeface="Times New Roman"/>
            </a:endParaRPr>
          </a:p>
          <a:p>
            <a:pPr algn="just">
              <a:lnSpc>
                <a:spcPts val="3850"/>
              </a:lnSpc>
            </a:pPr>
            <a:r>
              <a:rPr lang="en-US" sz="3500">
                <a:solidFill>
                  <a:srgbClr val="FCFCFC"/>
                </a:solidFill>
                <a:latin typeface="Times New Roman"/>
                <a:ea typeface="Times New Roman"/>
                <a:cs typeface="Times New Roman"/>
                <a:sym typeface="Times New Roman"/>
              </a:rPr>
              <a:t>La différence réside dans la présence de plusieurs leaders, c'est-à-dire de plusieurs nœuds dans le cluster de bases de données capables d'accepter des requêtes d'écriture simultanément.</a:t>
            </a:r>
          </a:p>
        </p:txBody>
      </p:sp>
      <p:sp>
        <p:nvSpPr>
          <p:cNvPr id="6" name="TextBox 6"/>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34</a:t>
            </a:r>
          </a:p>
        </p:txBody>
      </p:sp>
      <p:sp>
        <p:nvSpPr>
          <p:cNvPr id="7" name="AutoShape 7"/>
          <p:cNvSpPr/>
          <p:nvPr/>
        </p:nvSpPr>
        <p:spPr>
          <a:xfrm>
            <a:off x="13932937" y="2225311"/>
            <a:ext cx="3326363" cy="114457"/>
          </a:xfrm>
          <a:prstGeom prst="rect">
            <a:avLst/>
          </a:prstGeom>
          <a:solidFill>
            <a:srgbClr val="F8F8F8"/>
          </a:solidFill>
        </p:spPr>
        <p:txBody>
          <a:bodyPr/>
          <a:lstStyle/>
          <a:p>
            <a:endParaRPr lang="fr-FR"/>
          </a:p>
        </p:txBody>
      </p:sp>
      <p:sp>
        <p:nvSpPr>
          <p:cNvPr id="8" name="TextBox 8"/>
          <p:cNvSpPr txBox="1"/>
          <p:nvPr/>
        </p:nvSpPr>
        <p:spPr>
          <a:xfrm>
            <a:off x="11743137" y="7021933"/>
            <a:ext cx="3474318" cy="676275"/>
          </a:xfrm>
          <a:prstGeom prst="rect">
            <a:avLst/>
          </a:prstGeom>
        </p:spPr>
        <p:txBody>
          <a:bodyPr lIns="0" tIns="0" rIns="0" bIns="0" rtlCol="0" anchor="t">
            <a:spAutoFit/>
          </a:bodyPr>
          <a:lstStyle/>
          <a:p>
            <a:pPr algn="r">
              <a:lnSpc>
                <a:spcPts val="4799"/>
              </a:lnSpc>
            </a:pPr>
            <a:r>
              <a:rPr lang="en-US" sz="3999" b="1">
                <a:solidFill>
                  <a:srgbClr val="A4E473"/>
                </a:solidFill>
                <a:latin typeface="Tajawal Bold Bold"/>
                <a:ea typeface="Tajawal Bold Bold"/>
                <a:cs typeface="Tajawal Bold Bold"/>
                <a:sym typeface="Tajawal Bold Bold"/>
              </a:rPr>
              <a:t>CAS D’USAGE </a:t>
            </a:r>
          </a:p>
        </p:txBody>
      </p:sp>
      <p:sp>
        <p:nvSpPr>
          <p:cNvPr id="9" name="TextBox 9"/>
          <p:cNvSpPr txBox="1"/>
          <p:nvPr/>
        </p:nvSpPr>
        <p:spPr>
          <a:xfrm>
            <a:off x="3070545" y="7882106"/>
            <a:ext cx="12146910" cy="1054100"/>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Applications collaboratives (ex : Google Docs).</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Systèmes géo-distribués (ex : réseaux sociaux, jeux en ligne).</a:t>
            </a:r>
          </a:p>
        </p:txBody>
      </p:sp>
      <p:sp>
        <p:nvSpPr>
          <p:cNvPr id="10" name="AutoShape 10"/>
          <p:cNvSpPr/>
          <p:nvPr/>
        </p:nvSpPr>
        <p:spPr>
          <a:xfrm>
            <a:off x="6920098" y="7367000"/>
            <a:ext cx="4398306" cy="62340"/>
          </a:xfrm>
          <a:prstGeom prst="rect">
            <a:avLst/>
          </a:prstGeom>
          <a:solidFill>
            <a:srgbClr val="A4E473"/>
          </a:solidFill>
          <a:ln w="19050" cap="sq">
            <a:solidFill>
              <a:srgbClr val="A4E473"/>
            </a:solidFill>
            <a:prstDash val="solid"/>
            <a:miter/>
          </a:ln>
        </p:spPr>
        <p:txBody>
          <a:bodyPr/>
          <a:lstStyle/>
          <a:p>
            <a:endParaRPr lang="fr-FR"/>
          </a:p>
        </p:txBody>
      </p:sp>
    </p:spTree>
  </p:cSld>
  <p:clrMapOvr>
    <a:masterClrMapping/>
  </p:clrMapOvr>
  <p:transition spd="med">
    <p:pull/>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35</a:t>
            </a:r>
          </a:p>
        </p:txBody>
      </p:sp>
      <p:grpSp>
        <p:nvGrpSpPr>
          <p:cNvPr id="3" name="Group 3"/>
          <p:cNvGrpSpPr/>
          <p:nvPr/>
        </p:nvGrpSpPr>
        <p:grpSpPr>
          <a:xfrm>
            <a:off x="1722911" y="1843468"/>
            <a:ext cx="14842177" cy="7217510"/>
            <a:chOff x="0" y="0"/>
            <a:chExt cx="19789570" cy="9623347"/>
          </a:xfrm>
        </p:grpSpPr>
        <p:grpSp>
          <p:nvGrpSpPr>
            <p:cNvPr id="4" name="Group 4"/>
            <p:cNvGrpSpPr/>
            <p:nvPr/>
          </p:nvGrpSpPr>
          <p:grpSpPr>
            <a:xfrm>
              <a:off x="0" y="0"/>
              <a:ext cx="19789570" cy="9623347"/>
              <a:chOff x="0" y="0"/>
              <a:chExt cx="4274726" cy="2078730"/>
            </a:xfrm>
          </p:grpSpPr>
          <p:sp>
            <p:nvSpPr>
              <p:cNvPr id="5" name="Freeform 5"/>
              <p:cNvSpPr/>
              <p:nvPr/>
            </p:nvSpPr>
            <p:spPr>
              <a:xfrm>
                <a:off x="0" y="0"/>
                <a:ext cx="4274726" cy="2078730"/>
              </a:xfrm>
              <a:custGeom>
                <a:avLst/>
                <a:gdLst/>
                <a:ahLst/>
                <a:cxnLst/>
                <a:rect l="l" t="t" r="r" b="b"/>
                <a:pathLst>
                  <a:path w="4274726" h="2078730">
                    <a:moveTo>
                      <a:pt x="26602" y="0"/>
                    </a:moveTo>
                    <a:lnTo>
                      <a:pt x="4248124" y="0"/>
                    </a:lnTo>
                    <a:cubicBezTo>
                      <a:pt x="4255179" y="0"/>
                      <a:pt x="4261945" y="2803"/>
                      <a:pt x="4266934" y="7792"/>
                    </a:cubicBezTo>
                    <a:cubicBezTo>
                      <a:pt x="4271923" y="12781"/>
                      <a:pt x="4274726" y="19547"/>
                      <a:pt x="4274726" y="26602"/>
                    </a:cubicBezTo>
                    <a:lnTo>
                      <a:pt x="4274726" y="2052127"/>
                    </a:lnTo>
                    <a:cubicBezTo>
                      <a:pt x="4274726" y="2059183"/>
                      <a:pt x="4271923" y="2065949"/>
                      <a:pt x="4266934" y="2070938"/>
                    </a:cubicBezTo>
                    <a:cubicBezTo>
                      <a:pt x="4261945" y="2075927"/>
                      <a:pt x="4255179" y="2078730"/>
                      <a:pt x="4248124" y="2078730"/>
                    </a:cubicBezTo>
                    <a:lnTo>
                      <a:pt x="26602" y="2078730"/>
                    </a:lnTo>
                    <a:cubicBezTo>
                      <a:pt x="19547" y="2078730"/>
                      <a:pt x="12781" y="2075927"/>
                      <a:pt x="7792" y="2070938"/>
                    </a:cubicBezTo>
                    <a:cubicBezTo>
                      <a:pt x="2803" y="2065949"/>
                      <a:pt x="0" y="2059183"/>
                      <a:pt x="0" y="2052127"/>
                    </a:cubicBezTo>
                    <a:lnTo>
                      <a:pt x="0" y="26602"/>
                    </a:lnTo>
                    <a:cubicBezTo>
                      <a:pt x="0" y="19547"/>
                      <a:pt x="2803" y="12781"/>
                      <a:pt x="7792" y="7792"/>
                    </a:cubicBezTo>
                    <a:cubicBezTo>
                      <a:pt x="12781" y="2803"/>
                      <a:pt x="19547" y="0"/>
                      <a:pt x="26602" y="0"/>
                    </a:cubicBezTo>
                    <a:close/>
                  </a:path>
                </a:pathLst>
              </a:custGeom>
              <a:solidFill>
                <a:srgbClr val="000000">
                  <a:alpha val="0"/>
                </a:srgbClr>
              </a:solidFill>
              <a:ln w="38100" cap="rnd">
                <a:solidFill>
                  <a:srgbClr val="A4E473"/>
                </a:solidFill>
                <a:prstDash val="solid"/>
                <a:round/>
              </a:ln>
            </p:spPr>
            <p:txBody>
              <a:bodyPr/>
              <a:lstStyle/>
              <a:p>
                <a:endParaRPr lang="fr-FR"/>
              </a:p>
            </p:txBody>
          </p:sp>
          <p:sp>
            <p:nvSpPr>
              <p:cNvPr id="6" name="TextBox 6"/>
              <p:cNvSpPr txBox="1"/>
              <p:nvPr/>
            </p:nvSpPr>
            <p:spPr>
              <a:xfrm>
                <a:off x="0" y="-28575"/>
                <a:ext cx="4274726" cy="2107305"/>
              </a:xfrm>
              <a:prstGeom prst="rect">
                <a:avLst/>
              </a:prstGeom>
            </p:spPr>
            <p:txBody>
              <a:bodyPr lIns="46454" tIns="46454" rIns="46454" bIns="46454" rtlCol="0" anchor="ctr"/>
              <a:lstStyle/>
              <a:p>
                <a:pPr algn="ctr">
                  <a:lnSpc>
                    <a:spcPts val="1891"/>
                  </a:lnSpc>
                </a:pPr>
                <a:endParaRPr/>
              </a:p>
            </p:txBody>
          </p:sp>
        </p:grpSp>
        <p:sp>
          <p:nvSpPr>
            <p:cNvPr id="7" name="TextBox 7"/>
            <p:cNvSpPr txBox="1"/>
            <p:nvPr/>
          </p:nvSpPr>
          <p:spPr>
            <a:xfrm>
              <a:off x="4497813" y="7674425"/>
              <a:ext cx="2542478" cy="592451"/>
            </a:xfrm>
            <a:prstGeom prst="rect">
              <a:avLst/>
            </a:prstGeom>
          </p:spPr>
          <p:txBody>
            <a:bodyPr lIns="0" tIns="0" rIns="0" bIns="0" rtlCol="0" anchor="t">
              <a:spAutoFit/>
            </a:bodyPr>
            <a:lstStyle/>
            <a:p>
              <a:pPr marL="0" lvl="0" indent="0" algn="ctr">
                <a:lnSpc>
                  <a:spcPts val="3320"/>
                </a:lnSpc>
                <a:spcBef>
                  <a:spcPct val="0"/>
                </a:spcBef>
              </a:pPr>
              <a:r>
                <a:rPr lang="en-US" sz="2553" b="1">
                  <a:solidFill>
                    <a:srgbClr val="FFFFFF"/>
                  </a:solidFill>
                  <a:latin typeface="Tajawal Bold Bold"/>
                  <a:ea typeface="Tajawal Bold Bold"/>
                  <a:cs typeface="Tajawal Bold Bold"/>
                  <a:sym typeface="Tajawal Bold Bold"/>
                </a:rPr>
                <a:t>Consumer</a:t>
              </a:r>
            </a:p>
          </p:txBody>
        </p:sp>
        <p:sp>
          <p:nvSpPr>
            <p:cNvPr id="8" name="TextBox 8"/>
            <p:cNvSpPr txBox="1"/>
            <p:nvPr/>
          </p:nvSpPr>
          <p:spPr>
            <a:xfrm>
              <a:off x="12689247" y="7674425"/>
              <a:ext cx="2542478" cy="592451"/>
            </a:xfrm>
            <a:prstGeom prst="rect">
              <a:avLst/>
            </a:prstGeom>
          </p:spPr>
          <p:txBody>
            <a:bodyPr lIns="0" tIns="0" rIns="0" bIns="0" rtlCol="0" anchor="t">
              <a:spAutoFit/>
            </a:bodyPr>
            <a:lstStyle/>
            <a:p>
              <a:pPr marL="0" lvl="0" indent="0" algn="ctr">
                <a:lnSpc>
                  <a:spcPts val="3320"/>
                </a:lnSpc>
                <a:spcBef>
                  <a:spcPct val="0"/>
                </a:spcBef>
              </a:pPr>
              <a:r>
                <a:rPr lang="en-US" sz="2553" b="1">
                  <a:solidFill>
                    <a:srgbClr val="FFFFFF"/>
                  </a:solidFill>
                  <a:latin typeface="Tajawal Bold Bold"/>
                  <a:ea typeface="Tajawal Bold Bold"/>
                  <a:cs typeface="Tajawal Bold Bold"/>
                  <a:sym typeface="Tajawal Bold Bold"/>
                </a:rPr>
                <a:t>Consumer</a:t>
              </a:r>
            </a:p>
          </p:txBody>
        </p:sp>
        <p:grpSp>
          <p:nvGrpSpPr>
            <p:cNvPr id="9" name="Group 9"/>
            <p:cNvGrpSpPr/>
            <p:nvPr/>
          </p:nvGrpSpPr>
          <p:grpSpPr>
            <a:xfrm>
              <a:off x="4516540" y="458431"/>
              <a:ext cx="2505025" cy="2312330"/>
              <a:chOff x="0" y="0"/>
              <a:chExt cx="775001" cy="715385"/>
            </a:xfrm>
          </p:grpSpPr>
          <p:sp>
            <p:nvSpPr>
              <p:cNvPr id="10" name="Freeform 10"/>
              <p:cNvSpPr/>
              <p:nvPr/>
            </p:nvSpPr>
            <p:spPr>
              <a:xfrm>
                <a:off x="0" y="0"/>
                <a:ext cx="775001" cy="715385"/>
              </a:xfrm>
              <a:custGeom>
                <a:avLst/>
                <a:gdLst/>
                <a:ahLst/>
                <a:cxnLst/>
                <a:rect l="l" t="t" r="r" b="b"/>
                <a:pathLst>
                  <a:path w="775001" h="715385">
                    <a:moveTo>
                      <a:pt x="243124" y="0"/>
                    </a:moveTo>
                    <a:lnTo>
                      <a:pt x="531877" y="0"/>
                    </a:lnTo>
                    <a:cubicBezTo>
                      <a:pt x="596357" y="0"/>
                      <a:pt x="658197" y="25615"/>
                      <a:pt x="703791" y="71209"/>
                    </a:cubicBezTo>
                    <a:cubicBezTo>
                      <a:pt x="749386" y="116804"/>
                      <a:pt x="775001" y="178643"/>
                      <a:pt x="775001" y="243124"/>
                    </a:cubicBezTo>
                    <a:lnTo>
                      <a:pt x="775001" y="472261"/>
                    </a:lnTo>
                    <a:cubicBezTo>
                      <a:pt x="775001" y="536742"/>
                      <a:pt x="749386" y="598581"/>
                      <a:pt x="703791" y="644176"/>
                    </a:cubicBezTo>
                    <a:cubicBezTo>
                      <a:pt x="658197" y="689770"/>
                      <a:pt x="596357" y="715385"/>
                      <a:pt x="531877" y="715385"/>
                    </a:cubicBezTo>
                    <a:lnTo>
                      <a:pt x="243124" y="715385"/>
                    </a:lnTo>
                    <a:cubicBezTo>
                      <a:pt x="178643" y="715385"/>
                      <a:pt x="116804" y="689770"/>
                      <a:pt x="71209" y="644176"/>
                    </a:cubicBezTo>
                    <a:cubicBezTo>
                      <a:pt x="25615" y="598581"/>
                      <a:pt x="0" y="536742"/>
                      <a:pt x="0" y="472261"/>
                    </a:cubicBezTo>
                    <a:lnTo>
                      <a:pt x="0" y="243124"/>
                    </a:lnTo>
                    <a:cubicBezTo>
                      <a:pt x="0" y="178643"/>
                      <a:pt x="25615" y="116804"/>
                      <a:pt x="71209" y="71209"/>
                    </a:cubicBezTo>
                    <a:cubicBezTo>
                      <a:pt x="116804" y="25615"/>
                      <a:pt x="178643" y="0"/>
                      <a:pt x="243124" y="0"/>
                    </a:cubicBezTo>
                    <a:close/>
                  </a:path>
                </a:pathLst>
              </a:custGeom>
              <a:solidFill>
                <a:srgbClr val="000000">
                  <a:alpha val="0"/>
                </a:srgbClr>
              </a:solidFill>
              <a:ln w="85725" cap="rnd">
                <a:solidFill>
                  <a:srgbClr val="FFFFFF"/>
                </a:solidFill>
                <a:prstDash val="solid"/>
                <a:round/>
              </a:ln>
            </p:spPr>
            <p:txBody>
              <a:bodyPr/>
              <a:lstStyle/>
              <a:p>
                <a:endParaRPr lang="fr-FR"/>
              </a:p>
            </p:txBody>
          </p:sp>
          <p:sp>
            <p:nvSpPr>
              <p:cNvPr id="11" name="TextBox 11"/>
              <p:cNvSpPr txBox="1"/>
              <p:nvPr/>
            </p:nvSpPr>
            <p:spPr>
              <a:xfrm>
                <a:off x="0" y="-47625"/>
                <a:ext cx="775001" cy="763010"/>
              </a:xfrm>
              <a:prstGeom prst="rect">
                <a:avLst/>
              </a:prstGeom>
            </p:spPr>
            <p:txBody>
              <a:bodyPr lIns="32435" tIns="32435" rIns="32435" bIns="32435" rtlCol="0" anchor="ctr"/>
              <a:lstStyle/>
              <a:p>
                <a:pPr algn="ctr">
                  <a:lnSpc>
                    <a:spcPts val="1950"/>
                  </a:lnSpc>
                </a:pPr>
                <a:endParaRPr/>
              </a:p>
            </p:txBody>
          </p:sp>
        </p:grpSp>
        <p:sp>
          <p:nvSpPr>
            <p:cNvPr id="12" name="TextBox 12"/>
            <p:cNvSpPr txBox="1"/>
            <p:nvPr/>
          </p:nvSpPr>
          <p:spPr>
            <a:xfrm>
              <a:off x="4772388" y="1280271"/>
              <a:ext cx="1993327" cy="592451"/>
            </a:xfrm>
            <a:prstGeom prst="rect">
              <a:avLst/>
            </a:prstGeom>
          </p:spPr>
          <p:txBody>
            <a:bodyPr lIns="0" tIns="0" rIns="0" bIns="0" rtlCol="0" anchor="t">
              <a:spAutoFit/>
            </a:bodyPr>
            <a:lstStyle/>
            <a:p>
              <a:pPr marL="0" lvl="0" indent="0" algn="ctr">
                <a:lnSpc>
                  <a:spcPts val="3320"/>
                </a:lnSpc>
                <a:spcBef>
                  <a:spcPct val="0"/>
                </a:spcBef>
              </a:pPr>
              <a:r>
                <a:rPr lang="en-US" sz="2553" b="1">
                  <a:solidFill>
                    <a:srgbClr val="FFFFFF"/>
                  </a:solidFill>
                  <a:latin typeface="Tajawal Bold Bold"/>
                  <a:ea typeface="Tajawal Bold Bold"/>
                  <a:cs typeface="Tajawal Bold Bold"/>
                  <a:sym typeface="Tajawal Bold Bold"/>
                </a:rPr>
                <a:t>Primaire</a:t>
              </a:r>
            </a:p>
          </p:txBody>
        </p:sp>
        <p:grpSp>
          <p:nvGrpSpPr>
            <p:cNvPr id="13" name="Group 13"/>
            <p:cNvGrpSpPr/>
            <p:nvPr/>
          </p:nvGrpSpPr>
          <p:grpSpPr>
            <a:xfrm>
              <a:off x="4171480" y="6852585"/>
              <a:ext cx="3195145" cy="2312330"/>
              <a:chOff x="0" y="0"/>
              <a:chExt cx="988509" cy="715385"/>
            </a:xfrm>
          </p:grpSpPr>
          <p:sp>
            <p:nvSpPr>
              <p:cNvPr id="14" name="Freeform 14"/>
              <p:cNvSpPr/>
              <p:nvPr/>
            </p:nvSpPr>
            <p:spPr>
              <a:xfrm>
                <a:off x="0" y="0"/>
                <a:ext cx="988509" cy="715385"/>
              </a:xfrm>
              <a:custGeom>
                <a:avLst/>
                <a:gdLst/>
                <a:ahLst/>
                <a:cxnLst/>
                <a:rect l="l" t="t" r="r" b="b"/>
                <a:pathLst>
                  <a:path w="988509" h="715385">
                    <a:moveTo>
                      <a:pt x="190611" y="0"/>
                    </a:moveTo>
                    <a:lnTo>
                      <a:pt x="797898" y="0"/>
                    </a:lnTo>
                    <a:cubicBezTo>
                      <a:pt x="848451" y="0"/>
                      <a:pt x="896934" y="20082"/>
                      <a:pt x="932680" y="55829"/>
                    </a:cubicBezTo>
                    <a:cubicBezTo>
                      <a:pt x="968427" y="91575"/>
                      <a:pt x="988509" y="140058"/>
                      <a:pt x="988509" y="190611"/>
                    </a:cubicBezTo>
                    <a:lnTo>
                      <a:pt x="988509" y="524774"/>
                    </a:lnTo>
                    <a:cubicBezTo>
                      <a:pt x="988509" y="630046"/>
                      <a:pt x="903169" y="715385"/>
                      <a:pt x="797898" y="715385"/>
                    </a:cubicBezTo>
                    <a:lnTo>
                      <a:pt x="190611" y="715385"/>
                    </a:lnTo>
                    <a:cubicBezTo>
                      <a:pt x="85340" y="715385"/>
                      <a:pt x="0" y="630046"/>
                      <a:pt x="0" y="524774"/>
                    </a:cubicBezTo>
                    <a:lnTo>
                      <a:pt x="0" y="190611"/>
                    </a:lnTo>
                    <a:cubicBezTo>
                      <a:pt x="0" y="85340"/>
                      <a:pt x="85340" y="0"/>
                      <a:pt x="190611" y="0"/>
                    </a:cubicBezTo>
                    <a:close/>
                  </a:path>
                </a:pathLst>
              </a:custGeom>
              <a:solidFill>
                <a:srgbClr val="000000">
                  <a:alpha val="0"/>
                </a:srgbClr>
              </a:solidFill>
              <a:ln w="85725" cap="rnd">
                <a:solidFill>
                  <a:srgbClr val="FFFFFF"/>
                </a:solidFill>
                <a:prstDash val="solid"/>
                <a:round/>
              </a:ln>
            </p:spPr>
            <p:txBody>
              <a:bodyPr/>
              <a:lstStyle/>
              <a:p>
                <a:endParaRPr lang="fr-FR"/>
              </a:p>
            </p:txBody>
          </p:sp>
          <p:sp>
            <p:nvSpPr>
              <p:cNvPr id="15" name="TextBox 15"/>
              <p:cNvSpPr txBox="1"/>
              <p:nvPr/>
            </p:nvSpPr>
            <p:spPr>
              <a:xfrm>
                <a:off x="0" y="-47625"/>
                <a:ext cx="988509" cy="763010"/>
              </a:xfrm>
              <a:prstGeom prst="rect">
                <a:avLst/>
              </a:prstGeom>
            </p:spPr>
            <p:txBody>
              <a:bodyPr lIns="32435" tIns="32435" rIns="32435" bIns="32435" rtlCol="0" anchor="ctr"/>
              <a:lstStyle/>
              <a:p>
                <a:pPr algn="ctr">
                  <a:lnSpc>
                    <a:spcPts val="1950"/>
                  </a:lnSpc>
                </a:pPr>
                <a:endParaRPr/>
              </a:p>
            </p:txBody>
          </p:sp>
        </p:grpSp>
        <p:sp>
          <p:nvSpPr>
            <p:cNvPr id="16" name="Freeform 16"/>
            <p:cNvSpPr/>
            <p:nvPr/>
          </p:nvSpPr>
          <p:spPr>
            <a:xfrm>
              <a:off x="220913" y="3387291"/>
              <a:ext cx="2879596" cy="2078544"/>
            </a:xfrm>
            <a:custGeom>
              <a:avLst/>
              <a:gdLst/>
              <a:ahLst/>
              <a:cxnLst/>
              <a:rect l="l" t="t" r="r" b="b"/>
              <a:pathLst>
                <a:path w="2879596" h="2078544">
                  <a:moveTo>
                    <a:pt x="0" y="0"/>
                  </a:moveTo>
                  <a:lnTo>
                    <a:pt x="2879596" y="0"/>
                  </a:lnTo>
                  <a:lnTo>
                    <a:pt x="2879596" y="2078544"/>
                  </a:lnTo>
                  <a:lnTo>
                    <a:pt x="0" y="20785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17" name="TextBox 17"/>
            <p:cNvSpPr txBox="1"/>
            <p:nvPr/>
          </p:nvSpPr>
          <p:spPr>
            <a:xfrm>
              <a:off x="884179" y="5643605"/>
              <a:ext cx="1553063" cy="592451"/>
            </a:xfrm>
            <a:prstGeom prst="rect">
              <a:avLst/>
            </a:prstGeom>
          </p:spPr>
          <p:txBody>
            <a:bodyPr lIns="0" tIns="0" rIns="0" bIns="0" rtlCol="0" anchor="t">
              <a:spAutoFit/>
            </a:bodyPr>
            <a:lstStyle/>
            <a:p>
              <a:pPr marL="0" lvl="0" indent="0" algn="ctr">
                <a:lnSpc>
                  <a:spcPts val="3320"/>
                </a:lnSpc>
                <a:spcBef>
                  <a:spcPct val="0"/>
                </a:spcBef>
              </a:pPr>
              <a:r>
                <a:rPr lang="en-US" sz="2553" b="1">
                  <a:solidFill>
                    <a:srgbClr val="FFFFFF"/>
                  </a:solidFill>
                  <a:latin typeface="Tajawal Bold Bold"/>
                  <a:ea typeface="Tajawal Bold Bold"/>
                  <a:cs typeface="Tajawal Bold Bold"/>
                  <a:sym typeface="Tajawal Bold Bold"/>
                </a:rPr>
                <a:t>Client</a:t>
              </a:r>
            </a:p>
          </p:txBody>
        </p:sp>
        <p:grpSp>
          <p:nvGrpSpPr>
            <p:cNvPr id="18" name="Group 18"/>
            <p:cNvGrpSpPr/>
            <p:nvPr/>
          </p:nvGrpSpPr>
          <p:grpSpPr>
            <a:xfrm>
              <a:off x="12707974" y="458431"/>
              <a:ext cx="2505025" cy="2312330"/>
              <a:chOff x="0" y="0"/>
              <a:chExt cx="775001" cy="715385"/>
            </a:xfrm>
          </p:grpSpPr>
          <p:sp>
            <p:nvSpPr>
              <p:cNvPr id="19" name="Freeform 19"/>
              <p:cNvSpPr/>
              <p:nvPr/>
            </p:nvSpPr>
            <p:spPr>
              <a:xfrm>
                <a:off x="0" y="0"/>
                <a:ext cx="775001" cy="715385"/>
              </a:xfrm>
              <a:custGeom>
                <a:avLst/>
                <a:gdLst/>
                <a:ahLst/>
                <a:cxnLst/>
                <a:rect l="l" t="t" r="r" b="b"/>
                <a:pathLst>
                  <a:path w="775001" h="715385">
                    <a:moveTo>
                      <a:pt x="243124" y="0"/>
                    </a:moveTo>
                    <a:lnTo>
                      <a:pt x="531877" y="0"/>
                    </a:lnTo>
                    <a:cubicBezTo>
                      <a:pt x="596357" y="0"/>
                      <a:pt x="658197" y="25615"/>
                      <a:pt x="703791" y="71209"/>
                    </a:cubicBezTo>
                    <a:cubicBezTo>
                      <a:pt x="749386" y="116804"/>
                      <a:pt x="775001" y="178643"/>
                      <a:pt x="775001" y="243124"/>
                    </a:cubicBezTo>
                    <a:lnTo>
                      <a:pt x="775001" y="472261"/>
                    </a:lnTo>
                    <a:cubicBezTo>
                      <a:pt x="775001" y="536742"/>
                      <a:pt x="749386" y="598581"/>
                      <a:pt x="703791" y="644176"/>
                    </a:cubicBezTo>
                    <a:cubicBezTo>
                      <a:pt x="658197" y="689770"/>
                      <a:pt x="596357" y="715385"/>
                      <a:pt x="531877" y="715385"/>
                    </a:cubicBezTo>
                    <a:lnTo>
                      <a:pt x="243124" y="715385"/>
                    </a:lnTo>
                    <a:cubicBezTo>
                      <a:pt x="178643" y="715385"/>
                      <a:pt x="116804" y="689770"/>
                      <a:pt x="71209" y="644176"/>
                    </a:cubicBezTo>
                    <a:cubicBezTo>
                      <a:pt x="25615" y="598581"/>
                      <a:pt x="0" y="536742"/>
                      <a:pt x="0" y="472261"/>
                    </a:cubicBezTo>
                    <a:lnTo>
                      <a:pt x="0" y="243124"/>
                    </a:lnTo>
                    <a:cubicBezTo>
                      <a:pt x="0" y="178643"/>
                      <a:pt x="25615" y="116804"/>
                      <a:pt x="71209" y="71209"/>
                    </a:cubicBezTo>
                    <a:cubicBezTo>
                      <a:pt x="116804" y="25615"/>
                      <a:pt x="178643" y="0"/>
                      <a:pt x="243124" y="0"/>
                    </a:cubicBezTo>
                    <a:close/>
                  </a:path>
                </a:pathLst>
              </a:custGeom>
              <a:solidFill>
                <a:srgbClr val="000000">
                  <a:alpha val="0"/>
                </a:srgbClr>
              </a:solidFill>
              <a:ln w="85725" cap="rnd">
                <a:solidFill>
                  <a:srgbClr val="FFFFFF"/>
                </a:solidFill>
                <a:prstDash val="solid"/>
                <a:round/>
              </a:ln>
            </p:spPr>
            <p:txBody>
              <a:bodyPr/>
              <a:lstStyle/>
              <a:p>
                <a:endParaRPr lang="fr-FR"/>
              </a:p>
            </p:txBody>
          </p:sp>
          <p:sp>
            <p:nvSpPr>
              <p:cNvPr id="20" name="TextBox 20"/>
              <p:cNvSpPr txBox="1"/>
              <p:nvPr/>
            </p:nvSpPr>
            <p:spPr>
              <a:xfrm>
                <a:off x="0" y="-47625"/>
                <a:ext cx="775001" cy="763010"/>
              </a:xfrm>
              <a:prstGeom prst="rect">
                <a:avLst/>
              </a:prstGeom>
            </p:spPr>
            <p:txBody>
              <a:bodyPr lIns="32435" tIns="32435" rIns="32435" bIns="32435" rtlCol="0" anchor="ctr"/>
              <a:lstStyle/>
              <a:p>
                <a:pPr algn="ctr">
                  <a:lnSpc>
                    <a:spcPts val="1950"/>
                  </a:lnSpc>
                </a:pPr>
                <a:endParaRPr/>
              </a:p>
            </p:txBody>
          </p:sp>
        </p:grpSp>
        <p:sp>
          <p:nvSpPr>
            <p:cNvPr id="21" name="TextBox 21"/>
            <p:cNvSpPr txBox="1"/>
            <p:nvPr/>
          </p:nvSpPr>
          <p:spPr>
            <a:xfrm>
              <a:off x="12963822" y="1280271"/>
              <a:ext cx="1993327" cy="592451"/>
            </a:xfrm>
            <a:prstGeom prst="rect">
              <a:avLst/>
            </a:prstGeom>
          </p:spPr>
          <p:txBody>
            <a:bodyPr lIns="0" tIns="0" rIns="0" bIns="0" rtlCol="0" anchor="t">
              <a:spAutoFit/>
            </a:bodyPr>
            <a:lstStyle/>
            <a:p>
              <a:pPr marL="0" lvl="0" indent="0" algn="ctr">
                <a:lnSpc>
                  <a:spcPts val="3320"/>
                </a:lnSpc>
                <a:spcBef>
                  <a:spcPct val="0"/>
                </a:spcBef>
              </a:pPr>
              <a:r>
                <a:rPr lang="en-US" sz="2553" b="1">
                  <a:solidFill>
                    <a:srgbClr val="FFFFFF"/>
                  </a:solidFill>
                  <a:latin typeface="Tajawal Bold Bold"/>
                  <a:ea typeface="Tajawal Bold Bold"/>
                  <a:cs typeface="Tajawal Bold Bold"/>
                  <a:sym typeface="Tajawal Bold Bold"/>
                </a:rPr>
                <a:t>Primaire</a:t>
              </a:r>
            </a:p>
          </p:txBody>
        </p:sp>
        <p:grpSp>
          <p:nvGrpSpPr>
            <p:cNvPr id="22" name="Group 22"/>
            <p:cNvGrpSpPr/>
            <p:nvPr/>
          </p:nvGrpSpPr>
          <p:grpSpPr>
            <a:xfrm>
              <a:off x="12362914" y="6852585"/>
              <a:ext cx="3195145" cy="2312330"/>
              <a:chOff x="0" y="0"/>
              <a:chExt cx="988509" cy="715385"/>
            </a:xfrm>
          </p:grpSpPr>
          <p:sp>
            <p:nvSpPr>
              <p:cNvPr id="23" name="Freeform 23"/>
              <p:cNvSpPr/>
              <p:nvPr/>
            </p:nvSpPr>
            <p:spPr>
              <a:xfrm>
                <a:off x="0" y="0"/>
                <a:ext cx="988509" cy="715385"/>
              </a:xfrm>
              <a:custGeom>
                <a:avLst/>
                <a:gdLst/>
                <a:ahLst/>
                <a:cxnLst/>
                <a:rect l="l" t="t" r="r" b="b"/>
                <a:pathLst>
                  <a:path w="988509" h="715385">
                    <a:moveTo>
                      <a:pt x="190611" y="0"/>
                    </a:moveTo>
                    <a:lnTo>
                      <a:pt x="797898" y="0"/>
                    </a:lnTo>
                    <a:cubicBezTo>
                      <a:pt x="848451" y="0"/>
                      <a:pt x="896934" y="20082"/>
                      <a:pt x="932680" y="55829"/>
                    </a:cubicBezTo>
                    <a:cubicBezTo>
                      <a:pt x="968427" y="91575"/>
                      <a:pt x="988509" y="140058"/>
                      <a:pt x="988509" y="190611"/>
                    </a:cubicBezTo>
                    <a:lnTo>
                      <a:pt x="988509" y="524774"/>
                    </a:lnTo>
                    <a:cubicBezTo>
                      <a:pt x="988509" y="630046"/>
                      <a:pt x="903169" y="715385"/>
                      <a:pt x="797898" y="715385"/>
                    </a:cubicBezTo>
                    <a:lnTo>
                      <a:pt x="190611" y="715385"/>
                    </a:lnTo>
                    <a:cubicBezTo>
                      <a:pt x="85340" y="715385"/>
                      <a:pt x="0" y="630046"/>
                      <a:pt x="0" y="524774"/>
                    </a:cubicBezTo>
                    <a:lnTo>
                      <a:pt x="0" y="190611"/>
                    </a:lnTo>
                    <a:cubicBezTo>
                      <a:pt x="0" y="85340"/>
                      <a:pt x="85340" y="0"/>
                      <a:pt x="190611" y="0"/>
                    </a:cubicBezTo>
                    <a:close/>
                  </a:path>
                </a:pathLst>
              </a:custGeom>
              <a:solidFill>
                <a:srgbClr val="000000">
                  <a:alpha val="0"/>
                </a:srgbClr>
              </a:solidFill>
              <a:ln w="85725" cap="rnd">
                <a:solidFill>
                  <a:srgbClr val="FFFFFF"/>
                </a:solidFill>
                <a:prstDash val="solid"/>
                <a:round/>
              </a:ln>
            </p:spPr>
            <p:txBody>
              <a:bodyPr/>
              <a:lstStyle/>
              <a:p>
                <a:endParaRPr lang="fr-FR"/>
              </a:p>
            </p:txBody>
          </p:sp>
          <p:sp>
            <p:nvSpPr>
              <p:cNvPr id="24" name="TextBox 24"/>
              <p:cNvSpPr txBox="1"/>
              <p:nvPr/>
            </p:nvSpPr>
            <p:spPr>
              <a:xfrm>
                <a:off x="0" y="-47625"/>
                <a:ext cx="988509" cy="763010"/>
              </a:xfrm>
              <a:prstGeom prst="rect">
                <a:avLst/>
              </a:prstGeom>
            </p:spPr>
            <p:txBody>
              <a:bodyPr lIns="32435" tIns="32435" rIns="32435" bIns="32435" rtlCol="0" anchor="ctr"/>
              <a:lstStyle/>
              <a:p>
                <a:pPr algn="ctr">
                  <a:lnSpc>
                    <a:spcPts val="1950"/>
                  </a:lnSpc>
                </a:pPr>
                <a:endParaRPr/>
              </a:p>
            </p:txBody>
          </p:sp>
        </p:grpSp>
        <p:sp>
          <p:nvSpPr>
            <p:cNvPr id="25" name="Freeform 25"/>
            <p:cNvSpPr/>
            <p:nvPr/>
          </p:nvSpPr>
          <p:spPr>
            <a:xfrm>
              <a:off x="16689061" y="3387291"/>
              <a:ext cx="2879596" cy="2078544"/>
            </a:xfrm>
            <a:custGeom>
              <a:avLst/>
              <a:gdLst/>
              <a:ahLst/>
              <a:cxnLst/>
              <a:rect l="l" t="t" r="r" b="b"/>
              <a:pathLst>
                <a:path w="2879596" h="2078544">
                  <a:moveTo>
                    <a:pt x="0" y="0"/>
                  </a:moveTo>
                  <a:lnTo>
                    <a:pt x="2879596" y="0"/>
                  </a:lnTo>
                  <a:lnTo>
                    <a:pt x="2879596" y="2078544"/>
                  </a:lnTo>
                  <a:lnTo>
                    <a:pt x="0" y="20785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26" name="TextBox 26"/>
            <p:cNvSpPr txBox="1"/>
            <p:nvPr/>
          </p:nvSpPr>
          <p:spPr>
            <a:xfrm>
              <a:off x="17352327" y="5643605"/>
              <a:ext cx="1553063" cy="592451"/>
            </a:xfrm>
            <a:prstGeom prst="rect">
              <a:avLst/>
            </a:prstGeom>
          </p:spPr>
          <p:txBody>
            <a:bodyPr lIns="0" tIns="0" rIns="0" bIns="0" rtlCol="0" anchor="t">
              <a:spAutoFit/>
            </a:bodyPr>
            <a:lstStyle/>
            <a:p>
              <a:pPr marL="0" lvl="0" indent="0" algn="ctr">
                <a:lnSpc>
                  <a:spcPts val="3320"/>
                </a:lnSpc>
                <a:spcBef>
                  <a:spcPct val="0"/>
                </a:spcBef>
              </a:pPr>
              <a:r>
                <a:rPr lang="en-US" sz="2553" b="1">
                  <a:solidFill>
                    <a:srgbClr val="FFFFFF"/>
                  </a:solidFill>
                  <a:latin typeface="Tajawal Bold Bold"/>
                  <a:ea typeface="Tajawal Bold Bold"/>
                  <a:cs typeface="Tajawal Bold Bold"/>
                  <a:sym typeface="Tajawal Bold Bold"/>
                </a:rPr>
                <a:t>Client</a:t>
              </a:r>
            </a:p>
          </p:txBody>
        </p:sp>
        <p:sp>
          <p:nvSpPr>
            <p:cNvPr id="27" name="AutoShape 27"/>
            <p:cNvSpPr/>
            <p:nvPr/>
          </p:nvSpPr>
          <p:spPr>
            <a:xfrm>
              <a:off x="5789206" y="3019843"/>
              <a:ext cx="0" cy="3583661"/>
            </a:xfrm>
            <a:prstGeom prst="line">
              <a:avLst/>
            </a:prstGeom>
            <a:ln w="38100" cap="flat">
              <a:solidFill>
                <a:srgbClr val="FDB034"/>
              </a:solidFill>
              <a:prstDash val="solid"/>
              <a:headEnd type="none" w="sm" len="sm"/>
              <a:tailEnd type="arrow" w="med" len="sm"/>
            </a:ln>
          </p:spPr>
          <p:txBody>
            <a:bodyPr/>
            <a:lstStyle/>
            <a:p>
              <a:endParaRPr lang="fr-FR"/>
            </a:p>
          </p:txBody>
        </p:sp>
        <p:sp>
          <p:nvSpPr>
            <p:cNvPr id="28" name="AutoShape 28"/>
            <p:cNvSpPr/>
            <p:nvPr/>
          </p:nvSpPr>
          <p:spPr>
            <a:xfrm>
              <a:off x="13980640" y="3019843"/>
              <a:ext cx="0" cy="3583661"/>
            </a:xfrm>
            <a:prstGeom prst="line">
              <a:avLst/>
            </a:prstGeom>
            <a:ln w="38100" cap="flat">
              <a:solidFill>
                <a:srgbClr val="FDB034"/>
              </a:solidFill>
              <a:prstDash val="solid"/>
              <a:headEnd type="none" w="sm" len="sm"/>
              <a:tailEnd type="arrow" w="med" len="sm"/>
            </a:ln>
          </p:spPr>
          <p:txBody>
            <a:bodyPr/>
            <a:lstStyle/>
            <a:p>
              <a:endParaRPr lang="fr-FR"/>
            </a:p>
          </p:txBody>
        </p:sp>
        <p:sp>
          <p:nvSpPr>
            <p:cNvPr id="29" name="AutoShape 29"/>
            <p:cNvSpPr/>
            <p:nvPr/>
          </p:nvSpPr>
          <p:spPr>
            <a:xfrm flipH="1" flipV="1">
              <a:off x="15558058" y="1604519"/>
              <a:ext cx="2556619" cy="1401003"/>
            </a:xfrm>
            <a:prstGeom prst="line">
              <a:avLst/>
            </a:prstGeom>
            <a:ln w="38100" cap="flat">
              <a:gradFill>
                <a:gsLst>
                  <a:gs pos="0">
                    <a:srgbClr val="00FF6C">
                      <a:alpha val="100000"/>
                    </a:srgbClr>
                  </a:gs>
                  <a:gs pos="100000">
                    <a:srgbClr val="8F33E1">
                      <a:alpha val="100000"/>
                    </a:srgbClr>
                  </a:gs>
                </a:gsLst>
                <a:path path="circle">
                  <a:fillToRect l="50000" t="50000" r="50000" b="50000"/>
                </a:path>
              </a:gradFill>
              <a:prstDash val="solid"/>
              <a:headEnd type="none" w="sm" len="sm"/>
              <a:tailEnd type="arrow" w="med" len="sm"/>
            </a:ln>
          </p:spPr>
          <p:txBody>
            <a:bodyPr/>
            <a:lstStyle/>
            <a:p>
              <a:endParaRPr lang="fr-FR"/>
            </a:p>
          </p:txBody>
        </p:sp>
        <p:sp>
          <p:nvSpPr>
            <p:cNvPr id="30" name="AutoShape 30"/>
            <p:cNvSpPr/>
            <p:nvPr/>
          </p:nvSpPr>
          <p:spPr>
            <a:xfrm flipH="1">
              <a:off x="15634402" y="6465368"/>
              <a:ext cx="2483906" cy="1526212"/>
            </a:xfrm>
            <a:prstGeom prst="line">
              <a:avLst/>
            </a:prstGeom>
            <a:ln w="38100" cap="flat">
              <a:gradFill>
                <a:gsLst>
                  <a:gs pos="0">
                    <a:srgbClr val="00FF6C">
                      <a:alpha val="100000"/>
                    </a:srgbClr>
                  </a:gs>
                  <a:gs pos="100000">
                    <a:srgbClr val="8F33E1">
                      <a:alpha val="100000"/>
                    </a:srgbClr>
                  </a:gs>
                </a:gsLst>
                <a:path path="circle">
                  <a:fillToRect l="50000" t="50000" r="50000" b="50000"/>
                </a:path>
              </a:gradFill>
              <a:prstDash val="solid"/>
              <a:headEnd type="none" w="sm" len="sm"/>
              <a:tailEnd type="arrow" w="med" len="sm"/>
            </a:ln>
          </p:spPr>
          <p:txBody>
            <a:bodyPr/>
            <a:lstStyle/>
            <a:p>
              <a:endParaRPr lang="fr-FR"/>
            </a:p>
          </p:txBody>
        </p:sp>
        <p:sp>
          <p:nvSpPr>
            <p:cNvPr id="31" name="AutoShape 31"/>
            <p:cNvSpPr/>
            <p:nvPr/>
          </p:nvSpPr>
          <p:spPr>
            <a:xfrm flipV="1">
              <a:off x="1671041" y="1621824"/>
              <a:ext cx="2503227" cy="1494311"/>
            </a:xfrm>
            <a:prstGeom prst="line">
              <a:avLst/>
            </a:prstGeom>
            <a:ln w="38100" cap="flat">
              <a:gradFill>
                <a:gsLst>
                  <a:gs pos="0">
                    <a:srgbClr val="00FF6C">
                      <a:alpha val="100000"/>
                    </a:srgbClr>
                  </a:gs>
                  <a:gs pos="100000">
                    <a:srgbClr val="8F33E1">
                      <a:alpha val="100000"/>
                    </a:srgbClr>
                  </a:gs>
                </a:gsLst>
                <a:path path="circle">
                  <a:fillToRect l="50000" t="50000" r="50000" b="50000"/>
                </a:path>
              </a:gradFill>
              <a:prstDash val="solid"/>
              <a:headEnd type="none" w="sm" len="sm"/>
              <a:tailEnd type="arrow" w="med" len="sm"/>
            </a:ln>
          </p:spPr>
          <p:txBody>
            <a:bodyPr/>
            <a:lstStyle/>
            <a:p>
              <a:endParaRPr lang="fr-FR"/>
            </a:p>
          </p:txBody>
        </p:sp>
        <p:sp>
          <p:nvSpPr>
            <p:cNvPr id="32" name="AutoShape 32"/>
            <p:cNvSpPr/>
            <p:nvPr/>
          </p:nvSpPr>
          <p:spPr>
            <a:xfrm>
              <a:off x="1661618" y="6482154"/>
              <a:ext cx="2428169" cy="1613415"/>
            </a:xfrm>
            <a:prstGeom prst="line">
              <a:avLst/>
            </a:prstGeom>
            <a:ln w="38100" cap="flat">
              <a:gradFill>
                <a:gsLst>
                  <a:gs pos="0">
                    <a:srgbClr val="00FF6C">
                      <a:alpha val="100000"/>
                    </a:srgbClr>
                  </a:gs>
                  <a:gs pos="100000">
                    <a:srgbClr val="8F33E1">
                      <a:alpha val="100000"/>
                    </a:srgbClr>
                  </a:gs>
                </a:gsLst>
                <a:path path="circle">
                  <a:fillToRect l="50000" t="50000" r="50000" b="50000"/>
                </a:path>
              </a:gradFill>
              <a:prstDash val="solid"/>
              <a:headEnd type="none" w="sm" len="sm"/>
              <a:tailEnd type="arrow" w="med" len="sm"/>
            </a:ln>
          </p:spPr>
          <p:txBody>
            <a:bodyPr/>
            <a:lstStyle/>
            <a:p>
              <a:endParaRPr lang="fr-FR"/>
            </a:p>
          </p:txBody>
        </p:sp>
        <p:sp>
          <p:nvSpPr>
            <p:cNvPr id="33" name="TextBox 33"/>
            <p:cNvSpPr txBox="1"/>
            <p:nvPr/>
          </p:nvSpPr>
          <p:spPr>
            <a:xfrm>
              <a:off x="7224110" y="768129"/>
              <a:ext cx="5341349" cy="592451"/>
            </a:xfrm>
            <a:prstGeom prst="rect">
              <a:avLst/>
            </a:prstGeom>
          </p:spPr>
          <p:txBody>
            <a:bodyPr lIns="0" tIns="0" rIns="0" bIns="0" rtlCol="0" anchor="t">
              <a:spAutoFit/>
            </a:bodyPr>
            <a:lstStyle/>
            <a:p>
              <a:pPr marL="0" lvl="0" indent="0" algn="ctr">
                <a:lnSpc>
                  <a:spcPts val="3320"/>
                </a:lnSpc>
                <a:spcBef>
                  <a:spcPct val="0"/>
                </a:spcBef>
              </a:pPr>
              <a:r>
                <a:rPr lang="en-US" sz="2553">
                  <a:solidFill>
                    <a:srgbClr val="FF8686"/>
                  </a:solidFill>
                  <a:latin typeface="Tajawal Bold"/>
                  <a:ea typeface="Tajawal Bold"/>
                  <a:cs typeface="Tajawal Bold"/>
                  <a:sym typeface="Tajawal Bold"/>
                </a:rPr>
                <a:t>Accord de réplication</a:t>
              </a:r>
            </a:p>
          </p:txBody>
        </p:sp>
        <p:sp>
          <p:nvSpPr>
            <p:cNvPr id="34" name="AutoShape 34"/>
            <p:cNvSpPr/>
            <p:nvPr/>
          </p:nvSpPr>
          <p:spPr>
            <a:xfrm>
              <a:off x="7793359" y="1641978"/>
              <a:ext cx="4142819" cy="0"/>
            </a:xfrm>
            <a:prstGeom prst="line">
              <a:avLst/>
            </a:prstGeom>
            <a:ln w="38100" cap="flat">
              <a:solidFill>
                <a:srgbClr val="FF8686"/>
              </a:solidFill>
              <a:prstDash val="solid"/>
              <a:headEnd type="arrow" w="med" len="sm"/>
              <a:tailEnd type="arrow" w="med" len="sm"/>
            </a:ln>
          </p:spPr>
          <p:txBody>
            <a:bodyPr/>
            <a:lstStyle/>
            <a:p>
              <a:endParaRPr lang="fr-FR"/>
            </a:p>
          </p:txBody>
        </p:sp>
        <p:sp>
          <p:nvSpPr>
            <p:cNvPr id="35" name="TextBox 35"/>
            <p:cNvSpPr txBox="1"/>
            <p:nvPr/>
          </p:nvSpPr>
          <p:spPr>
            <a:xfrm>
              <a:off x="8301089" y="4331313"/>
              <a:ext cx="3187393" cy="743762"/>
            </a:xfrm>
            <a:prstGeom prst="rect">
              <a:avLst/>
            </a:prstGeom>
          </p:spPr>
          <p:txBody>
            <a:bodyPr lIns="0" tIns="0" rIns="0" bIns="0" rtlCol="0" anchor="t">
              <a:spAutoFit/>
            </a:bodyPr>
            <a:lstStyle/>
            <a:p>
              <a:pPr marL="0" lvl="0" indent="0" algn="ctr" rtl="1">
                <a:lnSpc>
                  <a:spcPts val="4163"/>
                </a:lnSpc>
                <a:spcBef>
                  <a:spcPct val="0"/>
                </a:spcBef>
              </a:pPr>
              <a:r>
                <a:rPr lang="en-US" sz="3202">
                  <a:solidFill>
                    <a:srgbClr val="FDB034"/>
                  </a:solidFill>
                  <a:latin typeface="Tajawal Bold"/>
                  <a:ea typeface="Tajawal Bold"/>
                  <a:cs typeface="Tajawal Bold"/>
                  <a:sym typeface="Tajawal Bold"/>
                </a:rPr>
                <a:t>Réplication</a:t>
              </a:r>
            </a:p>
          </p:txBody>
        </p:sp>
      </p:grpSp>
      <p:grpSp>
        <p:nvGrpSpPr>
          <p:cNvPr id="36" name="Group 36"/>
          <p:cNvGrpSpPr/>
          <p:nvPr/>
        </p:nvGrpSpPr>
        <p:grpSpPr>
          <a:xfrm>
            <a:off x="1028700" y="9378578"/>
            <a:ext cx="1911631" cy="230050"/>
            <a:chOff x="0" y="0"/>
            <a:chExt cx="2548842" cy="306734"/>
          </a:xfrm>
        </p:grpSpPr>
        <p:sp>
          <p:nvSpPr>
            <p:cNvPr id="37" name="Freeform 37"/>
            <p:cNvSpPr/>
            <p:nvPr/>
          </p:nvSpPr>
          <p:spPr>
            <a:xfrm>
              <a:off x="0" y="8560"/>
              <a:ext cx="1192696" cy="298174"/>
            </a:xfrm>
            <a:custGeom>
              <a:avLst/>
              <a:gdLst/>
              <a:ahLst/>
              <a:cxnLst/>
              <a:rect l="l" t="t" r="r" b="b"/>
              <a:pathLst>
                <a:path w="1192696" h="298174">
                  <a:moveTo>
                    <a:pt x="0" y="0"/>
                  </a:moveTo>
                  <a:lnTo>
                    <a:pt x="1192696" y="0"/>
                  </a:lnTo>
                  <a:lnTo>
                    <a:pt x="1192696" y="298174"/>
                  </a:lnTo>
                  <a:lnTo>
                    <a:pt x="0" y="2981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sp>
          <p:nvSpPr>
            <p:cNvPr id="38" name="Freeform 38"/>
            <p:cNvSpPr/>
            <p:nvPr/>
          </p:nvSpPr>
          <p:spPr>
            <a:xfrm>
              <a:off x="1356146" y="0"/>
              <a:ext cx="1192696" cy="298174"/>
            </a:xfrm>
            <a:custGeom>
              <a:avLst/>
              <a:gdLst/>
              <a:ahLst/>
              <a:cxnLst/>
              <a:rect l="l" t="t" r="r" b="b"/>
              <a:pathLst>
                <a:path w="1192696" h="298174">
                  <a:moveTo>
                    <a:pt x="0" y="0"/>
                  </a:moveTo>
                  <a:lnTo>
                    <a:pt x="1192696" y="0"/>
                  </a:lnTo>
                  <a:lnTo>
                    <a:pt x="1192696" y="298174"/>
                  </a:lnTo>
                  <a:lnTo>
                    <a:pt x="0" y="2981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grpSp>
      <p:sp>
        <p:nvSpPr>
          <p:cNvPr id="39" name="TextBox 39"/>
          <p:cNvSpPr txBox="1"/>
          <p:nvPr/>
        </p:nvSpPr>
        <p:spPr>
          <a:xfrm>
            <a:off x="3393376" y="548068"/>
            <a:ext cx="11501248"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ARCHITECTURE MULTI-MAÎTRE</a:t>
            </a:r>
          </a:p>
        </p:txBody>
      </p:sp>
    </p:spTree>
  </p:cSld>
  <p:clrMapOvr>
    <a:masterClrMapping/>
  </p:clrMapOvr>
  <p:transition spd="med">
    <p:pull/>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1511173" y="2000728"/>
            <a:ext cx="5217002" cy="6285545"/>
          </a:xfrm>
          <a:custGeom>
            <a:avLst/>
            <a:gdLst/>
            <a:ahLst/>
            <a:cxnLst/>
            <a:rect l="l" t="t" r="r" b="b"/>
            <a:pathLst>
              <a:path w="5217002" h="6285545">
                <a:moveTo>
                  <a:pt x="0" y="0"/>
                </a:moveTo>
                <a:lnTo>
                  <a:pt x="5217002" y="0"/>
                </a:lnTo>
                <a:lnTo>
                  <a:pt x="5217002" y="6285544"/>
                </a:lnTo>
                <a:lnTo>
                  <a:pt x="0" y="62855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36</a:t>
            </a:r>
          </a:p>
        </p:txBody>
      </p:sp>
      <p:sp>
        <p:nvSpPr>
          <p:cNvPr id="4" name="TextBox 4"/>
          <p:cNvSpPr txBox="1"/>
          <p:nvPr/>
        </p:nvSpPr>
        <p:spPr>
          <a:xfrm>
            <a:off x="6553405" y="904875"/>
            <a:ext cx="4957768"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AVANTAGES</a:t>
            </a:r>
          </a:p>
        </p:txBody>
      </p:sp>
      <p:sp>
        <p:nvSpPr>
          <p:cNvPr id="5" name="TextBox 5"/>
          <p:cNvSpPr txBox="1"/>
          <p:nvPr/>
        </p:nvSpPr>
        <p:spPr>
          <a:xfrm>
            <a:off x="1028700" y="3080492"/>
            <a:ext cx="9495354" cy="1166495"/>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A4E473"/>
                </a:solidFill>
                <a:latin typeface="Times New Roman"/>
                <a:ea typeface="Times New Roman"/>
                <a:cs typeface="Times New Roman"/>
                <a:sym typeface="Times New Roman"/>
              </a:rPr>
              <a:t>Haute disponibilité</a:t>
            </a:r>
            <a:r>
              <a:rPr lang="en-US" sz="3200">
                <a:solidFill>
                  <a:srgbClr val="FCFCFC"/>
                </a:solidFill>
                <a:latin typeface="Times New Roman"/>
                <a:ea typeface="Times New Roman"/>
                <a:cs typeface="Times New Roman"/>
                <a:sym typeface="Times New Roman"/>
              </a:rPr>
              <a:t> : aucun SPOF – les écritures peuvent être traitées par n’importe quel maître.</a:t>
            </a:r>
          </a:p>
        </p:txBody>
      </p:sp>
      <p:sp>
        <p:nvSpPr>
          <p:cNvPr id="6" name="TextBox 6"/>
          <p:cNvSpPr txBox="1"/>
          <p:nvPr/>
        </p:nvSpPr>
        <p:spPr>
          <a:xfrm>
            <a:off x="1028700" y="4821377"/>
            <a:ext cx="9495354" cy="1166495"/>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A4E473"/>
                </a:solidFill>
                <a:latin typeface="Times New Roman"/>
                <a:ea typeface="Times New Roman"/>
                <a:cs typeface="Times New Roman"/>
                <a:sym typeface="Times New Roman"/>
              </a:rPr>
              <a:t>Performance</a:t>
            </a:r>
            <a:r>
              <a:rPr lang="en-US" sz="3200">
                <a:solidFill>
                  <a:srgbClr val="FCFCFC"/>
                </a:solidFill>
                <a:latin typeface="Times New Roman"/>
                <a:ea typeface="Times New Roman"/>
                <a:cs typeface="Times New Roman"/>
                <a:sym typeface="Times New Roman"/>
              </a:rPr>
              <a:t> : écritures parallélisées sur plusieurs nœuds, idéal pour les charges élevées.</a:t>
            </a:r>
          </a:p>
        </p:txBody>
      </p:sp>
      <p:sp>
        <p:nvSpPr>
          <p:cNvPr id="7" name="TextBox 7"/>
          <p:cNvSpPr txBox="1"/>
          <p:nvPr/>
        </p:nvSpPr>
        <p:spPr>
          <a:xfrm>
            <a:off x="1028700" y="6559372"/>
            <a:ext cx="9495354" cy="1166495"/>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A4E473"/>
                </a:solidFill>
                <a:latin typeface="Times New Roman"/>
                <a:ea typeface="Times New Roman"/>
                <a:cs typeface="Times New Roman"/>
                <a:sym typeface="Times New Roman"/>
              </a:rPr>
              <a:t>Résilience géographique</a:t>
            </a:r>
            <a:r>
              <a:rPr lang="en-US" sz="3200">
                <a:solidFill>
                  <a:srgbClr val="FCFCFC"/>
                </a:solidFill>
                <a:latin typeface="Times New Roman"/>
                <a:ea typeface="Times New Roman"/>
                <a:cs typeface="Times New Roman"/>
                <a:sym typeface="Times New Roman"/>
              </a:rPr>
              <a:t> : les maîtres peuvent être distribués dans différentes régions.</a:t>
            </a:r>
          </a:p>
        </p:txBody>
      </p:sp>
      <p:grpSp>
        <p:nvGrpSpPr>
          <p:cNvPr id="8" name="Group 8"/>
          <p:cNvGrpSpPr/>
          <p:nvPr/>
        </p:nvGrpSpPr>
        <p:grpSpPr>
          <a:xfrm rot="-10800000">
            <a:off x="-3056904" y="8286272"/>
            <a:ext cx="5630696" cy="4876209"/>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10" name="Group 10"/>
          <p:cNvGrpSpPr/>
          <p:nvPr/>
        </p:nvGrpSpPr>
        <p:grpSpPr>
          <a:xfrm rot="-10800000">
            <a:off x="1235442" y="9204496"/>
            <a:ext cx="2676700" cy="2318035"/>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2" name="Freeform 1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spTree>
  </p:cSld>
  <p:clrMapOvr>
    <a:masterClrMapping/>
  </p:clrMapOvr>
  <p:transition spd="med">
    <p:pull/>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37</a:t>
            </a:r>
          </a:p>
        </p:txBody>
      </p:sp>
      <p:sp>
        <p:nvSpPr>
          <p:cNvPr id="3" name="TextBox 3"/>
          <p:cNvSpPr txBox="1"/>
          <p:nvPr/>
        </p:nvSpPr>
        <p:spPr>
          <a:xfrm>
            <a:off x="7763946" y="2778353"/>
            <a:ext cx="9495354" cy="1728470"/>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FF8686"/>
                </a:solidFill>
                <a:latin typeface="Times New Roman"/>
                <a:ea typeface="Times New Roman"/>
                <a:cs typeface="Times New Roman"/>
                <a:sym typeface="Times New Roman"/>
              </a:rPr>
              <a:t>Cohérence éventuelle</a:t>
            </a:r>
            <a:r>
              <a:rPr lang="en-US" sz="3200">
                <a:solidFill>
                  <a:srgbClr val="FCFCFC"/>
                </a:solidFill>
                <a:latin typeface="Times New Roman"/>
                <a:ea typeface="Times New Roman"/>
                <a:cs typeface="Times New Roman"/>
                <a:sym typeface="Times New Roman"/>
              </a:rPr>
              <a:t> : risque de conflits d’écriture nécessitant des mécanismes de résolution (ex : horloges vectorielles, dernier écrit gagne).</a:t>
            </a:r>
          </a:p>
        </p:txBody>
      </p:sp>
      <p:sp>
        <p:nvSpPr>
          <p:cNvPr id="4" name="TextBox 4"/>
          <p:cNvSpPr txBox="1"/>
          <p:nvPr/>
        </p:nvSpPr>
        <p:spPr>
          <a:xfrm>
            <a:off x="7763946" y="7119777"/>
            <a:ext cx="9495354" cy="1166495"/>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FF8686"/>
                </a:solidFill>
                <a:latin typeface="Times New Roman"/>
                <a:ea typeface="Times New Roman"/>
                <a:cs typeface="Times New Roman"/>
                <a:sym typeface="Times New Roman"/>
              </a:rPr>
              <a:t>Latence réseau</a:t>
            </a:r>
            <a:r>
              <a:rPr lang="en-US" sz="3200">
                <a:solidFill>
                  <a:srgbClr val="FCFCFC"/>
                </a:solidFill>
                <a:latin typeface="Times New Roman"/>
                <a:ea typeface="Times New Roman"/>
                <a:cs typeface="Times New Roman"/>
                <a:sym typeface="Times New Roman"/>
              </a:rPr>
              <a:t> : la synchronisation entre maîtres distants peut introduire des délais.</a:t>
            </a:r>
          </a:p>
        </p:txBody>
      </p:sp>
      <p:sp>
        <p:nvSpPr>
          <p:cNvPr id="5" name="Freeform 5"/>
          <p:cNvSpPr/>
          <p:nvPr/>
        </p:nvSpPr>
        <p:spPr>
          <a:xfrm>
            <a:off x="1609416" y="2000728"/>
            <a:ext cx="5217002" cy="6285545"/>
          </a:xfrm>
          <a:custGeom>
            <a:avLst/>
            <a:gdLst/>
            <a:ahLst/>
            <a:cxnLst/>
            <a:rect l="l" t="t" r="r" b="b"/>
            <a:pathLst>
              <a:path w="5217002" h="6285545">
                <a:moveTo>
                  <a:pt x="0" y="0"/>
                </a:moveTo>
                <a:lnTo>
                  <a:pt x="5217002" y="0"/>
                </a:lnTo>
                <a:lnTo>
                  <a:pt x="5217002" y="6285544"/>
                </a:lnTo>
                <a:lnTo>
                  <a:pt x="0" y="62855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6" name="TextBox 6"/>
          <p:cNvSpPr txBox="1"/>
          <p:nvPr/>
        </p:nvSpPr>
        <p:spPr>
          <a:xfrm>
            <a:off x="7763946" y="5230053"/>
            <a:ext cx="9495354" cy="1166495"/>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FF8686"/>
                </a:solidFill>
                <a:latin typeface="Times New Roman"/>
                <a:ea typeface="Times New Roman"/>
                <a:cs typeface="Times New Roman"/>
                <a:sym typeface="Times New Roman"/>
              </a:rPr>
              <a:t>Complexité</a:t>
            </a:r>
            <a:r>
              <a:rPr lang="en-US" sz="3200">
                <a:solidFill>
                  <a:srgbClr val="FCFCFC"/>
                </a:solidFill>
                <a:latin typeface="Times New Roman"/>
                <a:ea typeface="Times New Roman"/>
                <a:cs typeface="Times New Roman"/>
                <a:sym typeface="Times New Roman"/>
              </a:rPr>
              <a:t> : la gestion des conflits et la synchronisation croisée entre maîtres.</a:t>
            </a:r>
          </a:p>
        </p:txBody>
      </p:sp>
      <p:sp>
        <p:nvSpPr>
          <p:cNvPr id="7" name="TextBox 7"/>
          <p:cNvSpPr txBox="1"/>
          <p:nvPr/>
        </p:nvSpPr>
        <p:spPr>
          <a:xfrm>
            <a:off x="6004900" y="904875"/>
            <a:ext cx="6278201"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INCONVÉNIENTS</a:t>
            </a:r>
          </a:p>
        </p:txBody>
      </p:sp>
      <p:grpSp>
        <p:nvGrpSpPr>
          <p:cNvPr id="8" name="Group 8"/>
          <p:cNvGrpSpPr/>
          <p:nvPr/>
        </p:nvGrpSpPr>
        <p:grpSpPr>
          <a:xfrm>
            <a:off x="15360033" y="-2875481"/>
            <a:ext cx="5630696" cy="4876209"/>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10" name="Group 10"/>
          <p:cNvGrpSpPr/>
          <p:nvPr/>
        </p:nvGrpSpPr>
        <p:grpSpPr>
          <a:xfrm>
            <a:off x="14021683" y="-1235531"/>
            <a:ext cx="2676700" cy="2318035"/>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rot="-2590157">
            <a:off x="-451980" y="-3208737"/>
            <a:ext cx="5984294" cy="6417473"/>
          </a:xfrm>
          <a:custGeom>
            <a:avLst/>
            <a:gdLst/>
            <a:ahLst/>
            <a:cxnLst/>
            <a:rect l="l" t="t" r="r" b="b"/>
            <a:pathLst>
              <a:path w="5984294" h="6417473">
                <a:moveTo>
                  <a:pt x="0" y="0"/>
                </a:moveTo>
                <a:lnTo>
                  <a:pt x="5984293" y="0"/>
                </a:lnTo>
                <a:lnTo>
                  <a:pt x="5984293" y="6417474"/>
                </a:lnTo>
                <a:lnTo>
                  <a:pt x="0" y="6417474"/>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028700" y="1650690"/>
            <a:ext cx="8422167" cy="1038225"/>
          </a:xfrm>
          <a:prstGeom prst="rect">
            <a:avLst/>
          </a:prstGeom>
        </p:spPr>
        <p:txBody>
          <a:bodyPr lIns="0" tIns="0" rIns="0" bIns="0" rtlCol="0" anchor="t">
            <a:spAutoFit/>
          </a:bodyPr>
          <a:lstStyle/>
          <a:p>
            <a:pPr algn="l">
              <a:lnSpc>
                <a:spcPts val="7200"/>
              </a:lnSpc>
            </a:pPr>
            <a:r>
              <a:rPr lang="en-US" sz="6000" b="1">
                <a:solidFill>
                  <a:srgbClr val="FCFCFC"/>
                </a:solidFill>
                <a:latin typeface="Tajawal Bold Bold"/>
                <a:ea typeface="Tajawal Bold Bold"/>
                <a:cs typeface="Tajawal Bold Bold"/>
                <a:sym typeface="Tajawal Bold Bold"/>
              </a:rPr>
              <a:t>SANS-MAÎTRE</a:t>
            </a:r>
          </a:p>
        </p:txBody>
      </p:sp>
      <p:sp>
        <p:nvSpPr>
          <p:cNvPr id="4" name="Freeform 4"/>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3"/>
            <a:stretch>
              <a:fillRect/>
            </a:stretch>
          </a:blipFill>
        </p:spPr>
        <p:txBody>
          <a:bodyPr/>
          <a:lstStyle/>
          <a:p>
            <a:endParaRPr lang="fr-FR"/>
          </a:p>
        </p:txBody>
      </p:sp>
      <p:sp>
        <p:nvSpPr>
          <p:cNvPr id="5" name="AutoShape 5"/>
          <p:cNvSpPr/>
          <p:nvPr/>
        </p:nvSpPr>
        <p:spPr>
          <a:xfrm>
            <a:off x="8863083" y="2174486"/>
            <a:ext cx="3326363" cy="114457"/>
          </a:xfrm>
          <a:prstGeom prst="rect">
            <a:avLst/>
          </a:prstGeom>
          <a:solidFill>
            <a:srgbClr val="F8F8F8"/>
          </a:solidFill>
        </p:spPr>
        <p:txBody>
          <a:bodyPr/>
          <a:lstStyle/>
          <a:p>
            <a:endParaRPr lang="fr-FR"/>
          </a:p>
        </p:txBody>
      </p:sp>
      <p:sp>
        <p:nvSpPr>
          <p:cNvPr id="6" name="Freeform 6"/>
          <p:cNvSpPr/>
          <p:nvPr/>
        </p:nvSpPr>
        <p:spPr>
          <a:xfrm>
            <a:off x="11935727" y="3934727"/>
            <a:ext cx="5323573" cy="5323573"/>
          </a:xfrm>
          <a:custGeom>
            <a:avLst/>
            <a:gdLst/>
            <a:ahLst/>
            <a:cxnLst/>
            <a:rect l="l" t="t" r="r" b="b"/>
            <a:pathLst>
              <a:path w="5323573" h="5323573">
                <a:moveTo>
                  <a:pt x="0" y="0"/>
                </a:moveTo>
                <a:lnTo>
                  <a:pt x="5323573" y="0"/>
                </a:lnTo>
                <a:lnTo>
                  <a:pt x="5323573" y="5323573"/>
                </a:lnTo>
                <a:lnTo>
                  <a:pt x="0" y="532357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sp>
        <p:nvSpPr>
          <p:cNvPr id="7" name="TextBox 7"/>
          <p:cNvSpPr txBox="1"/>
          <p:nvPr/>
        </p:nvSpPr>
        <p:spPr>
          <a:xfrm>
            <a:off x="1028700" y="2833804"/>
            <a:ext cx="11160747" cy="2511425"/>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La réplication pair-à-pair, aussi nommée sans-maître, est caractérisé par l’égalité de tous les nœuds. Il n'y a pas de rôle désigné de « maître » ou d' « esclave », n'importe quel nœud du cluster peut accepter les opérations d'écriture et de lecture. </a:t>
            </a:r>
          </a:p>
        </p:txBody>
      </p:sp>
      <p:sp>
        <p:nvSpPr>
          <p:cNvPr id="8" name="TextBox 8"/>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38</a:t>
            </a:r>
          </a:p>
        </p:txBody>
      </p:sp>
      <p:sp>
        <p:nvSpPr>
          <p:cNvPr id="9" name="TextBox 9"/>
          <p:cNvSpPr txBox="1"/>
          <p:nvPr/>
        </p:nvSpPr>
        <p:spPr>
          <a:xfrm>
            <a:off x="7932743" y="6548888"/>
            <a:ext cx="3474318" cy="676275"/>
          </a:xfrm>
          <a:prstGeom prst="rect">
            <a:avLst/>
          </a:prstGeom>
        </p:spPr>
        <p:txBody>
          <a:bodyPr lIns="0" tIns="0" rIns="0" bIns="0" rtlCol="0" anchor="t">
            <a:spAutoFit/>
          </a:bodyPr>
          <a:lstStyle/>
          <a:p>
            <a:pPr algn="r">
              <a:lnSpc>
                <a:spcPts val="4799"/>
              </a:lnSpc>
            </a:pPr>
            <a:r>
              <a:rPr lang="en-US" sz="3999" b="1">
                <a:solidFill>
                  <a:srgbClr val="5533A3"/>
                </a:solidFill>
                <a:latin typeface="Tajawal Bold Bold"/>
                <a:ea typeface="Tajawal Bold Bold"/>
                <a:cs typeface="Tajawal Bold Bold"/>
                <a:sym typeface="Tajawal Bold Bold"/>
              </a:rPr>
              <a:t>CAS D’USAGE </a:t>
            </a:r>
          </a:p>
        </p:txBody>
      </p:sp>
      <p:sp>
        <p:nvSpPr>
          <p:cNvPr id="10" name="TextBox 10"/>
          <p:cNvSpPr txBox="1"/>
          <p:nvPr/>
        </p:nvSpPr>
        <p:spPr>
          <a:xfrm>
            <a:off x="1028700" y="7293921"/>
            <a:ext cx="10302160" cy="1539875"/>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Systèmes décentralisés (ex : blockchains, IPFS).</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Applications tolérantes aux délais (ex : messagerie offline, collecte de données IoT).</a:t>
            </a:r>
          </a:p>
        </p:txBody>
      </p:sp>
      <p:sp>
        <p:nvSpPr>
          <p:cNvPr id="11" name="AutoShape 11"/>
          <p:cNvSpPr/>
          <p:nvPr/>
        </p:nvSpPr>
        <p:spPr>
          <a:xfrm>
            <a:off x="1533824" y="6819838"/>
            <a:ext cx="5715000" cy="61913"/>
          </a:xfrm>
          <a:prstGeom prst="rect">
            <a:avLst/>
          </a:prstGeom>
          <a:solidFill>
            <a:srgbClr val="5533A3"/>
          </a:solidFill>
          <a:ln w="19050" cap="sq">
            <a:solidFill>
              <a:srgbClr val="5533A3"/>
            </a:solidFill>
            <a:prstDash val="solid"/>
            <a:miter/>
          </a:ln>
        </p:spPr>
        <p:txBody>
          <a:bodyPr/>
          <a:lstStyle/>
          <a:p>
            <a:endParaRPr lang="fr-FR"/>
          </a:p>
        </p:txBody>
      </p:sp>
    </p:spTree>
  </p:cSld>
  <p:clrMapOvr>
    <a:masterClrMapping/>
  </p:clrMapOvr>
  <p:transition spd="med">
    <p:pull/>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1722911" y="1843468"/>
            <a:ext cx="14842177" cy="7217510"/>
            <a:chOff x="0" y="0"/>
            <a:chExt cx="19789570" cy="9623347"/>
          </a:xfrm>
        </p:grpSpPr>
        <p:grpSp>
          <p:nvGrpSpPr>
            <p:cNvPr id="3" name="Group 3"/>
            <p:cNvGrpSpPr/>
            <p:nvPr/>
          </p:nvGrpSpPr>
          <p:grpSpPr>
            <a:xfrm>
              <a:off x="0" y="0"/>
              <a:ext cx="19789570" cy="9623347"/>
              <a:chOff x="0" y="0"/>
              <a:chExt cx="4274726" cy="2078730"/>
            </a:xfrm>
          </p:grpSpPr>
          <p:sp>
            <p:nvSpPr>
              <p:cNvPr id="4" name="Freeform 4"/>
              <p:cNvSpPr/>
              <p:nvPr/>
            </p:nvSpPr>
            <p:spPr>
              <a:xfrm>
                <a:off x="0" y="0"/>
                <a:ext cx="4274726" cy="2078730"/>
              </a:xfrm>
              <a:custGeom>
                <a:avLst/>
                <a:gdLst/>
                <a:ahLst/>
                <a:cxnLst/>
                <a:rect l="l" t="t" r="r" b="b"/>
                <a:pathLst>
                  <a:path w="4274726" h="2078730">
                    <a:moveTo>
                      <a:pt x="26602" y="0"/>
                    </a:moveTo>
                    <a:lnTo>
                      <a:pt x="4248124" y="0"/>
                    </a:lnTo>
                    <a:cubicBezTo>
                      <a:pt x="4255179" y="0"/>
                      <a:pt x="4261945" y="2803"/>
                      <a:pt x="4266934" y="7792"/>
                    </a:cubicBezTo>
                    <a:cubicBezTo>
                      <a:pt x="4271923" y="12781"/>
                      <a:pt x="4274726" y="19547"/>
                      <a:pt x="4274726" y="26602"/>
                    </a:cubicBezTo>
                    <a:lnTo>
                      <a:pt x="4274726" y="2052127"/>
                    </a:lnTo>
                    <a:cubicBezTo>
                      <a:pt x="4274726" y="2059183"/>
                      <a:pt x="4271923" y="2065949"/>
                      <a:pt x="4266934" y="2070938"/>
                    </a:cubicBezTo>
                    <a:cubicBezTo>
                      <a:pt x="4261945" y="2075927"/>
                      <a:pt x="4255179" y="2078730"/>
                      <a:pt x="4248124" y="2078730"/>
                    </a:cubicBezTo>
                    <a:lnTo>
                      <a:pt x="26602" y="2078730"/>
                    </a:lnTo>
                    <a:cubicBezTo>
                      <a:pt x="19547" y="2078730"/>
                      <a:pt x="12781" y="2075927"/>
                      <a:pt x="7792" y="2070938"/>
                    </a:cubicBezTo>
                    <a:cubicBezTo>
                      <a:pt x="2803" y="2065949"/>
                      <a:pt x="0" y="2059183"/>
                      <a:pt x="0" y="2052127"/>
                    </a:cubicBezTo>
                    <a:lnTo>
                      <a:pt x="0" y="26602"/>
                    </a:lnTo>
                    <a:cubicBezTo>
                      <a:pt x="0" y="19547"/>
                      <a:pt x="2803" y="12781"/>
                      <a:pt x="7792" y="7792"/>
                    </a:cubicBezTo>
                    <a:cubicBezTo>
                      <a:pt x="12781" y="2803"/>
                      <a:pt x="19547" y="0"/>
                      <a:pt x="26602" y="0"/>
                    </a:cubicBezTo>
                    <a:close/>
                  </a:path>
                </a:pathLst>
              </a:custGeom>
              <a:solidFill>
                <a:srgbClr val="000000">
                  <a:alpha val="0"/>
                </a:srgbClr>
              </a:solidFill>
              <a:ln w="38100" cap="rnd">
                <a:solidFill>
                  <a:srgbClr val="A4E473"/>
                </a:solidFill>
                <a:prstDash val="solid"/>
                <a:round/>
              </a:ln>
            </p:spPr>
            <p:txBody>
              <a:bodyPr/>
              <a:lstStyle/>
              <a:p>
                <a:endParaRPr lang="fr-FR"/>
              </a:p>
            </p:txBody>
          </p:sp>
          <p:sp>
            <p:nvSpPr>
              <p:cNvPr id="5" name="TextBox 5"/>
              <p:cNvSpPr txBox="1"/>
              <p:nvPr/>
            </p:nvSpPr>
            <p:spPr>
              <a:xfrm>
                <a:off x="0" y="-28575"/>
                <a:ext cx="4274726" cy="2107305"/>
              </a:xfrm>
              <a:prstGeom prst="rect">
                <a:avLst/>
              </a:prstGeom>
            </p:spPr>
            <p:txBody>
              <a:bodyPr lIns="46454" tIns="46454" rIns="46454" bIns="46454" rtlCol="0" anchor="ctr"/>
              <a:lstStyle/>
              <a:p>
                <a:pPr algn="ctr">
                  <a:lnSpc>
                    <a:spcPts val="1891"/>
                  </a:lnSpc>
                </a:pPr>
                <a:endParaRPr/>
              </a:p>
            </p:txBody>
          </p:sp>
        </p:grpSp>
        <p:grpSp>
          <p:nvGrpSpPr>
            <p:cNvPr id="6" name="Group 6"/>
            <p:cNvGrpSpPr/>
            <p:nvPr/>
          </p:nvGrpSpPr>
          <p:grpSpPr>
            <a:xfrm>
              <a:off x="9813675" y="1232190"/>
              <a:ext cx="7164374" cy="716437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gradFill>
                  <a:gsLst>
                    <a:gs pos="0">
                      <a:srgbClr val="00FF6C">
                        <a:alpha val="100000"/>
                      </a:srgbClr>
                    </a:gs>
                    <a:gs pos="100000">
                      <a:srgbClr val="8F33E1">
                        <a:alpha val="100000"/>
                      </a:srgbClr>
                    </a:gs>
                  </a:gsLst>
                  <a:path path="circle">
                    <a:fillToRect l="50000" t="50000" r="50000" b="50000"/>
                  </a:path>
                </a:gradFill>
                <a:prstDash val="solid"/>
                <a:miter/>
              </a:ln>
            </p:spPr>
            <p:txBody>
              <a:bodyPr/>
              <a:lstStyle/>
              <a:p>
                <a:endParaRPr lang="fr-FR"/>
              </a:p>
            </p:txBody>
          </p:sp>
          <p:sp>
            <p:nvSpPr>
              <p:cNvPr id="8" name="TextBox 8"/>
              <p:cNvSpPr txBox="1"/>
              <p:nvPr/>
            </p:nvSpPr>
            <p:spPr>
              <a:xfrm>
                <a:off x="76200" y="28575"/>
                <a:ext cx="660400" cy="708025"/>
              </a:xfrm>
              <a:prstGeom prst="rect">
                <a:avLst/>
              </a:prstGeom>
            </p:spPr>
            <p:txBody>
              <a:bodyPr lIns="36636" tIns="36636" rIns="36636" bIns="36636" rtlCol="0" anchor="ctr"/>
              <a:lstStyle/>
              <a:p>
                <a:pPr algn="ctr">
                  <a:lnSpc>
                    <a:spcPts val="1950"/>
                  </a:lnSpc>
                </a:pPr>
                <a:endParaRPr/>
              </a:p>
            </p:txBody>
          </p:sp>
        </p:grpSp>
        <p:grpSp>
          <p:nvGrpSpPr>
            <p:cNvPr id="9" name="Group 9"/>
            <p:cNvGrpSpPr/>
            <p:nvPr/>
          </p:nvGrpSpPr>
          <p:grpSpPr>
            <a:xfrm>
              <a:off x="12168918" y="435974"/>
              <a:ext cx="2453889" cy="2265129"/>
              <a:chOff x="0" y="0"/>
              <a:chExt cx="775001" cy="715385"/>
            </a:xfrm>
          </p:grpSpPr>
          <p:sp>
            <p:nvSpPr>
              <p:cNvPr id="10" name="Freeform 10"/>
              <p:cNvSpPr/>
              <p:nvPr/>
            </p:nvSpPr>
            <p:spPr>
              <a:xfrm>
                <a:off x="0" y="0"/>
                <a:ext cx="775001" cy="715385"/>
              </a:xfrm>
              <a:custGeom>
                <a:avLst/>
                <a:gdLst/>
                <a:ahLst/>
                <a:cxnLst/>
                <a:rect l="l" t="t" r="r" b="b"/>
                <a:pathLst>
                  <a:path w="775001" h="715385">
                    <a:moveTo>
                      <a:pt x="248190" y="0"/>
                    </a:moveTo>
                    <a:lnTo>
                      <a:pt x="526811" y="0"/>
                    </a:lnTo>
                    <a:cubicBezTo>
                      <a:pt x="592635" y="0"/>
                      <a:pt x="655763" y="26149"/>
                      <a:pt x="702308" y="72693"/>
                    </a:cubicBezTo>
                    <a:cubicBezTo>
                      <a:pt x="748852" y="119238"/>
                      <a:pt x="775001" y="182366"/>
                      <a:pt x="775001" y="248190"/>
                    </a:cubicBezTo>
                    <a:lnTo>
                      <a:pt x="775001" y="467195"/>
                    </a:lnTo>
                    <a:cubicBezTo>
                      <a:pt x="775001" y="533019"/>
                      <a:pt x="748852" y="596147"/>
                      <a:pt x="702308" y="642692"/>
                    </a:cubicBezTo>
                    <a:cubicBezTo>
                      <a:pt x="655763" y="689237"/>
                      <a:pt x="592635" y="715385"/>
                      <a:pt x="526811" y="715385"/>
                    </a:cubicBezTo>
                    <a:lnTo>
                      <a:pt x="248190" y="715385"/>
                    </a:lnTo>
                    <a:cubicBezTo>
                      <a:pt x="182366" y="715385"/>
                      <a:pt x="119238" y="689237"/>
                      <a:pt x="72693" y="642692"/>
                    </a:cubicBezTo>
                    <a:cubicBezTo>
                      <a:pt x="26149" y="596147"/>
                      <a:pt x="0" y="533019"/>
                      <a:pt x="0" y="467195"/>
                    </a:cubicBezTo>
                    <a:lnTo>
                      <a:pt x="0" y="248190"/>
                    </a:lnTo>
                    <a:cubicBezTo>
                      <a:pt x="0" y="182366"/>
                      <a:pt x="26149" y="119238"/>
                      <a:pt x="72693" y="72693"/>
                    </a:cubicBezTo>
                    <a:cubicBezTo>
                      <a:pt x="119238" y="26149"/>
                      <a:pt x="182366" y="0"/>
                      <a:pt x="248190" y="0"/>
                    </a:cubicBezTo>
                    <a:close/>
                  </a:path>
                </a:pathLst>
              </a:custGeom>
              <a:solidFill>
                <a:srgbClr val="001F2D"/>
              </a:solidFill>
              <a:ln w="85725" cap="rnd">
                <a:solidFill>
                  <a:srgbClr val="FFFFFF"/>
                </a:solidFill>
                <a:prstDash val="solid"/>
                <a:round/>
              </a:ln>
            </p:spPr>
            <p:txBody>
              <a:bodyPr/>
              <a:lstStyle/>
              <a:p>
                <a:endParaRPr lang="fr-FR"/>
              </a:p>
            </p:txBody>
          </p:sp>
          <p:sp>
            <p:nvSpPr>
              <p:cNvPr id="11" name="TextBox 11"/>
              <p:cNvSpPr txBox="1"/>
              <p:nvPr/>
            </p:nvSpPr>
            <p:spPr>
              <a:xfrm>
                <a:off x="0" y="-47625"/>
                <a:ext cx="775001" cy="763010"/>
              </a:xfrm>
              <a:prstGeom prst="rect">
                <a:avLst/>
              </a:prstGeom>
            </p:spPr>
            <p:txBody>
              <a:bodyPr lIns="31773" tIns="31773" rIns="31773" bIns="31773" rtlCol="0" anchor="ctr"/>
              <a:lstStyle/>
              <a:p>
                <a:pPr algn="ctr">
                  <a:lnSpc>
                    <a:spcPts val="1950"/>
                  </a:lnSpc>
                </a:pPr>
                <a:endParaRPr/>
              </a:p>
            </p:txBody>
          </p:sp>
        </p:grpSp>
        <p:sp>
          <p:nvSpPr>
            <p:cNvPr id="12" name="TextBox 12"/>
            <p:cNvSpPr txBox="1"/>
            <p:nvPr/>
          </p:nvSpPr>
          <p:spPr>
            <a:xfrm>
              <a:off x="12419544" y="1239482"/>
              <a:ext cx="1952637" cy="581913"/>
            </a:xfrm>
            <a:prstGeom prst="rect">
              <a:avLst/>
            </a:prstGeom>
          </p:spPr>
          <p:txBody>
            <a:bodyPr lIns="0" tIns="0" rIns="0" bIns="0" rtlCol="0" anchor="t">
              <a:spAutoFit/>
            </a:bodyPr>
            <a:lstStyle/>
            <a:p>
              <a:pPr marL="0" lvl="0" indent="0" algn="ctr">
                <a:lnSpc>
                  <a:spcPts val="3252"/>
                </a:lnSpc>
                <a:spcBef>
                  <a:spcPct val="0"/>
                </a:spcBef>
              </a:pPr>
              <a:r>
                <a:rPr lang="en-US" sz="2501" b="1">
                  <a:solidFill>
                    <a:srgbClr val="FFFFFF"/>
                  </a:solidFill>
                  <a:latin typeface="Tajawal Bold Bold"/>
                  <a:ea typeface="Tajawal Bold Bold"/>
                  <a:cs typeface="Tajawal Bold Bold"/>
                  <a:sym typeface="Tajawal Bold Bold"/>
                </a:rPr>
                <a:t>Noeud</a:t>
              </a:r>
            </a:p>
          </p:txBody>
        </p:sp>
        <p:grpSp>
          <p:nvGrpSpPr>
            <p:cNvPr id="13" name="Group 13"/>
            <p:cNvGrpSpPr/>
            <p:nvPr/>
          </p:nvGrpSpPr>
          <p:grpSpPr>
            <a:xfrm>
              <a:off x="8748860" y="3681812"/>
              <a:ext cx="2453889" cy="2265129"/>
              <a:chOff x="0" y="0"/>
              <a:chExt cx="775001" cy="715385"/>
            </a:xfrm>
          </p:grpSpPr>
          <p:sp>
            <p:nvSpPr>
              <p:cNvPr id="14" name="Freeform 14"/>
              <p:cNvSpPr/>
              <p:nvPr/>
            </p:nvSpPr>
            <p:spPr>
              <a:xfrm>
                <a:off x="0" y="0"/>
                <a:ext cx="775001" cy="715385"/>
              </a:xfrm>
              <a:custGeom>
                <a:avLst/>
                <a:gdLst/>
                <a:ahLst/>
                <a:cxnLst/>
                <a:rect l="l" t="t" r="r" b="b"/>
                <a:pathLst>
                  <a:path w="775001" h="715385">
                    <a:moveTo>
                      <a:pt x="248190" y="0"/>
                    </a:moveTo>
                    <a:lnTo>
                      <a:pt x="526811" y="0"/>
                    </a:lnTo>
                    <a:cubicBezTo>
                      <a:pt x="592635" y="0"/>
                      <a:pt x="655763" y="26149"/>
                      <a:pt x="702308" y="72693"/>
                    </a:cubicBezTo>
                    <a:cubicBezTo>
                      <a:pt x="748852" y="119238"/>
                      <a:pt x="775001" y="182366"/>
                      <a:pt x="775001" y="248190"/>
                    </a:cubicBezTo>
                    <a:lnTo>
                      <a:pt x="775001" y="467195"/>
                    </a:lnTo>
                    <a:cubicBezTo>
                      <a:pt x="775001" y="533019"/>
                      <a:pt x="748852" y="596147"/>
                      <a:pt x="702308" y="642692"/>
                    </a:cubicBezTo>
                    <a:cubicBezTo>
                      <a:pt x="655763" y="689237"/>
                      <a:pt x="592635" y="715385"/>
                      <a:pt x="526811" y="715385"/>
                    </a:cubicBezTo>
                    <a:lnTo>
                      <a:pt x="248190" y="715385"/>
                    </a:lnTo>
                    <a:cubicBezTo>
                      <a:pt x="182366" y="715385"/>
                      <a:pt x="119238" y="689237"/>
                      <a:pt x="72693" y="642692"/>
                    </a:cubicBezTo>
                    <a:cubicBezTo>
                      <a:pt x="26149" y="596147"/>
                      <a:pt x="0" y="533019"/>
                      <a:pt x="0" y="467195"/>
                    </a:cubicBezTo>
                    <a:lnTo>
                      <a:pt x="0" y="248190"/>
                    </a:lnTo>
                    <a:cubicBezTo>
                      <a:pt x="0" y="182366"/>
                      <a:pt x="26149" y="119238"/>
                      <a:pt x="72693" y="72693"/>
                    </a:cubicBezTo>
                    <a:cubicBezTo>
                      <a:pt x="119238" y="26149"/>
                      <a:pt x="182366" y="0"/>
                      <a:pt x="248190" y="0"/>
                    </a:cubicBezTo>
                    <a:close/>
                  </a:path>
                </a:pathLst>
              </a:custGeom>
              <a:solidFill>
                <a:srgbClr val="001F2D"/>
              </a:solidFill>
              <a:ln w="85725" cap="rnd">
                <a:solidFill>
                  <a:srgbClr val="FFFFFF"/>
                </a:solidFill>
                <a:prstDash val="solid"/>
                <a:round/>
              </a:ln>
            </p:spPr>
            <p:txBody>
              <a:bodyPr/>
              <a:lstStyle/>
              <a:p>
                <a:endParaRPr lang="fr-FR"/>
              </a:p>
            </p:txBody>
          </p:sp>
          <p:sp>
            <p:nvSpPr>
              <p:cNvPr id="15" name="TextBox 15"/>
              <p:cNvSpPr txBox="1"/>
              <p:nvPr/>
            </p:nvSpPr>
            <p:spPr>
              <a:xfrm>
                <a:off x="0" y="-47625"/>
                <a:ext cx="775001" cy="763010"/>
              </a:xfrm>
              <a:prstGeom prst="rect">
                <a:avLst/>
              </a:prstGeom>
            </p:spPr>
            <p:txBody>
              <a:bodyPr lIns="31773" tIns="31773" rIns="31773" bIns="31773" rtlCol="0" anchor="ctr"/>
              <a:lstStyle/>
              <a:p>
                <a:pPr algn="ctr">
                  <a:lnSpc>
                    <a:spcPts val="1950"/>
                  </a:lnSpc>
                </a:pPr>
                <a:endParaRPr/>
              </a:p>
            </p:txBody>
          </p:sp>
        </p:grpSp>
        <p:sp>
          <p:nvSpPr>
            <p:cNvPr id="16" name="TextBox 16"/>
            <p:cNvSpPr txBox="1"/>
            <p:nvPr/>
          </p:nvSpPr>
          <p:spPr>
            <a:xfrm>
              <a:off x="8999486" y="4485321"/>
              <a:ext cx="1952637" cy="581913"/>
            </a:xfrm>
            <a:prstGeom prst="rect">
              <a:avLst/>
            </a:prstGeom>
          </p:spPr>
          <p:txBody>
            <a:bodyPr lIns="0" tIns="0" rIns="0" bIns="0" rtlCol="0" anchor="t">
              <a:spAutoFit/>
            </a:bodyPr>
            <a:lstStyle/>
            <a:p>
              <a:pPr marL="0" lvl="0" indent="0" algn="ctr">
                <a:lnSpc>
                  <a:spcPts val="3252"/>
                </a:lnSpc>
                <a:spcBef>
                  <a:spcPct val="0"/>
                </a:spcBef>
              </a:pPr>
              <a:r>
                <a:rPr lang="en-US" sz="2501" b="1">
                  <a:solidFill>
                    <a:srgbClr val="FFFFFF"/>
                  </a:solidFill>
                  <a:latin typeface="Tajawal Bold Bold"/>
                  <a:ea typeface="Tajawal Bold Bold"/>
                  <a:cs typeface="Tajawal Bold Bold"/>
                  <a:sym typeface="Tajawal Bold Bold"/>
                </a:rPr>
                <a:t>Noeud</a:t>
              </a:r>
            </a:p>
          </p:txBody>
        </p:sp>
        <p:grpSp>
          <p:nvGrpSpPr>
            <p:cNvPr id="17" name="Group 17"/>
            <p:cNvGrpSpPr/>
            <p:nvPr/>
          </p:nvGrpSpPr>
          <p:grpSpPr>
            <a:xfrm>
              <a:off x="15588975" y="3681812"/>
              <a:ext cx="2453889" cy="2265129"/>
              <a:chOff x="0" y="0"/>
              <a:chExt cx="775001" cy="715385"/>
            </a:xfrm>
          </p:grpSpPr>
          <p:sp>
            <p:nvSpPr>
              <p:cNvPr id="18" name="Freeform 18"/>
              <p:cNvSpPr/>
              <p:nvPr/>
            </p:nvSpPr>
            <p:spPr>
              <a:xfrm>
                <a:off x="0" y="0"/>
                <a:ext cx="775001" cy="715385"/>
              </a:xfrm>
              <a:custGeom>
                <a:avLst/>
                <a:gdLst/>
                <a:ahLst/>
                <a:cxnLst/>
                <a:rect l="l" t="t" r="r" b="b"/>
                <a:pathLst>
                  <a:path w="775001" h="715385">
                    <a:moveTo>
                      <a:pt x="248190" y="0"/>
                    </a:moveTo>
                    <a:lnTo>
                      <a:pt x="526811" y="0"/>
                    </a:lnTo>
                    <a:cubicBezTo>
                      <a:pt x="592635" y="0"/>
                      <a:pt x="655763" y="26149"/>
                      <a:pt x="702308" y="72693"/>
                    </a:cubicBezTo>
                    <a:cubicBezTo>
                      <a:pt x="748852" y="119238"/>
                      <a:pt x="775001" y="182366"/>
                      <a:pt x="775001" y="248190"/>
                    </a:cubicBezTo>
                    <a:lnTo>
                      <a:pt x="775001" y="467195"/>
                    </a:lnTo>
                    <a:cubicBezTo>
                      <a:pt x="775001" y="533019"/>
                      <a:pt x="748852" y="596147"/>
                      <a:pt x="702308" y="642692"/>
                    </a:cubicBezTo>
                    <a:cubicBezTo>
                      <a:pt x="655763" y="689237"/>
                      <a:pt x="592635" y="715385"/>
                      <a:pt x="526811" y="715385"/>
                    </a:cubicBezTo>
                    <a:lnTo>
                      <a:pt x="248190" y="715385"/>
                    </a:lnTo>
                    <a:cubicBezTo>
                      <a:pt x="182366" y="715385"/>
                      <a:pt x="119238" y="689237"/>
                      <a:pt x="72693" y="642692"/>
                    </a:cubicBezTo>
                    <a:cubicBezTo>
                      <a:pt x="26149" y="596147"/>
                      <a:pt x="0" y="533019"/>
                      <a:pt x="0" y="467195"/>
                    </a:cubicBezTo>
                    <a:lnTo>
                      <a:pt x="0" y="248190"/>
                    </a:lnTo>
                    <a:cubicBezTo>
                      <a:pt x="0" y="182366"/>
                      <a:pt x="26149" y="119238"/>
                      <a:pt x="72693" y="72693"/>
                    </a:cubicBezTo>
                    <a:cubicBezTo>
                      <a:pt x="119238" y="26149"/>
                      <a:pt x="182366" y="0"/>
                      <a:pt x="248190" y="0"/>
                    </a:cubicBezTo>
                    <a:close/>
                  </a:path>
                </a:pathLst>
              </a:custGeom>
              <a:solidFill>
                <a:srgbClr val="001F2D"/>
              </a:solidFill>
              <a:ln w="85725" cap="rnd">
                <a:solidFill>
                  <a:srgbClr val="FFFFFF"/>
                </a:solidFill>
                <a:prstDash val="solid"/>
                <a:round/>
              </a:ln>
            </p:spPr>
            <p:txBody>
              <a:bodyPr/>
              <a:lstStyle/>
              <a:p>
                <a:endParaRPr lang="fr-FR"/>
              </a:p>
            </p:txBody>
          </p:sp>
          <p:sp>
            <p:nvSpPr>
              <p:cNvPr id="19" name="TextBox 19"/>
              <p:cNvSpPr txBox="1"/>
              <p:nvPr/>
            </p:nvSpPr>
            <p:spPr>
              <a:xfrm>
                <a:off x="0" y="-47625"/>
                <a:ext cx="775001" cy="763010"/>
              </a:xfrm>
              <a:prstGeom prst="rect">
                <a:avLst/>
              </a:prstGeom>
            </p:spPr>
            <p:txBody>
              <a:bodyPr lIns="31773" tIns="31773" rIns="31773" bIns="31773" rtlCol="0" anchor="ctr"/>
              <a:lstStyle/>
              <a:p>
                <a:pPr algn="ctr">
                  <a:lnSpc>
                    <a:spcPts val="1950"/>
                  </a:lnSpc>
                </a:pPr>
                <a:endParaRPr/>
              </a:p>
            </p:txBody>
          </p:sp>
        </p:grpSp>
        <p:sp>
          <p:nvSpPr>
            <p:cNvPr id="20" name="TextBox 20"/>
            <p:cNvSpPr txBox="1"/>
            <p:nvPr/>
          </p:nvSpPr>
          <p:spPr>
            <a:xfrm>
              <a:off x="15839601" y="4485321"/>
              <a:ext cx="1952637" cy="581913"/>
            </a:xfrm>
            <a:prstGeom prst="rect">
              <a:avLst/>
            </a:prstGeom>
          </p:spPr>
          <p:txBody>
            <a:bodyPr lIns="0" tIns="0" rIns="0" bIns="0" rtlCol="0" anchor="t">
              <a:spAutoFit/>
            </a:bodyPr>
            <a:lstStyle/>
            <a:p>
              <a:pPr marL="0" lvl="0" indent="0" algn="ctr">
                <a:lnSpc>
                  <a:spcPts val="3252"/>
                </a:lnSpc>
                <a:spcBef>
                  <a:spcPct val="0"/>
                </a:spcBef>
              </a:pPr>
              <a:r>
                <a:rPr lang="en-US" sz="2501" b="1">
                  <a:solidFill>
                    <a:srgbClr val="FFFFFF"/>
                  </a:solidFill>
                  <a:latin typeface="Tajawal Bold Bold"/>
                  <a:ea typeface="Tajawal Bold Bold"/>
                  <a:cs typeface="Tajawal Bold Bold"/>
                  <a:sym typeface="Tajawal Bold Bold"/>
                </a:rPr>
                <a:t>Noeud</a:t>
              </a:r>
            </a:p>
          </p:txBody>
        </p:sp>
        <p:sp>
          <p:nvSpPr>
            <p:cNvPr id="21" name="AutoShape 21"/>
            <p:cNvSpPr/>
            <p:nvPr/>
          </p:nvSpPr>
          <p:spPr>
            <a:xfrm>
              <a:off x="11358453" y="4814377"/>
              <a:ext cx="4040601" cy="0"/>
            </a:xfrm>
            <a:prstGeom prst="line">
              <a:avLst/>
            </a:prstGeom>
            <a:ln w="38100" cap="flat">
              <a:solidFill>
                <a:srgbClr val="FDB034"/>
              </a:solidFill>
              <a:prstDash val="solid"/>
              <a:headEnd type="arrow" w="med" len="sm"/>
              <a:tailEnd type="arrow" w="med" len="sm"/>
            </a:ln>
          </p:spPr>
          <p:txBody>
            <a:bodyPr/>
            <a:lstStyle/>
            <a:p>
              <a:endParaRPr lang="fr-FR"/>
            </a:p>
          </p:txBody>
        </p:sp>
        <p:sp>
          <p:nvSpPr>
            <p:cNvPr id="22" name="AutoShape 22"/>
            <p:cNvSpPr/>
            <p:nvPr/>
          </p:nvSpPr>
          <p:spPr>
            <a:xfrm>
              <a:off x="14635762" y="2189306"/>
              <a:ext cx="1478976" cy="1479556"/>
            </a:xfrm>
            <a:prstGeom prst="line">
              <a:avLst/>
            </a:prstGeom>
            <a:ln w="38100" cap="flat">
              <a:solidFill>
                <a:srgbClr val="00F0FF"/>
              </a:solidFill>
              <a:prstDash val="solid"/>
              <a:headEnd type="arrow" w="med" len="sm"/>
              <a:tailEnd type="arrow" w="med" len="sm"/>
            </a:ln>
          </p:spPr>
          <p:txBody>
            <a:bodyPr/>
            <a:lstStyle/>
            <a:p>
              <a:endParaRPr lang="fr-FR"/>
            </a:p>
          </p:txBody>
        </p:sp>
        <p:sp>
          <p:nvSpPr>
            <p:cNvPr id="23" name="AutoShape 23"/>
            <p:cNvSpPr/>
            <p:nvPr/>
          </p:nvSpPr>
          <p:spPr>
            <a:xfrm>
              <a:off x="10676986" y="5959891"/>
              <a:ext cx="1478976" cy="1479556"/>
            </a:xfrm>
            <a:prstGeom prst="line">
              <a:avLst/>
            </a:prstGeom>
            <a:ln w="38100" cap="flat">
              <a:solidFill>
                <a:srgbClr val="FDB034"/>
              </a:solidFill>
              <a:prstDash val="solid"/>
              <a:headEnd type="arrow" w="med" len="sm"/>
              <a:tailEnd type="arrow" w="med" len="sm"/>
            </a:ln>
          </p:spPr>
          <p:txBody>
            <a:bodyPr/>
            <a:lstStyle/>
            <a:p>
              <a:endParaRPr lang="fr-FR"/>
            </a:p>
          </p:txBody>
        </p:sp>
        <p:sp>
          <p:nvSpPr>
            <p:cNvPr id="24" name="AutoShape 24"/>
            <p:cNvSpPr/>
            <p:nvPr/>
          </p:nvSpPr>
          <p:spPr>
            <a:xfrm flipH="1">
              <a:off x="10663743" y="2176643"/>
              <a:ext cx="1479266" cy="1479266"/>
            </a:xfrm>
            <a:prstGeom prst="line">
              <a:avLst/>
            </a:prstGeom>
            <a:ln w="38100" cap="flat">
              <a:solidFill>
                <a:srgbClr val="FDB034"/>
              </a:solidFill>
              <a:prstDash val="solid"/>
              <a:headEnd type="arrow" w="med" len="sm"/>
              <a:tailEnd type="arrow" w="med" len="sm"/>
            </a:ln>
          </p:spPr>
          <p:txBody>
            <a:bodyPr/>
            <a:lstStyle/>
            <a:p>
              <a:endParaRPr lang="fr-FR"/>
            </a:p>
          </p:txBody>
        </p:sp>
        <p:sp>
          <p:nvSpPr>
            <p:cNvPr id="25" name="AutoShape 25"/>
            <p:cNvSpPr/>
            <p:nvPr/>
          </p:nvSpPr>
          <p:spPr>
            <a:xfrm flipH="1">
              <a:off x="14622520" y="5947228"/>
              <a:ext cx="1479266" cy="1479266"/>
            </a:xfrm>
            <a:prstGeom prst="line">
              <a:avLst/>
            </a:prstGeom>
            <a:ln w="38100" cap="flat">
              <a:solidFill>
                <a:srgbClr val="FDB034"/>
              </a:solidFill>
              <a:prstDash val="solid"/>
              <a:headEnd type="arrow" w="med" len="sm"/>
              <a:tailEnd type="arrow" w="med" len="sm"/>
            </a:ln>
          </p:spPr>
          <p:txBody>
            <a:bodyPr/>
            <a:lstStyle/>
            <a:p>
              <a:endParaRPr lang="fr-FR"/>
            </a:p>
          </p:txBody>
        </p:sp>
        <p:sp>
          <p:nvSpPr>
            <p:cNvPr id="26" name="Freeform 26"/>
            <p:cNvSpPr/>
            <p:nvPr/>
          </p:nvSpPr>
          <p:spPr>
            <a:xfrm>
              <a:off x="1746705" y="3220275"/>
              <a:ext cx="3222707" cy="2326209"/>
            </a:xfrm>
            <a:custGeom>
              <a:avLst/>
              <a:gdLst/>
              <a:ahLst/>
              <a:cxnLst/>
              <a:rect l="l" t="t" r="r" b="b"/>
              <a:pathLst>
                <a:path w="3222707" h="2326209">
                  <a:moveTo>
                    <a:pt x="0" y="0"/>
                  </a:moveTo>
                  <a:lnTo>
                    <a:pt x="3222707" y="0"/>
                  </a:lnTo>
                  <a:lnTo>
                    <a:pt x="3222707" y="2326209"/>
                  </a:lnTo>
                  <a:lnTo>
                    <a:pt x="0" y="232620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27" name="TextBox 27"/>
            <p:cNvSpPr txBox="1"/>
            <p:nvPr/>
          </p:nvSpPr>
          <p:spPr>
            <a:xfrm>
              <a:off x="2489001" y="5744990"/>
              <a:ext cx="1738115" cy="663488"/>
            </a:xfrm>
            <a:prstGeom prst="rect">
              <a:avLst/>
            </a:prstGeom>
          </p:spPr>
          <p:txBody>
            <a:bodyPr lIns="0" tIns="0" rIns="0" bIns="0" rtlCol="0" anchor="t">
              <a:spAutoFit/>
            </a:bodyPr>
            <a:lstStyle/>
            <a:p>
              <a:pPr marL="0" lvl="0" indent="0" algn="ctr">
                <a:lnSpc>
                  <a:spcPts val="3715"/>
                </a:lnSpc>
                <a:spcBef>
                  <a:spcPct val="0"/>
                </a:spcBef>
              </a:pPr>
              <a:r>
                <a:rPr lang="en-US" sz="2858" b="1">
                  <a:solidFill>
                    <a:srgbClr val="FFFFFF"/>
                  </a:solidFill>
                  <a:latin typeface="Tajawal Bold Bold"/>
                  <a:ea typeface="Tajawal Bold Bold"/>
                  <a:cs typeface="Tajawal Bold Bold"/>
                  <a:sym typeface="Tajawal Bold Bold"/>
                </a:rPr>
                <a:t>Client</a:t>
              </a:r>
            </a:p>
          </p:txBody>
        </p:sp>
        <p:sp>
          <p:nvSpPr>
            <p:cNvPr id="28" name="AutoShape 28"/>
            <p:cNvSpPr/>
            <p:nvPr/>
          </p:nvSpPr>
          <p:spPr>
            <a:xfrm flipV="1">
              <a:off x="4969412" y="1575473"/>
              <a:ext cx="5684959" cy="3238904"/>
            </a:xfrm>
            <a:prstGeom prst="line">
              <a:avLst/>
            </a:prstGeom>
            <a:ln w="50800" cap="flat">
              <a:gradFill>
                <a:gsLst>
                  <a:gs pos="0">
                    <a:srgbClr val="00FF6C">
                      <a:alpha val="100000"/>
                    </a:srgbClr>
                  </a:gs>
                  <a:gs pos="100000">
                    <a:srgbClr val="8F33E1">
                      <a:alpha val="100000"/>
                    </a:srgbClr>
                  </a:gs>
                </a:gsLst>
                <a:path path="circle">
                  <a:fillToRect l="50000" t="50000" r="50000" b="50000"/>
                </a:path>
              </a:gradFill>
              <a:prstDash val="solid"/>
              <a:headEnd type="arrow" w="med" len="sm"/>
              <a:tailEnd type="arrow" w="med" len="sm"/>
            </a:ln>
          </p:spPr>
          <p:txBody>
            <a:bodyPr/>
            <a:lstStyle/>
            <a:p>
              <a:endParaRPr lang="fr-FR"/>
            </a:p>
          </p:txBody>
        </p:sp>
        <p:sp>
          <p:nvSpPr>
            <p:cNvPr id="29" name="TextBox 29"/>
            <p:cNvSpPr txBox="1"/>
            <p:nvPr/>
          </p:nvSpPr>
          <p:spPr>
            <a:xfrm rot="-1812554">
              <a:off x="5211033" y="2441537"/>
              <a:ext cx="3916286" cy="664343"/>
            </a:xfrm>
            <a:prstGeom prst="rect">
              <a:avLst/>
            </a:prstGeom>
          </p:spPr>
          <p:txBody>
            <a:bodyPr lIns="0" tIns="0" rIns="0" bIns="0" rtlCol="0" anchor="t">
              <a:spAutoFit/>
            </a:bodyPr>
            <a:lstStyle/>
            <a:p>
              <a:pPr marL="0" lvl="0" indent="0" algn="ctr">
                <a:lnSpc>
                  <a:spcPts val="3724"/>
                </a:lnSpc>
                <a:spcBef>
                  <a:spcPct val="0"/>
                </a:spcBef>
              </a:pPr>
              <a:r>
                <a:rPr lang="en-US" sz="2865">
                  <a:solidFill>
                    <a:srgbClr val="00ED64"/>
                  </a:solidFill>
                  <a:latin typeface="Tajawal Bold"/>
                  <a:ea typeface="Tajawal Bold"/>
                  <a:cs typeface="Tajawal Bold"/>
                  <a:sym typeface="Tajawal Bold"/>
                </a:rPr>
                <a:t>Lecture/Écriture</a:t>
              </a:r>
            </a:p>
          </p:txBody>
        </p:sp>
        <p:sp>
          <p:nvSpPr>
            <p:cNvPr id="30" name="TextBox 30"/>
            <p:cNvSpPr txBox="1"/>
            <p:nvPr/>
          </p:nvSpPr>
          <p:spPr>
            <a:xfrm>
              <a:off x="11944286" y="3863776"/>
              <a:ext cx="2914732" cy="688286"/>
            </a:xfrm>
            <a:prstGeom prst="rect">
              <a:avLst/>
            </a:prstGeom>
          </p:spPr>
          <p:txBody>
            <a:bodyPr lIns="0" tIns="0" rIns="0" bIns="0" rtlCol="0" anchor="t">
              <a:spAutoFit/>
            </a:bodyPr>
            <a:lstStyle/>
            <a:p>
              <a:pPr marL="0" lvl="0" indent="0" algn="ctr" rtl="1">
                <a:lnSpc>
                  <a:spcPts val="3807"/>
                </a:lnSpc>
                <a:spcBef>
                  <a:spcPct val="0"/>
                </a:spcBef>
              </a:pPr>
              <a:r>
                <a:rPr lang="en-US" sz="2928">
                  <a:solidFill>
                    <a:srgbClr val="FDB034"/>
                  </a:solidFill>
                  <a:latin typeface="Tajawal Bold"/>
                  <a:ea typeface="Tajawal Bold"/>
                  <a:cs typeface="Tajawal Bold"/>
                  <a:sym typeface="Tajawal Bold"/>
                </a:rPr>
                <a:t>Réplication</a:t>
              </a:r>
            </a:p>
          </p:txBody>
        </p:sp>
        <p:grpSp>
          <p:nvGrpSpPr>
            <p:cNvPr id="31" name="Group 31"/>
            <p:cNvGrpSpPr/>
            <p:nvPr/>
          </p:nvGrpSpPr>
          <p:grpSpPr>
            <a:xfrm>
              <a:off x="12174707" y="6922245"/>
              <a:ext cx="2453889" cy="2265129"/>
              <a:chOff x="0" y="0"/>
              <a:chExt cx="775001" cy="715385"/>
            </a:xfrm>
          </p:grpSpPr>
          <p:sp>
            <p:nvSpPr>
              <p:cNvPr id="32" name="Freeform 32"/>
              <p:cNvSpPr/>
              <p:nvPr/>
            </p:nvSpPr>
            <p:spPr>
              <a:xfrm>
                <a:off x="0" y="0"/>
                <a:ext cx="775001" cy="715385"/>
              </a:xfrm>
              <a:custGeom>
                <a:avLst/>
                <a:gdLst/>
                <a:ahLst/>
                <a:cxnLst/>
                <a:rect l="l" t="t" r="r" b="b"/>
                <a:pathLst>
                  <a:path w="775001" h="715385">
                    <a:moveTo>
                      <a:pt x="248190" y="0"/>
                    </a:moveTo>
                    <a:lnTo>
                      <a:pt x="526811" y="0"/>
                    </a:lnTo>
                    <a:cubicBezTo>
                      <a:pt x="592635" y="0"/>
                      <a:pt x="655763" y="26149"/>
                      <a:pt x="702308" y="72693"/>
                    </a:cubicBezTo>
                    <a:cubicBezTo>
                      <a:pt x="748852" y="119238"/>
                      <a:pt x="775001" y="182366"/>
                      <a:pt x="775001" y="248190"/>
                    </a:cubicBezTo>
                    <a:lnTo>
                      <a:pt x="775001" y="467195"/>
                    </a:lnTo>
                    <a:cubicBezTo>
                      <a:pt x="775001" y="533019"/>
                      <a:pt x="748852" y="596147"/>
                      <a:pt x="702308" y="642692"/>
                    </a:cubicBezTo>
                    <a:cubicBezTo>
                      <a:pt x="655763" y="689237"/>
                      <a:pt x="592635" y="715385"/>
                      <a:pt x="526811" y="715385"/>
                    </a:cubicBezTo>
                    <a:lnTo>
                      <a:pt x="248190" y="715385"/>
                    </a:lnTo>
                    <a:cubicBezTo>
                      <a:pt x="182366" y="715385"/>
                      <a:pt x="119238" y="689237"/>
                      <a:pt x="72693" y="642692"/>
                    </a:cubicBezTo>
                    <a:cubicBezTo>
                      <a:pt x="26149" y="596147"/>
                      <a:pt x="0" y="533019"/>
                      <a:pt x="0" y="467195"/>
                    </a:cubicBezTo>
                    <a:lnTo>
                      <a:pt x="0" y="248190"/>
                    </a:lnTo>
                    <a:cubicBezTo>
                      <a:pt x="0" y="182366"/>
                      <a:pt x="26149" y="119238"/>
                      <a:pt x="72693" y="72693"/>
                    </a:cubicBezTo>
                    <a:cubicBezTo>
                      <a:pt x="119238" y="26149"/>
                      <a:pt x="182366" y="0"/>
                      <a:pt x="248190" y="0"/>
                    </a:cubicBezTo>
                    <a:close/>
                  </a:path>
                </a:pathLst>
              </a:custGeom>
              <a:solidFill>
                <a:srgbClr val="001F2D"/>
              </a:solidFill>
              <a:ln w="85725" cap="rnd">
                <a:solidFill>
                  <a:srgbClr val="FFFFFF"/>
                </a:solidFill>
                <a:prstDash val="solid"/>
                <a:round/>
              </a:ln>
            </p:spPr>
            <p:txBody>
              <a:bodyPr/>
              <a:lstStyle/>
              <a:p>
                <a:endParaRPr lang="fr-FR"/>
              </a:p>
            </p:txBody>
          </p:sp>
          <p:sp>
            <p:nvSpPr>
              <p:cNvPr id="33" name="TextBox 33"/>
              <p:cNvSpPr txBox="1"/>
              <p:nvPr/>
            </p:nvSpPr>
            <p:spPr>
              <a:xfrm>
                <a:off x="0" y="-47625"/>
                <a:ext cx="775001" cy="763010"/>
              </a:xfrm>
              <a:prstGeom prst="rect">
                <a:avLst/>
              </a:prstGeom>
            </p:spPr>
            <p:txBody>
              <a:bodyPr lIns="31773" tIns="31773" rIns="31773" bIns="31773" rtlCol="0" anchor="ctr"/>
              <a:lstStyle/>
              <a:p>
                <a:pPr algn="ctr">
                  <a:lnSpc>
                    <a:spcPts val="1950"/>
                  </a:lnSpc>
                </a:pPr>
                <a:endParaRPr/>
              </a:p>
            </p:txBody>
          </p:sp>
        </p:grpSp>
        <p:sp>
          <p:nvSpPr>
            <p:cNvPr id="34" name="TextBox 34"/>
            <p:cNvSpPr txBox="1"/>
            <p:nvPr/>
          </p:nvSpPr>
          <p:spPr>
            <a:xfrm>
              <a:off x="12425333" y="7725753"/>
              <a:ext cx="1952637" cy="581913"/>
            </a:xfrm>
            <a:prstGeom prst="rect">
              <a:avLst/>
            </a:prstGeom>
          </p:spPr>
          <p:txBody>
            <a:bodyPr lIns="0" tIns="0" rIns="0" bIns="0" rtlCol="0" anchor="t">
              <a:spAutoFit/>
            </a:bodyPr>
            <a:lstStyle/>
            <a:p>
              <a:pPr marL="0" lvl="0" indent="0" algn="ctr">
                <a:lnSpc>
                  <a:spcPts val="3252"/>
                </a:lnSpc>
                <a:spcBef>
                  <a:spcPct val="0"/>
                </a:spcBef>
              </a:pPr>
              <a:r>
                <a:rPr lang="en-US" sz="2501" b="1">
                  <a:solidFill>
                    <a:srgbClr val="FFFFFF"/>
                  </a:solidFill>
                  <a:latin typeface="Tajawal Bold Bold"/>
                  <a:ea typeface="Tajawal Bold Bold"/>
                  <a:cs typeface="Tajawal Bold Bold"/>
                  <a:sym typeface="Tajawal Bold Bold"/>
                </a:rPr>
                <a:t>Noeud</a:t>
              </a:r>
            </a:p>
          </p:txBody>
        </p:sp>
      </p:grpSp>
      <p:grpSp>
        <p:nvGrpSpPr>
          <p:cNvPr id="35" name="Group 35"/>
          <p:cNvGrpSpPr/>
          <p:nvPr/>
        </p:nvGrpSpPr>
        <p:grpSpPr>
          <a:xfrm>
            <a:off x="1028700" y="9378578"/>
            <a:ext cx="1911631" cy="230050"/>
            <a:chOff x="0" y="0"/>
            <a:chExt cx="2548842" cy="306734"/>
          </a:xfrm>
        </p:grpSpPr>
        <p:sp>
          <p:nvSpPr>
            <p:cNvPr id="36" name="Freeform 36"/>
            <p:cNvSpPr/>
            <p:nvPr/>
          </p:nvSpPr>
          <p:spPr>
            <a:xfrm>
              <a:off x="0" y="8560"/>
              <a:ext cx="1192696" cy="298174"/>
            </a:xfrm>
            <a:custGeom>
              <a:avLst/>
              <a:gdLst/>
              <a:ahLst/>
              <a:cxnLst/>
              <a:rect l="l" t="t" r="r" b="b"/>
              <a:pathLst>
                <a:path w="1192696" h="298174">
                  <a:moveTo>
                    <a:pt x="0" y="0"/>
                  </a:moveTo>
                  <a:lnTo>
                    <a:pt x="1192696" y="0"/>
                  </a:lnTo>
                  <a:lnTo>
                    <a:pt x="1192696" y="298174"/>
                  </a:lnTo>
                  <a:lnTo>
                    <a:pt x="0" y="2981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sp>
          <p:nvSpPr>
            <p:cNvPr id="37" name="Freeform 37"/>
            <p:cNvSpPr/>
            <p:nvPr/>
          </p:nvSpPr>
          <p:spPr>
            <a:xfrm>
              <a:off x="1356146" y="0"/>
              <a:ext cx="1192696" cy="298174"/>
            </a:xfrm>
            <a:custGeom>
              <a:avLst/>
              <a:gdLst/>
              <a:ahLst/>
              <a:cxnLst/>
              <a:rect l="l" t="t" r="r" b="b"/>
              <a:pathLst>
                <a:path w="1192696" h="298174">
                  <a:moveTo>
                    <a:pt x="0" y="0"/>
                  </a:moveTo>
                  <a:lnTo>
                    <a:pt x="1192696" y="0"/>
                  </a:lnTo>
                  <a:lnTo>
                    <a:pt x="1192696" y="298174"/>
                  </a:lnTo>
                  <a:lnTo>
                    <a:pt x="0" y="2981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grpSp>
      <p:sp>
        <p:nvSpPr>
          <p:cNvPr id="38" name="TextBox 38"/>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39</a:t>
            </a:r>
          </a:p>
        </p:txBody>
      </p:sp>
      <p:sp>
        <p:nvSpPr>
          <p:cNvPr id="39" name="TextBox 39"/>
          <p:cNvSpPr txBox="1"/>
          <p:nvPr/>
        </p:nvSpPr>
        <p:spPr>
          <a:xfrm>
            <a:off x="3452062" y="548068"/>
            <a:ext cx="11383876"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ARCHITECTURE SANS-MAÎTRE</a:t>
            </a:r>
          </a:p>
        </p:txBody>
      </p:sp>
    </p:spTree>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TextBox 3"/>
          <p:cNvSpPr txBox="1"/>
          <p:nvPr/>
        </p:nvSpPr>
        <p:spPr>
          <a:xfrm>
            <a:off x="13302459" y="759970"/>
            <a:ext cx="3568950" cy="2047875"/>
          </a:xfrm>
          <a:prstGeom prst="rect">
            <a:avLst/>
          </a:prstGeom>
        </p:spPr>
        <p:txBody>
          <a:bodyPr lIns="0" tIns="0" rIns="0" bIns="0" rtlCol="0" anchor="t">
            <a:spAutoFit/>
          </a:bodyPr>
          <a:lstStyle/>
          <a:p>
            <a:pPr algn="r">
              <a:lnSpc>
                <a:spcPts val="14399"/>
              </a:lnSpc>
            </a:pPr>
            <a:r>
              <a:rPr lang="en-US" sz="11999" b="1">
                <a:solidFill>
                  <a:srgbClr val="FFFFFF"/>
                </a:solidFill>
                <a:latin typeface="Tajawal Bold"/>
                <a:ea typeface="Tajawal Bold"/>
                <a:cs typeface="Tajawal Bold"/>
                <a:sym typeface="Tajawal Bold"/>
              </a:rPr>
              <a:t>01</a:t>
            </a:r>
          </a:p>
        </p:txBody>
      </p:sp>
      <p:sp>
        <p:nvSpPr>
          <p:cNvPr id="4" name="TextBox 4"/>
          <p:cNvSpPr txBox="1"/>
          <p:nvPr/>
        </p:nvSpPr>
        <p:spPr>
          <a:xfrm>
            <a:off x="539706" y="2686834"/>
            <a:ext cx="16331703" cy="4733925"/>
          </a:xfrm>
          <a:prstGeom prst="rect">
            <a:avLst/>
          </a:prstGeom>
        </p:spPr>
        <p:txBody>
          <a:bodyPr lIns="0" tIns="0" rIns="0" bIns="0" rtlCol="0" anchor="t">
            <a:spAutoFit/>
          </a:bodyPr>
          <a:lstStyle/>
          <a:p>
            <a:pPr algn="r">
              <a:lnSpc>
                <a:spcPts val="11999"/>
              </a:lnSpc>
            </a:pPr>
            <a:r>
              <a:rPr lang="en-US" sz="9999" b="1">
                <a:solidFill>
                  <a:srgbClr val="FFFFFF"/>
                </a:solidFill>
                <a:latin typeface="Tajawal Bold Bold"/>
                <a:ea typeface="Tajawal Bold Bold"/>
                <a:cs typeface="Tajawal Bold Bold"/>
                <a:sym typeface="Tajawal Bold Bold"/>
              </a:rPr>
              <a:t>INTRODUCTION</a:t>
            </a:r>
          </a:p>
          <a:p>
            <a:pPr algn="r">
              <a:lnSpc>
                <a:spcPts val="11999"/>
              </a:lnSpc>
            </a:pPr>
            <a:endParaRPr lang="en-US" sz="9999" b="1">
              <a:solidFill>
                <a:srgbClr val="FFFFFF"/>
              </a:solidFill>
              <a:latin typeface="Tajawal Bold Bold"/>
              <a:ea typeface="Tajawal Bold Bold"/>
              <a:cs typeface="Tajawal Bold Bold"/>
              <a:sym typeface="Tajawal Bold Bold"/>
            </a:endParaRPr>
          </a:p>
          <a:p>
            <a:pPr algn="r">
              <a:lnSpc>
                <a:spcPts val="11999"/>
              </a:lnSpc>
            </a:pPr>
            <a:endParaRPr lang="en-US" sz="9999" b="1">
              <a:solidFill>
                <a:srgbClr val="FFFFFF"/>
              </a:solidFill>
              <a:latin typeface="Tajawal Bold Bold"/>
              <a:ea typeface="Tajawal Bold Bold"/>
              <a:cs typeface="Tajawal Bold Bold"/>
              <a:sym typeface="Tajawal Bold Bold"/>
            </a:endParaRPr>
          </a:p>
        </p:txBody>
      </p:sp>
      <p:sp>
        <p:nvSpPr>
          <p:cNvPr id="5" name="Freeform 5"/>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grpSp>
        <p:nvGrpSpPr>
          <p:cNvPr id="6" name="Group 6"/>
          <p:cNvGrpSpPr/>
          <p:nvPr/>
        </p:nvGrpSpPr>
        <p:grpSpPr>
          <a:xfrm>
            <a:off x="14296094" y="7420759"/>
            <a:ext cx="6383425" cy="552807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8" name="Group 8"/>
          <p:cNvGrpSpPr/>
          <p:nvPr/>
        </p:nvGrpSpPr>
        <p:grpSpPr>
          <a:xfrm>
            <a:off x="12052404" y="7420759"/>
            <a:ext cx="3034530" cy="2627917"/>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10" name="Group 10"/>
          <p:cNvGrpSpPr/>
          <p:nvPr/>
        </p:nvGrpSpPr>
        <p:grpSpPr>
          <a:xfrm>
            <a:off x="10601762" y="9121351"/>
            <a:ext cx="2141618" cy="1854652"/>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4</a:t>
            </a:r>
          </a:p>
        </p:txBody>
      </p:sp>
    </p:spTree>
  </p:cSld>
  <p:clrMapOvr>
    <a:masterClrMapping/>
  </p:clrMapOvr>
  <p:transition spd="med">
    <p:pull/>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1511173" y="2000728"/>
            <a:ext cx="5217002" cy="6285545"/>
          </a:xfrm>
          <a:custGeom>
            <a:avLst/>
            <a:gdLst/>
            <a:ahLst/>
            <a:cxnLst/>
            <a:rect l="l" t="t" r="r" b="b"/>
            <a:pathLst>
              <a:path w="5217002" h="6285545">
                <a:moveTo>
                  <a:pt x="0" y="0"/>
                </a:moveTo>
                <a:lnTo>
                  <a:pt x="5217002" y="0"/>
                </a:lnTo>
                <a:lnTo>
                  <a:pt x="5217002" y="6285544"/>
                </a:lnTo>
                <a:lnTo>
                  <a:pt x="0" y="62855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40</a:t>
            </a:r>
          </a:p>
        </p:txBody>
      </p:sp>
      <p:sp>
        <p:nvSpPr>
          <p:cNvPr id="4" name="TextBox 4"/>
          <p:cNvSpPr txBox="1"/>
          <p:nvPr/>
        </p:nvSpPr>
        <p:spPr>
          <a:xfrm>
            <a:off x="6553405" y="904875"/>
            <a:ext cx="4957768"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AVANTAGES</a:t>
            </a:r>
          </a:p>
        </p:txBody>
      </p:sp>
      <p:sp>
        <p:nvSpPr>
          <p:cNvPr id="5" name="TextBox 5"/>
          <p:cNvSpPr txBox="1"/>
          <p:nvPr/>
        </p:nvSpPr>
        <p:spPr>
          <a:xfrm>
            <a:off x="1028700" y="3184499"/>
            <a:ext cx="9495354" cy="1166495"/>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A4E473"/>
                </a:solidFill>
                <a:latin typeface="Times New Roman"/>
                <a:ea typeface="Times New Roman"/>
                <a:cs typeface="Times New Roman"/>
                <a:sym typeface="Times New Roman"/>
              </a:rPr>
              <a:t>Résilience extrême</a:t>
            </a:r>
            <a:r>
              <a:rPr lang="en-US" sz="3200">
                <a:solidFill>
                  <a:srgbClr val="FCFCFC"/>
                </a:solidFill>
                <a:latin typeface="Times New Roman"/>
                <a:ea typeface="Times New Roman"/>
                <a:cs typeface="Times New Roman"/>
                <a:sym typeface="Times New Roman"/>
              </a:rPr>
              <a:t> : aucun nœud critique – l’architecture tolère des pannes massives.</a:t>
            </a:r>
          </a:p>
        </p:txBody>
      </p:sp>
      <p:sp>
        <p:nvSpPr>
          <p:cNvPr id="6" name="TextBox 6"/>
          <p:cNvSpPr txBox="1"/>
          <p:nvPr/>
        </p:nvSpPr>
        <p:spPr>
          <a:xfrm>
            <a:off x="1028700" y="4871151"/>
            <a:ext cx="9495354" cy="1728470"/>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A4E473"/>
                </a:solidFill>
                <a:latin typeface="Times New Roman"/>
                <a:ea typeface="Times New Roman"/>
                <a:cs typeface="Times New Roman"/>
                <a:sym typeface="Times New Roman"/>
              </a:rPr>
              <a:t>Scalabilité horizontale</a:t>
            </a:r>
            <a:r>
              <a:rPr lang="en-US" sz="3200">
                <a:solidFill>
                  <a:srgbClr val="FCFCFC"/>
                </a:solidFill>
                <a:latin typeface="Times New Roman"/>
                <a:ea typeface="Times New Roman"/>
                <a:cs typeface="Times New Roman"/>
                <a:sym typeface="Times New Roman"/>
              </a:rPr>
              <a:t> : l’ajout de nouveaux pairs est facile et ne nécessite pas une reconfiguration complexe.</a:t>
            </a:r>
          </a:p>
        </p:txBody>
      </p:sp>
      <p:sp>
        <p:nvSpPr>
          <p:cNvPr id="7" name="TextBox 7"/>
          <p:cNvSpPr txBox="1"/>
          <p:nvPr/>
        </p:nvSpPr>
        <p:spPr>
          <a:xfrm>
            <a:off x="1028700" y="7119777"/>
            <a:ext cx="9495354" cy="1166495"/>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A4E473"/>
                </a:solidFill>
                <a:latin typeface="Times New Roman"/>
                <a:ea typeface="Times New Roman"/>
                <a:cs typeface="Times New Roman"/>
                <a:sym typeface="Times New Roman"/>
              </a:rPr>
              <a:t>Décentralisation</a:t>
            </a:r>
            <a:r>
              <a:rPr lang="en-US" sz="3200">
                <a:solidFill>
                  <a:srgbClr val="FCFCFC"/>
                </a:solidFill>
                <a:latin typeface="Times New Roman"/>
                <a:ea typeface="Times New Roman"/>
                <a:cs typeface="Times New Roman"/>
                <a:sym typeface="Times New Roman"/>
              </a:rPr>
              <a:t> : l’architecture est adaptée aux environnements distribués (ex : IoT).</a:t>
            </a:r>
          </a:p>
        </p:txBody>
      </p:sp>
      <p:grpSp>
        <p:nvGrpSpPr>
          <p:cNvPr id="8" name="Group 8"/>
          <p:cNvGrpSpPr/>
          <p:nvPr/>
        </p:nvGrpSpPr>
        <p:grpSpPr>
          <a:xfrm rot="-10800000">
            <a:off x="-3056904" y="8286272"/>
            <a:ext cx="5630696" cy="4876209"/>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10" name="Group 10"/>
          <p:cNvGrpSpPr/>
          <p:nvPr/>
        </p:nvGrpSpPr>
        <p:grpSpPr>
          <a:xfrm rot="-10800000">
            <a:off x="1235442" y="9204496"/>
            <a:ext cx="2676700" cy="2318035"/>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2" name="Freeform 1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spTree>
  </p:cSld>
  <p:clrMapOvr>
    <a:masterClrMapping/>
  </p:clrMapOvr>
  <p:transition spd="med">
    <p:pull/>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41</a:t>
            </a:r>
          </a:p>
        </p:txBody>
      </p:sp>
      <p:sp>
        <p:nvSpPr>
          <p:cNvPr id="3" name="TextBox 3"/>
          <p:cNvSpPr txBox="1"/>
          <p:nvPr/>
        </p:nvSpPr>
        <p:spPr>
          <a:xfrm>
            <a:off x="7763946" y="3065815"/>
            <a:ext cx="9495354" cy="1728470"/>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FF8686"/>
                </a:solidFill>
                <a:latin typeface="Times New Roman"/>
                <a:ea typeface="Times New Roman"/>
                <a:cs typeface="Times New Roman"/>
                <a:sym typeface="Times New Roman"/>
              </a:rPr>
              <a:t>Cohérence éventuelle</a:t>
            </a:r>
            <a:r>
              <a:rPr lang="en-US" sz="3200">
                <a:solidFill>
                  <a:srgbClr val="FCFCFC"/>
                </a:solidFill>
                <a:latin typeface="Times New Roman"/>
                <a:ea typeface="Times New Roman"/>
                <a:cs typeface="Times New Roman"/>
                <a:sym typeface="Times New Roman"/>
              </a:rPr>
              <a:t> : des données sont potentiellement obsolètes pendant la synchronisation.</a:t>
            </a:r>
          </a:p>
        </p:txBody>
      </p:sp>
      <p:sp>
        <p:nvSpPr>
          <p:cNvPr id="4" name="TextBox 4"/>
          <p:cNvSpPr txBox="1"/>
          <p:nvPr/>
        </p:nvSpPr>
        <p:spPr>
          <a:xfrm>
            <a:off x="7763946" y="7119777"/>
            <a:ext cx="9495354" cy="1166495"/>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FF8686"/>
                </a:solidFill>
                <a:latin typeface="Times New Roman"/>
                <a:ea typeface="Times New Roman"/>
                <a:cs typeface="Times New Roman"/>
                <a:sym typeface="Times New Roman"/>
              </a:rPr>
              <a:t>Latence variable</a:t>
            </a:r>
            <a:r>
              <a:rPr lang="en-US" sz="3200">
                <a:solidFill>
                  <a:srgbClr val="FCFCFC"/>
                </a:solidFill>
                <a:latin typeface="Times New Roman"/>
                <a:ea typeface="Times New Roman"/>
                <a:cs typeface="Times New Roman"/>
                <a:sym typeface="Times New Roman"/>
              </a:rPr>
              <a:t> : la latence dépend de la topologie du réseau et de la proximité des pairs.</a:t>
            </a:r>
          </a:p>
        </p:txBody>
      </p:sp>
      <p:sp>
        <p:nvSpPr>
          <p:cNvPr id="5" name="Freeform 5"/>
          <p:cNvSpPr/>
          <p:nvPr/>
        </p:nvSpPr>
        <p:spPr>
          <a:xfrm>
            <a:off x="1609416" y="2000728"/>
            <a:ext cx="5217002" cy="6285545"/>
          </a:xfrm>
          <a:custGeom>
            <a:avLst/>
            <a:gdLst/>
            <a:ahLst/>
            <a:cxnLst/>
            <a:rect l="l" t="t" r="r" b="b"/>
            <a:pathLst>
              <a:path w="5217002" h="6285545">
                <a:moveTo>
                  <a:pt x="0" y="0"/>
                </a:moveTo>
                <a:lnTo>
                  <a:pt x="5217002" y="0"/>
                </a:lnTo>
                <a:lnTo>
                  <a:pt x="5217002" y="6285544"/>
                </a:lnTo>
                <a:lnTo>
                  <a:pt x="0" y="62855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6" name="TextBox 6"/>
          <p:cNvSpPr txBox="1"/>
          <p:nvPr/>
        </p:nvSpPr>
        <p:spPr>
          <a:xfrm>
            <a:off x="7763946" y="5373784"/>
            <a:ext cx="9495354" cy="1166495"/>
          </a:xfrm>
          <a:prstGeom prst="rect">
            <a:avLst/>
          </a:prstGeom>
        </p:spPr>
        <p:txBody>
          <a:bodyPr lIns="0" tIns="0" rIns="0" bIns="0" rtlCol="0" anchor="t">
            <a:spAutoFit/>
          </a:bodyPr>
          <a:lstStyle/>
          <a:p>
            <a:pPr marL="690881" lvl="1" indent="-345440" algn="just">
              <a:lnSpc>
                <a:spcPts val="4480"/>
              </a:lnSpc>
              <a:spcBef>
                <a:spcPct val="0"/>
              </a:spcBef>
              <a:buFont typeface="Arial"/>
              <a:buChar char="•"/>
            </a:pPr>
            <a:r>
              <a:rPr lang="en-US" sz="3200">
                <a:solidFill>
                  <a:srgbClr val="FF8686"/>
                </a:solidFill>
                <a:latin typeface="Times New Roman"/>
                <a:ea typeface="Times New Roman"/>
                <a:cs typeface="Times New Roman"/>
                <a:sym typeface="Times New Roman"/>
              </a:rPr>
              <a:t>Complexité de gestion</a:t>
            </a:r>
            <a:r>
              <a:rPr lang="en-US" sz="3200">
                <a:solidFill>
                  <a:srgbClr val="FCFCFC"/>
                </a:solidFill>
                <a:latin typeface="Times New Roman"/>
                <a:ea typeface="Times New Roman"/>
                <a:cs typeface="Times New Roman"/>
                <a:sym typeface="Times New Roman"/>
              </a:rPr>
              <a:t> : la résolution des conflits est difficile.</a:t>
            </a:r>
          </a:p>
        </p:txBody>
      </p:sp>
      <p:sp>
        <p:nvSpPr>
          <p:cNvPr id="7" name="TextBox 7"/>
          <p:cNvSpPr txBox="1"/>
          <p:nvPr/>
        </p:nvSpPr>
        <p:spPr>
          <a:xfrm>
            <a:off x="6004900" y="904875"/>
            <a:ext cx="6278201"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INCONVÉNIENTS</a:t>
            </a:r>
          </a:p>
        </p:txBody>
      </p:sp>
      <p:grpSp>
        <p:nvGrpSpPr>
          <p:cNvPr id="8" name="Group 8"/>
          <p:cNvGrpSpPr/>
          <p:nvPr/>
        </p:nvGrpSpPr>
        <p:grpSpPr>
          <a:xfrm>
            <a:off x="15360033" y="-2875481"/>
            <a:ext cx="5630696" cy="4876209"/>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10" name="Group 10"/>
          <p:cNvGrpSpPr/>
          <p:nvPr/>
        </p:nvGrpSpPr>
        <p:grpSpPr>
          <a:xfrm>
            <a:off x="14021683" y="-1235531"/>
            <a:ext cx="2676700" cy="2318035"/>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TextBox 3"/>
          <p:cNvSpPr txBox="1"/>
          <p:nvPr/>
        </p:nvSpPr>
        <p:spPr>
          <a:xfrm>
            <a:off x="13302459" y="759970"/>
            <a:ext cx="3568950" cy="2047875"/>
          </a:xfrm>
          <a:prstGeom prst="rect">
            <a:avLst/>
          </a:prstGeom>
        </p:spPr>
        <p:txBody>
          <a:bodyPr lIns="0" tIns="0" rIns="0" bIns="0" rtlCol="0" anchor="t">
            <a:spAutoFit/>
          </a:bodyPr>
          <a:lstStyle/>
          <a:p>
            <a:pPr algn="r">
              <a:lnSpc>
                <a:spcPts val="14399"/>
              </a:lnSpc>
            </a:pPr>
            <a:r>
              <a:rPr lang="en-US" sz="11999" b="1">
                <a:solidFill>
                  <a:srgbClr val="FFFFFF"/>
                </a:solidFill>
                <a:latin typeface="Tajawal Bold"/>
                <a:ea typeface="Tajawal Bold"/>
                <a:cs typeface="Tajawal Bold"/>
                <a:sym typeface="Tajawal Bold"/>
              </a:rPr>
              <a:t>04</a:t>
            </a:r>
          </a:p>
        </p:txBody>
      </p:sp>
      <p:sp>
        <p:nvSpPr>
          <p:cNvPr id="4" name="TextBox 4"/>
          <p:cNvSpPr txBox="1"/>
          <p:nvPr/>
        </p:nvSpPr>
        <p:spPr>
          <a:xfrm>
            <a:off x="5870749" y="2686834"/>
            <a:ext cx="11000660" cy="4733925"/>
          </a:xfrm>
          <a:prstGeom prst="rect">
            <a:avLst/>
          </a:prstGeom>
        </p:spPr>
        <p:txBody>
          <a:bodyPr lIns="0" tIns="0" rIns="0" bIns="0" rtlCol="0" anchor="t">
            <a:spAutoFit/>
          </a:bodyPr>
          <a:lstStyle/>
          <a:p>
            <a:pPr algn="r">
              <a:lnSpc>
                <a:spcPts val="11999"/>
              </a:lnSpc>
            </a:pPr>
            <a:r>
              <a:rPr lang="en-US" sz="9999" b="1">
                <a:solidFill>
                  <a:srgbClr val="FFFFFF"/>
                </a:solidFill>
                <a:latin typeface="Tajawal Bold Bold"/>
                <a:ea typeface="Tajawal Bold Bold"/>
                <a:cs typeface="Tajawal Bold Bold"/>
                <a:sym typeface="Tajawal Bold Bold"/>
              </a:rPr>
              <a:t>L’ARCHITECTURE DE LA RÉPLICATION DANS MONGODB</a:t>
            </a:r>
          </a:p>
        </p:txBody>
      </p:sp>
      <p:sp>
        <p:nvSpPr>
          <p:cNvPr id="5" name="Freeform 5"/>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grpSp>
        <p:nvGrpSpPr>
          <p:cNvPr id="6" name="Group 6"/>
          <p:cNvGrpSpPr/>
          <p:nvPr/>
        </p:nvGrpSpPr>
        <p:grpSpPr>
          <a:xfrm>
            <a:off x="14296094" y="7420759"/>
            <a:ext cx="6383425" cy="552807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8" name="Group 8"/>
          <p:cNvGrpSpPr/>
          <p:nvPr/>
        </p:nvGrpSpPr>
        <p:grpSpPr>
          <a:xfrm>
            <a:off x="12052404" y="7420759"/>
            <a:ext cx="3034530" cy="2627917"/>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10" name="Group 10"/>
          <p:cNvGrpSpPr/>
          <p:nvPr/>
        </p:nvGrpSpPr>
        <p:grpSpPr>
          <a:xfrm>
            <a:off x="10601762" y="9121351"/>
            <a:ext cx="2141618" cy="1854652"/>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42</a:t>
            </a:r>
          </a:p>
        </p:txBody>
      </p:sp>
    </p:spTree>
  </p:cSld>
  <p:clrMapOvr>
    <a:masterClrMapping/>
  </p:clrMapOvr>
  <p:transition spd="med">
    <p:pull/>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AutoShape 2"/>
          <p:cNvSpPr/>
          <p:nvPr/>
        </p:nvSpPr>
        <p:spPr>
          <a:xfrm flipV="1">
            <a:off x="6325235" y="4704759"/>
            <a:ext cx="2427794" cy="2851289"/>
          </a:xfrm>
          <a:prstGeom prst="line">
            <a:avLst/>
          </a:prstGeom>
          <a:ln w="38100" cap="flat">
            <a:solidFill>
              <a:srgbClr val="F2EF12"/>
            </a:solidFill>
            <a:prstDash val="solid"/>
            <a:headEnd type="arrow" w="med" len="sm"/>
            <a:tailEnd type="arrow" w="med" len="sm"/>
          </a:ln>
        </p:spPr>
        <p:txBody>
          <a:bodyPr/>
          <a:lstStyle/>
          <a:p>
            <a:endParaRPr lang="fr-FR"/>
          </a:p>
        </p:txBody>
      </p:sp>
      <p:sp>
        <p:nvSpPr>
          <p:cNvPr id="3" name="AutoShape 3"/>
          <p:cNvSpPr/>
          <p:nvPr/>
        </p:nvSpPr>
        <p:spPr>
          <a:xfrm>
            <a:off x="6345129" y="7556047"/>
            <a:ext cx="5010089" cy="74988"/>
          </a:xfrm>
          <a:prstGeom prst="line">
            <a:avLst/>
          </a:prstGeom>
          <a:ln w="38100" cap="flat">
            <a:solidFill>
              <a:srgbClr val="F2EF12"/>
            </a:solidFill>
            <a:prstDash val="solid"/>
            <a:headEnd type="arrow" w="med" len="sm"/>
            <a:tailEnd type="arrow" w="med" len="sm"/>
          </a:ln>
        </p:spPr>
        <p:txBody>
          <a:bodyPr/>
          <a:lstStyle/>
          <a:p>
            <a:endParaRPr lang="fr-FR"/>
          </a:p>
        </p:txBody>
      </p:sp>
      <p:sp>
        <p:nvSpPr>
          <p:cNvPr id="4" name="AutoShape 4"/>
          <p:cNvSpPr/>
          <p:nvPr/>
        </p:nvSpPr>
        <p:spPr>
          <a:xfrm flipH="1" flipV="1">
            <a:off x="8753029" y="4704759"/>
            <a:ext cx="2553142" cy="2821449"/>
          </a:xfrm>
          <a:prstGeom prst="line">
            <a:avLst/>
          </a:prstGeom>
          <a:ln w="38100" cap="flat">
            <a:solidFill>
              <a:srgbClr val="F2EF12"/>
            </a:solidFill>
            <a:prstDash val="solid"/>
            <a:headEnd type="arrow" w="med" len="sm"/>
            <a:tailEnd type="arrow" w="med" len="sm"/>
          </a:ln>
        </p:spPr>
        <p:txBody>
          <a:bodyPr/>
          <a:lstStyle/>
          <a:p>
            <a:endParaRPr lang="fr-FR"/>
          </a:p>
        </p:txBody>
      </p:sp>
      <p:grpSp>
        <p:nvGrpSpPr>
          <p:cNvPr id="5" name="Group 5"/>
          <p:cNvGrpSpPr/>
          <p:nvPr/>
        </p:nvGrpSpPr>
        <p:grpSpPr>
          <a:xfrm rot="-10800000">
            <a:off x="-3128708" y="-3978781"/>
            <a:ext cx="13884371" cy="6226137"/>
            <a:chOff x="0" y="0"/>
            <a:chExt cx="11979857" cy="5372100"/>
          </a:xfrm>
        </p:grpSpPr>
        <p:sp>
          <p:nvSpPr>
            <p:cNvPr id="6" name="Freeform 6"/>
            <p:cNvSpPr/>
            <p:nvPr/>
          </p:nvSpPr>
          <p:spPr>
            <a:xfrm flipH="1">
              <a:off x="0" y="0"/>
              <a:ext cx="11979856" cy="5372100"/>
            </a:xfrm>
            <a:custGeom>
              <a:avLst/>
              <a:gdLst/>
              <a:ahLst/>
              <a:cxnLst/>
              <a:rect l="l" t="t" r="r" b="b"/>
              <a:pathLst>
                <a:path w="11979856" h="5372100">
                  <a:moveTo>
                    <a:pt x="1550670" y="0"/>
                  </a:moveTo>
                  <a:lnTo>
                    <a:pt x="10429186" y="0"/>
                  </a:lnTo>
                  <a:lnTo>
                    <a:pt x="11979856" y="2686050"/>
                  </a:lnTo>
                  <a:lnTo>
                    <a:pt x="10429186" y="5372100"/>
                  </a:lnTo>
                  <a:lnTo>
                    <a:pt x="1550670" y="5372100"/>
                  </a:lnTo>
                  <a:lnTo>
                    <a:pt x="0" y="2686050"/>
                  </a:lnTo>
                  <a:lnTo>
                    <a:pt x="1550670" y="0"/>
                  </a:lnTo>
                  <a:close/>
                </a:path>
              </a:pathLst>
            </a:custGeom>
            <a:solidFill>
              <a:srgbClr val="A4E473"/>
            </a:solidFill>
          </p:spPr>
          <p:txBody>
            <a:bodyPr/>
            <a:lstStyle/>
            <a:p>
              <a:endParaRPr lang="fr-FR"/>
            </a:p>
          </p:txBody>
        </p:sp>
      </p:grpSp>
      <p:grpSp>
        <p:nvGrpSpPr>
          <p:cNvPr id="7" name="Group 7"/>
          <p:cNvGrpSpPr/>
          <p:nvPr/>
        </p:nvGrpSpPr>
        <p:grpSpPr>
          <a:xfrm>
            <a:off x="8233947" y="-865713"/>
            <a:ext cx="5107055" cy="2334501"/>
            <a:chOff x="0" y="0"/>
            <a:chExt cx="11752237" cy="5372100"/>
          </a:xfrm>
        </p:grpSpPr>
        <p:sp>
          <p:nvSpPr>
            <p:cNvPr id="8" name="Freeform 8"/>
            <p:cNvSpPr/>
            <p:nvPr/>
          </p:nvSpPr>
          <p:spPr>
            <a:xfrm flipH="1">
              <a:off x="0" y="0"/>
              <a:ext cx="11752237" cy="5372100"/>
            </a:xfrm>
            <a:custGeom>
              <a:avLst/>
              <a:gdLst/>
              <a:ahLst/>
              <a:cxnLst/>
              <a:rect l="l" t="t" r="r" b="b"/>
              <a:pathLst>
                <a:path w="11752237" h="5372100">
                  <a:moveTo>
                    <a:pt x="1550670" y="0"/>
                  </a:moveTo>
                  <a:lnTo>
                    <a:pt x="10201567" y="0"/>
                  </a:lnTo>
                  <a:lnTo>
                    <a:pt x="11752237" y="2686050"/>
                  </a:lnTo>
                  <a:lnTo>
                    <a:pt x="10201567" y="5372100"/>
                  </a:lnTo>
                  <a:lnTo>
                    <a:pt x="1550670" y="5372100"/>
                  </a:lnTo>
                  <a:lnTo>
                    <a:pt x="0" y="2686050"/>
                  </a:lnTo>
                  <a:lnTo>
                    <a:pt x="1550670" y="0"/>
                  </a:lnTo>
                  <a:close/>
                </a:path>
              </a:pathLst>
            </a:custGeom>
            <a:solidFill>
              <a:srgbClr val="00A181"/>
            </a:solidFill>
          </p:spPr>
          <p:txBody>
            <a:bodyPr/>
            <a:lstStyle/>
            <a:p>
              <a:endParaRPr lang="fr-FR"/>
            </a:p>
          </p:txBody>
        </p:sp>
      </p:grpSp>
      <p:grpSp>
        <p:nvGrpSpPr>
          <p:cNvPr id="9" name="Group 9"/>
          <p:cNvGrpSpPr/>
          <p:nvPr/>
        </p:nvGrpSpPr>
        <p:grpSpPr>
          <a:xfrm>
            <a:off x="7760565" y="2723193"/>
            <a:ext cx="1984928" cy="1981566"/>
            <a:chOff x="0" y="0"/>
            <a:chExt cx="2646570" cy="2642088"/>
          </a:xfrm>
        </p:grpSpPr>
        <p:sp>
          <p:nvSpPr>
            <p:cNvPr id="10" name="Freeform 10"/>
            <p:cNvSpPr/>
            <p:nvPr/>
          </p:nvSpPr>
          <p:spPr>
            <a:xfrm>
              <a:off x="398612" y="298671"/>
              <a:ext cx="1849347" cy="1849347"/>
            </a:xfrm>
            <a:custGeom>
              <a:avLst/>
              <a:gdLst/>
              <a:ahLst/>
              <a:cxnLst/>
              <a:rect l="l" t="t" r="r" b="b"/>
              <a:pathLst>
                <a:path w="1849347" h="1849347">
                  <a:moveTo>
                    <a:pt x="0" y="0"/>
                  </a:moveTo>
                  <a:lnTo>
                    <a:pt x="1849347" y="0"/>
                  </a:lnTo>
                  <a:lnTo>
                    <a:pt x="1849347" y="1849348"/>
                  </a:lnTo>
                  <a:lnTo>
                    <a:pt x="0" y="1849348"/>
                  </a:lnTo>
                  <a:lnTo>
                    <a:pt x="0" y="0"/>
                  </a:lnTo>
                  <a:close/>
                </a:path>
              </a:pathLst>
            </a:custGeom>
            <a:blipFill>
              <a:blip r:embed="rId2"/>
              <a:stretch>
                <a:fillRect/>
              </a:stretch>
            </a:blipFill>
          </p:spPr>
          <p:txBody>
            <a:bodyPr/>
            <a:lstStyle/>
            <a:p>
              <a:endParaRPr lang="fr-FR"/>
            </a:p>
          </p:txBody>
        </p:sp>
        <p:sp>
          <p:nvSpPr>
            <p:cNvPr id="11" name="Freeform 11"/>
            <p:cNvSpPr/>
            <p:nvPr/>
          </p:nvSpPr>
          <p:spPr>
            <a:xfrm>
              <a:off x="0" y="0"/>
              <a:ext cx="2646570" cy="2642088"/>
            </a:xfrm>
            <a:custGeom>
              <a:avLst/>
              <a:gdLst/>
              <a:ahLst/>
              <a:cxnLst/>
              <a:rect l="l" t="t" r="r" b="b"/>
              <a:pathLst>
                <a:path w="2646570" h="2642088">
                  <a:moveTo>
                    <a:pt x="0" y="0"/>
                  </a:moveTo>
                  <a:lnTo>
                    <a:pt x="2646570" y="0"/>
                  </a:lnTo>
                  <a:lnTo>
                    <a:pt x="2646570" y="2642088"/>
                  </a:lnTo>
                  <a:lnTo>
                    <a:pt x="0" y="2642088"/>
                  </a:lnTo>
                  <a:lnTo>
                    <a:pt x="0" y="0"/>
                  </a:lnTo>
                  <a:close/>
                </a:path>
              </a:pathLst>
            </a:custGeom>
            <a:blipFill>
              <a:blip r:embed="rId3">
                <a:extLst>
                  <a:ext uri="{96DAC541-7B7A-43D3-8B79-37D633B846F1}">
                    <asvg:svgBlip xmlns:asvg="http://schemas.microsoft.com/office/drawing/2016/SVG/main" r:embed="rId4"/>
                  </a:ext>
                </a:extLst>
              </a:blip>
              <a:stretch>
                <a:fillRect t="-84" b="-84"/>
              </a:stretch>
            </a:blipFill>
            <a:ln w="9525" cap="sq">
              <a:solidFill>
                <a:srgbClr val="FFFFFF"/>
              </a:solidFill>
              <a:prstDash val="solid"/>
              <a:miter/>
            </a:ln>
          </p:spPr>
          <p:txBody>
            <a:bodyPr/>
            <a:lstStyle/>
            <a:p>
              <a:endParaRPr lang="fr-FR"/>
            </a:p>
          </p:txBody>
        </p:sp>
        <p:sp>
          <p:nvSpPr>
            <p:cNvPr id="12" name="TextBox 12"/>
            <p:cNvSpPr txBox="1"/>
            <p:nvPr/>
          </p:nvSpPr>
          <p:spPr>
            <a:xfrm>
              <a:off x="938667" y="133683"/>
              <a:ext cx="769236" cy="301401"/>
            </a:xfrm>
            <a:prstGeom prst="rect">
              <a:avLst/>
            </a:prstGeom>
          </p:spPr>
          <p:txBody>
            <a:bodyPr lIns="0" tIns="0" rIns="0" bIns="0" rtlCol="0" anchor="t">
              <a:spAutoFit/>
            </a:bodyPr>
            <a:lstStyle/>
            <a:p>
              <a:pPr algn="ctr">
                <a:lnSpc>
                  <a:spcPts val="1890"/>
                </a:lnSpc>
              </a:pPr>
              <a:endParaRPr/>
            </a:p>
          </p:txBody>
        </p:sp>
        <p:sp>
          <p:nvSpPr>
            <p:cNvPr id="13" name="TextBox 13"/>
            <p:cNvSpPr txBox="1"/>
            <p:nvPr/>
          </p:nvSpPr>
          <p:spPr>
            <a:xfrm>
              <a:off x="772893" y="1973506"/>
              <a:ext cx="1246502" cy="374495"/>
            </a:xfrm>
            <a:prstGeom prst="rect">
              <a:avLst/>
            </a:prstGeom>
          </p:spPr>
          <p:txBody>
            <a:bodyPr lIns="0" tIns="0" rIns="0" bIns="0" rtlCol="0" anchor="t">
              <a:spAutoFit/>
            </a:bodyPr>
            <a:lstStyle/>
            <a:p>
              <a:pPr algn="ctr">
                <a:lnSpc>
                  <a:spcPts val="2323"/>
                </a:lnSpc>
              </a:pPr>
              <a:r>
                <a:rPr lang="en-US" sz="1659" b="1">
                  <a:solidFill>
                    <a:srgbClr val="00F0FF"/>
                  </a:solidFill>
                  <a:latin typeface="Open Sans Bold"/>
                  <a:ea typeface="Open Sans Bold"/>
                  <a:cs typeface="Open Sans Bold"/>
                  <a:sym typeface="Open Sans Bold"/>
                </a:rPr>
                <a:t>Principal</a:t>
              </a:r>
            </a:p>
          </p:txBody>
        </p:sp>
        <p:sp>
          <p:nvSpPr>
            <p:cNvPr id="14" name="TextBox 14"/>
            <p:cNvSpPr txBox="1"/>
            <p:nvPr/>
          </p:nvSpPr>
          <p:spPr>
            <a:xfrm>
              <a:off x="776761" y="85548"/>
              <a:ext cx="1093047" cy="301519"/>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1</a:t>
              </a:r>
            </a:p>
          </p:txBody>
        </p:sp>
      </p:grpSp>
      <p:grpSp>
        <p:nvGrpSpPr>
          <p:cNvPr id="15" name="Group 15"/>
          <p:cNvGrpSpPr/>
          <p:nvPr/>
        </p:nvGrpSpPr>
        <p:grpSpPr>
          <a:xfrm>
            <a:off x="4359343" y="6638267"/>
            <a:ext cx="1985785" cy="1985785"/>
            <a:chOff x="0" y="0"/>
            <a:chExt cx="2647713" cy="2647713"/>
          </a:xfrm>
        </p:grpSpPr>
        <p:sp>
          <p:nvSpPr>
            <p:cNvPr id="16" name="Freeform 16"/>
            <p:cNvSpPr/>
            <p:nvPr/>
          </p:nvSpPr>
          <p:spPr>
            <a:xfrm>
              <a:off x="398784" y="298800"/>
              <a:ext cx="1850146" cy="1850146"/>
            </a:xfrm>
            <a:custGeom>
              <a:avLst/>
              <a:gdLst/>
              <a:ahLst/>
              <a:cxnLst/>
              <a:rect l="l" t="t" r="r" b="b"/>
              <a:pathLst>
                <a:path w="1850146" h="1850146">
                  <a:moveTo>
                    <a:pt x="0" y="0"/>
                  </a:moveTo>
                  <a:lnTo>
                    <a:pt x="1850146" y="0"/>
                  </a:lnTo>
                  <a:lnTo>
                    <a:pt x="1850146" y="1850146"/>
                  </a:lnTo>
                  <a:lnTo>
                    <a:pt x="0" y="1850146"/>
                  </a:lnTo>
                  <a:lnTo>
                    <a:pt x="0" y="0"/>
                  </a:lnTo>
                  <a:close/>
                </a:path>
              </a:pathLst>
            </a:custGeom>
            <a:blipFill>
              <a:blip r:embed="rId2"/>
              <a:stretch>
                <a:fillRect/>
              </a:stretch>
            </a:blipFill>
          </p:spPr>
          <p:txBody>
            <a:bodyPr/>
            <a:lstStyle/>
            <a:p>
              <a:endParaRPr lang="fr-FR"/>
            </a:p>
          </p:txBody>
        </p:sp>
        <p:sp>
          <p:nvSpPr>
            <p:cNvPr id="17" name="Freeform 17"/>
            <p:cNvSpPr/>
            <p:nvPr/>
          </p:nvSpPr>
          <p:spPr>
            <a:xfrm>
              <a:off x="0" y="0"/>
              <a:ext cx="2647713" cy="2647713"/>
            </a:xfrm>
            <a:custGeom>
              <a:avLst/>
              <a:gdLst/>
              <a:ahLst/>
              <a:cxnLst/>
              <a:rect l="l" t="t" r="r" b="b"/>
              <a:pathLst>
                <a:path w="2647713" h="2647713">
                  <a:moveTo>
                    <a:pt x="0" y="0"/>
                  </a:moveTo>
                  <a:lnTo>
                    <a:pt x="2647713" y="0"/>
                  </a:lnTo>
                  <a:lnTo>
                    <a:pt x="2647713" y="2647713"/>
                  </a:lnTo>
                  <a:lnTo>
                    <a:pt x="0" y="2647713"/>
                  </a:lnTo>
                  <a:lnTo>
                    <a:pt x="0" y="0"/>
                  </a:lnTo>
                  <a:close/>
                </a:path>
              </a:pathLst>
            </a:custGeom>
            <a:blipFill>
              <a:blip r:embed="rId3">
                <a:extLst>
                  <a:ext uri="{96DAC541-7B7A-43D3-8B79-37D633B846F1}">
                    <asvg:svgBlip xmlns:asvg="http://schemas.microsoft.com/office/drawing/2016/SVG/main" r:embed="rId4"/>
                  </a:ext>
                </a:extLst>
              </a:blip>
              <a:stretch>
                <a:fillRect/>
              </a:stretch>
            </a:blipFill>
            <a:ln w="19050" cap="sq">
              <a:solidFill>
                <a:srgbClr val="FFFFFF"/>
              </a:solidFill>
              <a:prstDash val="solid"/>
              <a:miter/>
            </a:ln>
          </p:spPr>
          <p:txBody>
            <a:bodyPr/>
            <a:lstStyle/>
            <a:p>
              <a:endParaRPr lang="fr-FR"/>
            </a:p>
          </p:txBody>
        </p:sp>
        <p:sp>
          <p:nvSpPr>
            <p:cNvPr id="18" name="TextBox 18"/>
            <p:cNvSpPr txBox="1"/>
            <p:nvPr/>
          </p:nvSpPr>
          <p:spPr>
            <a:xfrm>
              <a:off x="939073" y="133753"/>
              <a:ext cx="769568" cy="301519"/>
            </a:xfrm>
            <a:prstGeom prst="rect">
              <a:avLst/>
            </a:prstGeom>
          </p:spPr>
          <p:txBody>
            <a:bodyPr lIns="0" tIns="0" rIns="0" bIns="0" rtlCol="0" anchor="t">
              <a:spAutoFit/>
            </a:bodyPr>
            <a:lstStyle/>
            <a:p>
              <a:pPr algn="ctr">
                <a:lnSpc>
                  <a:spcPts val="1891"/>
                </a:lnSpc>
              </a:pPr>
              <a:endParaRPr/>
            </a:p>
          </p:txBody>
        </p:sp>
        <p:sp>
          <p:nvSpPr>
            <p:cNvPr id="19" name="TextBox 19"/>
            <p:cNvSpPr txBox="1"/>
            <p:nvPr/>
          </p:nvSpPr>
          <p:spPr>
            <a:xfrm>
              <a:off x="773227" y="1983899"/>
              <a:ext cx="1101260" cy="301519"/>
            </a:xfrm>
            <a:prstGeom prst="rect">
              <a:avLst/>
            </a:prstGeom>
          </p:spPr>
          <p:txBody>
            <a:bodyPr lIns="0" tIns="0" rIns="0" bIns="0" rtlCol="0" anchor="t">
              <a:spAutoFit/>
            </a:bodyPr>
            <a:lstStyle/>
            <a:p>
              <a:pPr algn="ctr">
                <a:lnSpc>
                  <a:spcPts val="1891"/>
                </a:lnSpc>
              </a:pPr>
              <a:endParaRPr/>
            </a:p>
          </p:txBody>
        </p:sp>
        <p:sp>
          <p:nvSpPr>
            <p:cNvPr id="20" name="TextBox 20"/>
            <p:cNvSpPr txBox="1"/>
            <p:nvPr/>
          </p:nvSpPr>
          <p:spPr>
            <a:xfrm>
              <a:off x="652374" y="1983734"/>
              <a:ext cx="1342964" cy="322326"/>
            </a:xfrm>
            <a:prstGeom prst="rect">
              <a:avLst/>
            </a:prstGeom>
          </p:spPr>
          <p:txBody>
            <a:bodyPr lIns="0" tIns="0" rIns="0" bIns="0" rtlCol="0" anchor="t">
              <a:spAutoFit/>
            </a:bodyPr>
            <a:lstStyle/>
            <a:p>
              <a:pPr algn="ctr">
                <a:lnSpc>
                  <a:spcPts val="2031"/>
                </a:lnSpc>
              </a:pPr>
              <a:r>
                <a:rPr lang="en-US" sz="1451">
                  <a:solidFill>
                    <a:srgbClr val="FFFFFF"/>
                  </a:solidFill>
                  <a:latin typeface="Open Sans"/>
                  <a:ea typeface="Open Sans"/>
                  <a:cs typeface="Open Sans"/>
                  <a:sym typeface="Open Sans"/>
                </a:rPr>
                <a:t>Secondaire</a:t>
              </a:r>
            </a:p>
          </p:txBody>
        </p:sp>
        <p:sp>
          <p:nvSpPr>
            <p:cNvPr id="21" name="TextBox 21"/>
            <p:cNvSpPr txBox="1"/>
            <p:nvPr/>
          </p:nvSpPr>
          <p:spPr>
            <a:xfrm>
              <a:off x="868858" y="133588"/>
              <a:ext cx="909998" cy="301519"/>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2</a:t>
              </a:r>
            </a:p>
          </p:txBody>
        </p:sp>
      </p:grpSp>
      <p:sp>
        <p:nvSpPr>
          <p:cNvPr id="22" name="AutoShape 22"/>
          <p:cNvSpPr/>
          <p:nvPr/>
        </p:nvSpPr>
        <p:spPr>
          <a:xfrm>
            <a:off x="12367160" y="3719864"/>
            <a:ext cx="19050" cy="2918402"/>
          </a:xfrm>
          <a:prstGeom prst="line">
            <a:avLst/>
          </a:prstGeom>
          <a:ln w="38100" cap="flat">
            <a:solidFill>
              <a:srgbClr val="FFFFFF"/>
            </a:solidFill>
            <a:prstDash val="solid"/>
            <a:headEnd type="none" w="sm" len="sm"/>
            <a:tailEnd type="arrow" w="med" len="sm"/>
          </a:ln>
        </p:spPr>
        <p:txBody>
          <a:bodyPr/>
          <a:lstStyle/>
          <a:p>
            <a:endParaRPr lang="fr-FR"/>
          </a:p>
        </p:txBody>
      </p:sp>
      <p:sp>
        <p:nvSpPr>
          <p:cNvPr id="23" name="AutoShape 23"/>
          <p:cNvSpPr/>
          <p:nvPr/>
        </p:nvSpPr>
        <p:spPr>
          <a:xfrm flipH="1" flipV="1">
            <a:off x="9745493" y="3713976"/>
            <a:ext cx="2602618" cy="5764"/>
          </a:xfrm>
          <a:prstGeom prst="line">
            <a:avLst/>
          </a:prstGeom>
          <a:ln w="38100" cap="flat">
            <a:solidFill>
              <a:srgbClr val="FFFFFF"/>
            </a:solidFill>
            <a:prstDash val="solid"/>
            <a:headEnd type="none" w="sm" len="sm"/>
            <a:tailEnd type="none" w="sm" len="sm"/>
          </a:ln>
        </p:spPr>
        <p:txBody>
          <a:bodyPr/>
          <a:lstStyle/>
          <a:p>
            <a:endParaRPr lang="fr-FR"/>
          </a:p>
        </p:txBody>
      </p:sp>
      <p:sp>
        <p:nvSpPr>
          <p:cNvPr id="24" name="AutoShape 24"/>
          <p:cNvSpPr/>
          <p:nvPr/>
        </p:nvSpPr>
        <p:spPr>
          <a:xfrm>
            <a:off x="5352236" y="3719740"/>
            <a:ext cx="0" cy="2918527"/>
          </a:xfrm>
          <a:prstGeom prst="line">
            <a:avLst/>
          </a:prstGeom>
          <a:ln w="38100" cap="flat">
            <a:solidFill>
              <a:srgbClr val="FFFFFF"/>
            </a:solidFill>
            <a:prstDash val="solid"/>
            <a:headEnd type="none" w="sm" len="sm"/>
            <a:tailEnd type="arrow" w="med" len="sm"/>
          </a:ln>
        </p:spPr>
        <p:txBody>
          <a:bodyPr/>
          <a:lstStyle/>
          <a:p>
            <a:endParaRPr lang="fr-FR"/>
          </a:p>
        </p:txBody>
      </p:sp>
      <p:sp>
        <p:nvSpPr>
          <p:cNvPr id="25" name="AutoShape 25"/>
          <p:cNvSpPr/>
          <p:nvPr/>
        </p:nvSpPr>
        <p:spPr>
          <a:xfrm flipV="1">
            <a:off x="5352236" y="3719740"/>
            <a:ext cx="2367082" cy="0"/>
          </a:xfrm>
          <a:prstGeom prst="line">
            <a:avLst/>
          </a:prstGeom>
          <a:ln w="38100" cap="flat">
            <a:solidFill>
              <a:srgbClr val="FFFFFF"/>
            </a:solidFill>
            <a:prstDash val="solid"/>
            <a:headEnd type="none" w="sm" len="sm"/>
            <a:tailEnd type="none" w="sm" len="sm"/>
          </a:ln>
        </p:spPr>
        <p:txBody>
          <a:bodyPr/>
          <a:lstStyle/>
          <a:p>
            <a:endParaRPr lang="fr-FR"/>
          </a:p>
        </p:txBody>
      </p:sp>
      <p:grpSp>
        <p:nvGrpSpPr>
          <p:cNvPr id="26" name="Group 26"/>
          <p:cNvGrpSpPr/>
          <p:nvPr/>
        </p:nvGrpSpPr>
        <p:grpSpPr>
          <a:xfrm>
            <a:off x="11355218" y="6638142"/>
            <a:ext cx="1985785" cy="1985785"/>
            <a:chOff x="0" y="0"/>
            <a:chExt cx="2647713" cy="2647713"/>
          </a:xfrm>
        </p:grpSpPr>
        <p:sp>
          <p:nvSpPr>
            <p:cNvPr id="27" name="Freeform 27"/>
            <p:cNvSpPr/>
            <p:nvPr/>
          </p:nvSpPr>
          <p:spPr>
            <a:xfrm>
              <a:off x="398784" y="298800"/>
              <a:ext cx="1850146" cy="1850146"/>
            </a:xfrm>
            <a:custGeom>
              <a:avLst/>
              <a:gdLst/>
              <a:ahLst/>
              <a:cxnLst/>
              <a:rect l="l" t="t" r="r" b="b"/>
              <a:pathLst>
                <a:path w="1850146" h="1850146">
                  <a:moveTo>
                    <a:pt x="0" y="0"/>
                  </a:moveTo>
                  <a:lnTo>
                    <a:pt x="1850146" y="0"/>
                  </a:lnTo>
                  <a:lnTo>
                    <a:pt x="1850146" y="1850146"/>
                  </a:lnTo>
                  <a:lnTo>
                    <a:pt x="0" y="1850146"/>
                  </a:lnTo>
                  <a:lnTo>
                    <a:pt x="0" y="0"/>
                  </a:lnTo>
                  <a:close/>
                </a:path>
              </a:pathLst>
            </a:custGeom>
            <a:blipFill>
              <a:blip r:embed="rId2"/>
              <a:stretch>
                <a:fillRect/>
              </a:stretch>
            </a:blipFill>
          </p:spPr>
          <p:txBody>
            <a:bodyPr/>
            <a:lstStyle/>
            <a:p>
              <a:endParaRPr lang="fr-FR"/>
            </a:p>
          </p:txBody>
        </p:sp>
        <p:sp>
          <p:nvSpPr>
            <p:cNvPr id="28" name="Freeform 28"/>
            <p:cNvSpPr/>
            <p:nvPr/>
          </p:nvSpPr>
          <p:spPr>
            <a:xfrm>
              <a:off x="0" y="0"/>
              <a:ext cx="2647713" cy="2647713"/>
            </a:xfrm>
            <a:custGeom>
              <a:avLst/>
              <a:gdLst/>
              <a:ahLst/>
              <a:cxnLst/>
              <a:rect l="l" t="t" r="r" b="b"/>
              <a:pathLst>
                <a:path w="2647713" h="2647713">
                  <a:moveTo>
                    <a:pt x="0" y="0"/>
                  </a:moveTo>
                  <a:lnTo>
                    <a:pt x="2647713" y="0"/>
                  </a:lnTo>
                  <a:lnTo>
                    <a:pt x="2647713" y="2647713"/>
                  </a:lnTo>
                  <a:lnTo>
                    <a:pt x="0" y="2647713"/>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fr-FR"/>
            </a:p>
          </p:txBody>
        </p:sp>
        <p:sp>
          <p:nvSpPr>
            <p:cNvPr id="29" name="TextBox 29"/>
            <p:cNvSpPr txBox="1"/>
            <p:nvPr/>
          </p:nvSpPr>
          <p:spPr>
            <a:xfrm>
              <a:off x="773227" y="133753"/>
              <a:ext cx="1093047" cy="301519"/>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3</a:t>
              </a:r>
            </a:p>
          </p:txBody>
        </p:sp>
        <p:sp>
          <p:nvSpPr>
            <p:cNvPr id="30" name="TextBox 30"/>
            <p:cNvSpPr txBox="1"/>
            <p:nvPr/>
          </p:nvSpPr>
          <p:spPr>
            <a:xfrm>
              <a:off x="703174" y="1983899"/>
              <a:ext cx="1342964" cy="322326"/>
            </a:xfrm>
            <a:prstGeom prst="rect">
              <a:avLst/>
            </a:prstGeom>
          </p:spPr>
          <p:txBody>
            <a:bodyPr lIns="0" tIns="0" rIns="0" bIns="0" rtlCol="0" anchor="t">
              <a:spAutoFit/>
            </a:bodyPr>
            <a:lstStyle/>
            <a:p>
              <a:pPr algn="ctr">
                <a:lnSpc>
                  <a:spcPts val="2031"/>
                </a:lnSpc>
              </a:pPr>
              <a:r>
                <a:rPr lang="en-US" sz="1451">
                  <a:solidFill>
                    <a:srgbClr val="FFFFFF"/>
                  </a:solidFill>
                  <a:latin typeface="Open Sans"/>
                  <a:ea typeface="Open Sans"/>
                  <a:cs typeface="Open Sans"/>
                  <a:sym typeface="Open Sans"/>
                </a:rPr>
                <a:t>Secondaire</a:t>
              </a:r>
            </a:p>
          </p:txBody>
        </p:sp>
      </p:grpSp>
      <p:sp>
        <p:nvSpPr>
          <p:cNvPr id="31" name="Freeform 31"/>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5"/>
            <a:stretch>
              <a:fillRect/>
            </a:stretch>
          </a:blipFill>
        </p:spPr>
        <p:txBody>
          <a:bodyPr/>
          <a:lstStyle/>
          <a:p>
            <a:endParaRPr lang="fr-FR"/>
          </a:p>
        </p:txBody>
      </p:sp>
      <p:sp>
        <p:nvSpPr>
          <p:cNvPr id="32" name="TextBox 32"/>
          <p:cNvSpPr txBox="1"/>
          <p:nvPr/>
        </p:nvSpPr>
        <p:spPr>
          <a:xfrm>
            <a:off x="7982743" y="6385413"/>
            <a:ext cx="1551623" cy="448310"/>
          </a:xfrm>
          <a:prstGeom prst="rect">
            <a:avLst/>
          </a:prstGeom>
        </p:spPr>
        <p:txBody>
          <a:bodyPr lIns="0" tIns="0" rIns="0" bIns="0" rtlCol="0" anchor="t">
            <a:spAutoFit/>
          </a:bodyPr>
          <a:lstStyle/>
          <a:p>
            <a:pPr algn="ctr">
              <a:lnSpc>
                <a:spcPts val="3640"/>
              </a:lnSpc>
            </a:pPr>
            <a:r>
              <a:rPr lang="en-US" sz="2600">
                <a:solidFill>
                  <a:srgbClr val="F2EF12"/>
                </a:solidFill>
                <a:latin typeface="Open Sans"/>
                <a:ea typeface="Open Sans"/>
                <a:cs typeface="Open Sans"/>
                <a:sym typeface="Open Sans"/>
              </a:rPr>
              <a:t>Heartbeat</a:t>
            </a:r>
          </a:p>
        </p:txBody>
      </p:sp>
      <p:sp>
        <p:nvSpPr>
          <p:cNvPr id="33" name="TextBox 33"/>
          <p:cNvSpPr txBox="1"/>
          <p:nvPr/>
        </p:nvSpPr>
        <p:spPr>
          <a:xfrm>
            <a:off x="10226013" y="5850312"/>
            <a:ext cx="1059299" cy="264159"/>
          </a:xfrm>
          <a:prstGeom prst="rect">
            <a:avLst/>
          </a:prstGeom>
        </p:spPr>
        <p:txBody>
          <a:bodyPr lIns="0" tIns="0" rIns="0" bIns="0" rtlCol="0" anchor="t">
            <a:spAutoFit/>
          </a:bodyPr>
          <a:lstStyle/>
          <a:p>
            <a:pPr algn="ctr">
              <a:lnSpc>
                <a:spcPts val="2240"/>
              </a:lnSpc>
            </a:pPr>
            <a:r>
              <a:rPr lang="en-US" sz="1600">
                <a:solidFill>
                  <a:srgbClr val="F2EF12"/>
                </a:solidFill>
                <a:latin typeface="Open Sans"/>
                <a:ea typeface="Open Sans"/>
                <a:cs typeface="Open Sans"/>
                <a:sym typeface="Open Sans"/>
              </a:rPr>
              <a:t>2 secondes</a:t>
            </a:r>
          </a:p>
        </p:txBody>
      </p:sp>
      <p:sp>
        <p:nvSpPr>
          <p:cNvPr id="34" name="TextBox 34"/>
          <p:cNvSpPr txBox="1"/>
          <p:nvPr/>
        </p:nvSpPr>
        <p:spPr>
          <a:xfrm>
            <a:off x="8223379" y="7740644"/>
            <a:ext cx="1059299" cy="264159"/>
          </a:xfrm>
          <a:prstGeom prst="rect">
            <a:avLst/>
          </a:prstGeom>
        </p:spPr>
        <p:txBody>
          <a:bodyPr lIns="0" tIns="0" rIns="0" bIns="0" rtlCol="0" anchor="t">
            <a:spAutoFit/>
          </a:bodyPr>
          <a:lstStyle/>
          <a:p>
            <a:pPr algn="ctr">
              <a:lnSpc>
                <a:spcPts val="2240"/>
              </a:lnSpc>
            </a:pPr>
            <a:r>
              <a:rPr lang="en-US" sz="1600">
                <a:solidFill>
                  <a:srgbClr val="F2EF12"/>
                </a:solidFill>
                <a:latin typeface="Open Sans"/>
                <a:ea typeface="Open Sans"/>
                <a:cs typeface="Open Sans"/>
                <a:sym typeface="Open Sans"/>
              </a:rPr>
              <a:t>2 secondes</a:t>
            </a:r>
          </a:p>
        </p:txBody>
      </p:sp>
      <p:sp>
        <p:nvSpPr>
          <p:cNvPr id="35" name="TextBox 35"/>
          <p:cNvSpPr txBox="1"/>
          <p:nvPr/>
        </p:nvSpPr>
        <p:spPr>
          <a:xfrm>
            <a:off x="6345129" y="5850312"/>
            <a:ext cx="1059299" cy="264159"/>
          </a:xfrm>
          <a:prstGeom prst="rect">
            <a:avLst/>
          </a:prstGeom>
        </p:spPr>
        <p:txBody>
          <a:bodyPr lIns="0" tIns="0" rIns="0" bIns="0" rtlCol="0" anchor="t">
            <a:spAutoFit/>
          </a:bodyPr>
          <a:lstStyle/>
          <a:p>
            <a:pPr algn="ctr">
              <a:lnSpc>
                <a:spcPts val="2240"/>
              </a:lnSpc>
            </a:pPr>
            <a:r>
              <a:rPr lang="en-US" sz="1600">
                <a:solidFill>
                  <a:srgbClr val="F2EF12"/>
                </a:solidFill>
                <a:latin typeface="Open Sans"/>
                <a:ea typeface="Open Sans"/>
                <a:cs typeface="Open Sans"/>
                <a:sym typeface="Open Sans"/>
              </a:rPr>
              <a:t>2 secondes</a:t>
            </a:r>
          </a:p>
        </p:txBody>
      </p:sp>
      <p:sp>
        <p:nvSpPr>
          <p:cNvPr id="36" name="TextBox 36"/>
          <p:cNvSpPr txBox="1"/>
          <p:nvPr/>
        </p:nvSpPr>
        <p:spPr>
          <a:xfrm>
            <a:off x="9930899" y="310511"/>
            <a:ext cx="1713153" cy="819150"/>
          </a:xfrm>
          <a:prstGeom prst="rect">
            <a:avLst/>
          </a:prstGeom>
        </p:spPr>
        <p:txBody>
          <a:bodyPr lIns="0" tIns="0" rIns="0" bIns="0" rtlCol="0" anchor="t">
            <a:spAutoFit/>
          </a:bodyPr>
          <a:lstStyle/>
          <a:p>
            <a:pPr marL="0" lvl="0" indent="0" algn="ctr">
              <a:lnSpc>
                <a:spcPts val="5850"/>
              </a:lnSpc>
              <a:spcBef>
                <a:spcPct val="0"/>
              </a:spcBef>
            </a:pPr>
            <a:r>
              <a:rPr lang="en-US" sz="4500" b="1">
                <a:solidFill>
                  <a:srgbClr val="000000"/>
                </a:solidFill>
                <a:latin typeface="Tajawal Bold Bold"/>
                <a:ea typeface="Tajawal Bold Bold"/>
                <a:cs typeface="Tajawal Bold Bold"/>
                <a:sym typeface="Tajawal Bold Bold"/>
              </a:rPr>
              <a:t>Sain</a:t>
            </a:r>
          </a:p>
        </p:txBody>
      </p:sp>
      <p:sp>
        <p:nvSpPr>
          <p:cNvPr id="37" name="TextBox 37"/>
          <p:cNvSpPr txBox="1"/>
          <p:nvPr/>
        </p:nvSpPr>
        <p:spPr>
          <a:xfrm>
            <a:off x="12536640" y="3917792"/>
            <a:ext cx="1598460" cy="372744"/>
          </a:xfrm>
          <a:prstGeom prst="rect">
            <a:avLst/>
          </a:prstGeom>
        </p:spPr>
        <p:txBody>
          <a:bodyPr wrap="square" lIns="0" tIns="0" rIns="0" bIns="0" rtlCol="0" anchor="t">
            <a:spAutoFit/>
          </a:bodyPr>
          <a:lstStyle/>
          <a:p>
            <a:pPr algn="ctr">
              <a:lnSpc>
                <a:spcPts val="3080"/>
              </a:lnSpc>
            </a:pPr>
            <a:r>
              <a:rPr lang="en-US" sz="2200" dirty="0" err="1">
                <a:solidFill>
                  <a:srgbClr val="FFFFFF"/>
                </a:solidFill>
                <a:latin typeface="Open Sans"/>
                <a:ea typeface="Open Sans"/>
                <a:cs typeface="Open Sans"/>
                <a:sym typeface="Open Sans"/>
              </a:rPr>
              <a:t>Réplication</a:t>
            </a:r>
            <a:endParaRPr lang="en-US" sz="2200" dirty="0">
              <a:solidFill>
                <a:srgbClr val="FFFFFF"/>
              </a:solidFill>
              <a:latin typeface="Open Sans"/>
              <a:ea typeface="Open Sans"/>
              <a:cs typeface="Open Sans"/>
              <a:sym typeface="Open Sans"/>
            </a:endParaRPr>
          </a:p>
        </p:txBody>
      </p:sp>
      <p:sp>
        <p:nvSpPr>
          <p:cNvPr id="38" name="TextBox 38"/>
          <p:cNvSpPr txBox="1"/>
          <p:nvPr/>
        </p:nvSpPr>
        <p:spPr>
          <a:xfrm>
            <a:off x="3654379" y="3917792"/>
            <a:ext cx="1547426" cy="372744"/>
          </a:xfrm>
          <a:prstGeom prst="rect">
            <a:avLst/>
          </a:prstGeom>
        </p:spPr>
        <p:txBody>
          <a:bodyPr wrap="square" lIns="0" tIns="0" rIns="0" bIns="0" rtlCol="0" anchor="t">
            <a:spAutoFit/>
          </a:bodyPr>
          <a:lstStyle/>
          <a:p>
            <a:pPr algn="ctr">
              <a:lnSpc>
                <a:spcPts val="3080"/>
              </a:lnSpc>
            </a:pPr>
            <a:r>
              <a:rPr lang="en-US" sz="2200" dirty="0" err="1">
                <a:solidFill>
                  <a:srgbClr val="FFFFFF"/>
                </a:solidFill>
                <a:latin typeface="Open Sans"/>
                <a:ea typeface="Open Sans"/>
                <a:cs typeface="Open Sans"/>
                <a:sym typeface="Open Sans"/>
              </a:rPr>
              <a:t>Réplication</a:t>
            </a:r>
            <a:endParaRPr lang="en-US" sz="2200" dirty="0">
              <a:solidFill>
                <a:srgbClr val="FFFFFF"/>
              </a:solidFill>
              <a:latin typeface="Open Sans"/>
              <a:ea typeface="Open Sans"/>
              <a:cs typeface="Open Sans"/>
              <a:sym typeface="Open Sans"/>
            </a:endParaRPr>
          </a:p>
        </p:txBody>
      </p:sp>
      <p:sp>
        <p:nvSpPr>
          <p:cNvPr id="39" name="TextBox 39"/>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43</a:t>
            </a:r>
          </a:p>
        </p:txBody>
      </p:sp>
      <p:sp>
        <p:nvSpPr>
          <p:cNvPr id="40" name="TextBox 40"/>
          <p:cNvSpPr txBox="1"/>
          <p:nvPr/>
        </p:nvSpPr>
        <p:spPr>
          <a:xfrm>
            <a:off x="330601" y="634361"/>
            <a:ext cx="8057486" cy="917257"/>
          </a:xfrm>
          <a:prstGeom prst="rect">
            <a:avLst/>
          </a:prstGeom>
        </p:spPr>
        <p:txBody>
          <a:bodyPr lIns="0" tIns="0" rIns="0" bIns="0" rtlCol="0" anchor="t">
            <a:spAutoFit/>
          </a:bodyPr>
          <a:lstStyle/>
          <a:p>
            <a:pPr marL="0" lvl="0" indent="0" algn="l">
              <a:lnSpc>
                <a:spcPts val="6532"/>
              </a:lnSpc>
              <a:spcBef>
                <a:spcPct val="0"/>
              </a:spcBef>
            </a:pPr>
            <a:r>
              <a:rPr lang="en-US" sz="5025" b="1">
                <a:solidFill>
                  <a:srgbClr val="000000"/>
                </a:solidFill>
                <a:latin typeface="Tajawal Bold Bold"/>
                <a:ea typeface="Tajawal Bold Bold"/>
                <a:cs typeface="Tajawal Bold Bold"/>
                <a:sym typeface="Tajawal Bold Bold"/>
              </a:rPr>
              <a:t>ENSEMBLE DE RÉPLICATION</a:t>
            </a:r>
          </a:p>
        </p:txBody>
      </p:sp>
    </p:spTree>
  </p:cSld>
  <p:clrMapOvr>
    <a:masterClrMapping/>
  </p:clrMapOvr>
  <p:transition spd="med">
    <p:pull/>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4359343" y="6638267"/>
            <a:ext cx="1985785" cy="1985785"/>
            <a:chOff x="0" y="0"/>
            <a:chExt cx="2647713" cy="2647713"/>
          </a:xfrm>
        </p:grpSpPr>
        <p:sp>
          <p:nvSpPr>
            <p:cNvPr id="3" name="Freeform 3"/>
            <p:cNvSpPr/>
            <p:nvPr/>
          </p:nvSpPr>
          <p:spPr>
            <a:xfrm>
              <a:off x="398784" y="298800"/>
              <a:ext cx="1850146" cy="1850146"/>
            </a:xfrm>
            <a:custGeom>
              <a:avLst/>
              <a:gdLst/>
              <a:ahLst/>
              <a:cxnLst/>
              <a:rect l="l" t="t" r="r" b="b"/>
              <a:pathLst>
                <a:path w="1850146" h="1850146">
                  <a:moveTo>
                    <a:pt x="0" y="0"/>
                  </a:moveTo>
                  <a:lnTo>
                    <a:pt x="1850146" y="0"/>
                  </a:lnTo>
                  <a:lnTo>
                    <a:pt x="1850146" y="1850146"/>
                  </a:lnTo>
                  <a:lnTo>
                    <a:pt x="0" y="1850146"/>
                  </a:lnTo>
                  <a:lnTo>
                    <a:pt x="0" y="0"/>
                  </a:lnTo>
                  <a:close/>
                </a:path>
              </a:pathLst>
            </a:custGeom>
            <a:blipFill>
              <a:blip r:embed="rId2"/>
              <a:stretch>
                <a:fillRect/>
              </a:stretch>
            </a:blipFill>
          </p:spPr>
          <p:txBody>
            <a:bodyPr/>
            <a:lstStyle/>
            <a:p>
              <a:endParaRPr lang="fr-FR"/>
            </a:p>
          </p:txBody>
        </p:sp>
        <p:sp>
          <p:nvSpPr>
            <p:cNvPr id="4" name="Freeform 4"/>
            <p:cNvSpPr/>
            <p:nvPr/>
          </p:nvSpPr>
          <p:spPr>
            <a:xfrm>
              <a:off x="0" y="0"/>
              <a:ext cx="2647713" cy="2647713"/>
            </a:xfrm>
            <a:custGeom>
              <a:avLst/>
              <a:gdLst/>
              <a:ahLst/>
              <a:cxnLst/>
              <a:rect l="l" t="t" r="r" b="b"/>
              <a:pathLst>
                <a:path w="2647713" h="2647713">
                  <a:moveTo>
                    <a:pt x="0" y="0"/>
                  </a:moveTo>
                  <a:lnTo>
                    <a:pt x="2647713" y="0"/>
                  </a:lnTo>
                  <a:lnTo>
                    <a:pt x="2647713" y="2647713"/>
                  </a:lnTo>
                  <a:lnTo>
                    <a:pt x="0" y="2647713"/>
                  </a:lnTo>
                  <a:lnTo>
                    <a:pt x="0" y="0"/>
                  </a:lnTo>
                  <a:close/>
                </a:path>
              </a:pathLst>
            </a:custGeom>
            <a:blipFill>
              <a:blip r:embed="rId3">
                <a:extLst>
                  <a:ext uri="{96DAC541-7B7A-43D3-8B79-37D633B846F1}">
                    <asvg:svgBlip xmlns:asvg="http://schemas.microsoft.com/office/drawing/2016/SVG/main" r:embed="rId4"/>
                  </a:ext>
                </a:extLst>
              </a:blip>
              <a:stretch>
                <a:fillRect/>
              </a:stretch>
            </a:blipFill>
            <a:ln w="19050" cap="sq">
              <a:solidFill>
                <a:srgbClr val="FFFFFF"/>
              </a:solidFill>
              <a:prstDash val="solid"/>
              <a:miter/>
            </a:ln>
          </p:spPr>
          <p:txBody>
            <a:bodyPr/>
            <a:lstStyle/>
            <a:p>
              <a:endParaRPr lang="fr-FR"/>
            </a:p>
          </p:txBody>
        </p:sp>
        <p:sp>
          <p:nvSpPr>
            <p:cNvPr id="5" name="TextBox 5"/>
            <p:cNvSpPr txBox="1"/>
            <p:nvPr/>
          </p:nvSpPr>
          <p:spPr>
            <a:xfrm>
              <a:off x="939073" y="133753"/>
              <a:ext cx="769568" cy="301519"/>
            </a:xfrm>
            <a:prstGeom prst="rect">
              <a:avLst/>
            </a:prstGeom>
          </p:spPr>
          <p:txBody>
            <a:bodyPr lIns="0" tIns="0" rIns="0" bIns="0" rtlCol="0" anchor="t">
              <a:spAutoFit/>
            </a:bodyPr>
            <a:lstStyle/>
            <a:p>
              <a:pPr algn="ctr">
                <a:lnSpc>
                  <a:spcPts val="1891"/>
                </a:lnSpc>
              </a:pPr>
              <a:endParaRPr/>
            </a:p>
          </p:txBody>
        </p:sp>
        <p:sp>
          <p:nvSpPr>
            <p:cNvPr id="6" name="TextBox 6"/>
            <p:cNvSpPr txBox="1"/>
            <p:nvPr/>
          </p:nvSpPr>
          <p:spPr>
            <a:xfrm>
              <a:off x="773227" y="1983899"/>
              <a:ext cx="1101260" cy="301519"/>
            </a:xfrm>
            <a:prstGeom prst="rect">
              <a:avLst/>
            </a:prstGeom>
          </p:spPr>
          <p:txBody>
            <a:bodyPr lIns="0" tIns="0" rIns="0" bIns="0" rtlCol="0" anchor="t">
              <a:spAutoFit/>
            </a:bodyPr>
            <a:lstStyle/>
            <a:p>
              <a:pPr algn="ctr">
                <a:lnSpc>
                  <a:spcPts val="1891"/>
                </a:lnSpc>
              </a:pPr>
              <a:endParaRPr/>
            </a:p>
          </p:txBody>
        </p:sp>
        <p:sp>
          <p:nvSpPr>
            <p:cNvPr id="7" name="TextBox 7"/>
            <p:cNvSpPr txBox="1"/>
            <p:nvPr/>
          </p:nvSpPr>
          <p:spPr>
            <a:xfrm>
              <a:off x="652374" y="1983734"/>
              <a:ext cx="1342964" cy="322326"/>
            </a:xfrm>
            <a:prstGeom prst="rect">
              <a:avLst/>
            </a:prstGeom>
          </p:spPr>
          <p:txBody>
            <a:bodyPr lIns="0" tIns="0" rIns="0" bIns="0" rtlCol="0" anchor="t">
              <a:spAutoFit/>
            </a:bodyPr>
            <a:lstStyle/>
            <a:p>
              <a:pPr algn="ctr">
                <a:lnSpc>
                  <a:spcPts val="2031"/>
                </a:lnSpc>
              </a:pPr>
              <a:r>
                <a:rPr lang="en-US" sz="1451">
                  <a:solidFill>
                    <a:srgbClr val="FFFFFF"/>
                  </a:solidFill>
                  <a:latin typeface="Open Sans"/>
                  <a:ea typeface="Open Sans"/>
                  <a:cs typeface="Open Sans"/>
                  <a:sym typeface="Open Sans"/>
                </a:rPr>
                <a:t>Secondaire</a:t>
              </a:r>
            </a:p>
          </p:txBody>
        </p:sp>
        <p:sp>
          <p:nvSpPr>
            <p:cNvPr id="8" name="TextBox 8"/>
            <p:cNvSpPr txBox="1"/>
            <p:nvPr/>
          </p:nvSpPr>
          <p:spPr>
            <a:xfrm>
              <a:off x="868858" y="133588"/>
              <a:ext cx="909998" cy="301519"/>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2</a:t>
              </a:r>
            </a:p>
          </p:txBody>
        </p:sp>
      </p:grpSp>
      <p:sp>
        <p:nvSpPr>
          <p:cNvPr id="9" name="AutoShape 9"/>
          <p:cNvSpPr/>
          <p:nvPr/>
        </p:nvSpPr>
        <p:spPr>
          <a:xfrm flipV="1">
            <a:off x="6345129" y="7631035"/>
            <a:ext cx="5010089" cy="124"/>
          </a:xfrm>
          <a:prstGeom prst="line">
            <a:avLst/>
          </a:prstGeom>
          <a:ln w="38100" cap="flat">
            <a:solidFill>
              <a:srgbClr val="F2EF12"/>
            </a:solidFill>
            <a:prstDash val="solid"/>
            <a:headEnd type="arrow" w="med" len="sm"/>
            <a:tailEnd type="arrow" w="med" len="sm"/>
          </a:ln>
        </p:spPr>
        <p:txBody>
          <a:bodyPr/>
          <a:lstStyle/>
          <a:p>
            <a:endParaRPr lang="fr-FR"/>
          </a:p>
        </p:txBody>
      </p:sp>
      <p:grpSp>
        <p:nvGrpSpPr>
          <p:cNvPr id="10" name="Group 10"/>
          <p:cNvGrpSpPr/>
          <p:nvPr/>
        </p:nvGrpSpPr>
        <p:grpSpPr>
          <a:xfrm>
            <a:off x="7760565" y="2723193"/>
            <a:ext cx="1984928" cy="1981566"/>
            <a:chOff x="0" y="0"/>
            <a:chExt cx="2646570" cy="2642088"/>
          </a:xfrm>
        </p:grpSpPr>
        <p:sp>
          <p:nvSpPr>
            <p:cNvPr id="11" name="Freeform 11"/>
            <p:cNvSpPr/>
            <p:nvPr/>
          </p:nvSpPr>
          <p:spPr>
            <a:xfrm>
              <a:off x="398612" y="298671"/>
              <a:ext cx="1849347" cy="1849347"/>
            </a:xfrm>
            <a:custGeom>
              <a:avLst/>
              <a:gdLst/>
              <a:ahLst/>
              <a:cxnLst/>
              <a:rect l="l" t="t" r="r" b="b"/>
              <a:pathLst>
                <a:path w="1849347" h="1849347">
                  <a:moveTo>
                    <a:pt x="0" y="0"/>
                  </a:moveTo>
                  <a:lnTo>
                    <a:pt x="1849347" y="0"/>
                  </a:lnTo>
                  <a:lnTo>
                    <a:pt x="1849347" y="1849348"/>
                  </a:lnTo>
                  <a:lnTo>
                    <a:pt x="0" y="1849348"/>
                  </a:lnTo>
                  <a:lnTo>
                    <a:pt x="0" y="0"/>
                  </a:lnTo>
                  <a:close/>
                </a:path>
              </a:pathLst>
            </a:custGeom>
            <a:blipFill>
              <a:blip r:embed="rId2"/>
              <a:stretch>
                <a:fillRect/>
              </a:stretch>
            </a:blipFill>
          </p:spPr>
          <p:txBody>
            <a:bodyPr/>
            <a:lstStyle/>
            <a:p>
              <a:endParaRPr lang="fr-FR"/>
            </a:p>
          </p:txBody>
        </p:sp>
        <p:sp>
          <p:nvSpPr>
            <p:cNvPr id="12" name="Freeform 12"/>
            <p:cNvSpPr/>
            <p:nvPr/>
          </p:nvSpPr>
          <p:spPr>
            <a:xfrm>
              <a:off x="0" y="0"/>
              <a:ext cx="2646570" cy="2642088"/>
            </a:xfrm>
            <a:custGeom>
              <a:avLst/>
              <a:gdLst/>
              <a:ahLst/>
              <a:cxnLst/>
              <a:rect l="l" t="t" r="r" b="b"/>
              <a:pathLst>
                <a:path w="2646570" h="2642088">
                  <a:moveTo>
                    <a:pt x="0" y="0"/>
                  </a:moveTo>
                  <a:lnTo>
                    <a:pt x="2646570" y="0"/>
                  </a:lnTo>
                  <a:lnTo>
                    <a:pt x="2646570" y="2642088"/>
                  </a:lnTo>
                  <a:lnTo>
                    <a:pt x="0" y="2642088"/>
                  </a:lnTo>
                  <a:lnTo>
                    <a:pt x="0" y="0"/>
                  </a:lnTo>
                  <a:close/>
                </a:path>
              </a:pathLst>
            </a:custGeom>
            <a:blipFill>
              <a:blip r:embed="rId3">
                <a:extLst>
                  <a:ext uri="{96DAC541-7B7A-43D3-8B79-37D633B846F1}">
                    <asvg:svgBlip xmlns:asvg="http://schemas.microsoft.com/office/drawing/2016/SVG/main" r:embed="rId4"/>
                  </a:ext>
                </a:extLst>
              </a:blip>
              <a:stretch>
                <a:fillRect t="-84" b="-84"/>
              </a:stretch>
            </a:blipFill>
            <a:ln w="9525" cap="sq">
              <a:solidFill>
                <a:srgbClr val="FFFFFF"/>
              </a:solidFill>
              <a:prstDash val="solid"/>
              <a:miter/>
            </a:ln>
          </p:spPr>
          <p:txBody>
            <a:bodyPr/>
            <a:lstStyle/>
            <a:p>
              <a:endParaRPr lang="fr-FR"/>
            </a:p>
          </p:txBody>
        </p:sp>
        <p:sp>
          <p:nvSpPr>
            <p:cNvPr id="13" name="TextBox 13"/>
            <p:cNvSpPr txBox="1"/>
            <p:nvPr/>
          </p:nvSpPr>
          <p:spPr>
            <a:xfrm>
              <a:off x="938667" y="133683"/>
              <a:ext cx="769236" cy="301401"/>
            </a:xfrm>
            <a:prstGeom prst="rect">
              <a:avLst/>
            </a:prstGeom>
          </p:spPr>
          <p:txBody>
            <a:bodyPr lIns="0" tIns="0" rIns="0" bIns="0" rtlCol="0" anchor="t">
              <a:spAutoFit/>
            </a:bodyPr>
            <a:lstStyle/>
            <a:p>
              <a:pPr algn="ctr">
                <a:lnSpc>
                  <a:spcPts val="1890"/>
                </a:lnSpc>
              </a:pPr>
              <a:endParaRPr/>
            </a:p>
          </p:txBody>
        </p:sp>
        <p:sp>
          <p:nvSpPr>
            <p:cNvPr id="14" name="TextBox 14"/>
            <p:cNvSpPr txBox="1"/>
            <p:nvPr/>
          </p:nvSpPr>
          <p:spPr>
            <a:xfrm>
              <a:off x="772893" y="1973506"/>
              <a:ext cx="1246502" cy="374495"/>
            </a:xfrm>
            <a:prstGeom prst="rect">
              <a:avLst/>
            </a:prstGeom>
          </p:spPr>
          <p:txBody>
            <a:bodyPr lIns="0" tIns="0" rIns="0" bIns="0" rtlCol="0" anchor="t">
              <a:spAutoFit/>
            </a:bodyPr>
            <a:lstStyle/>
            <a:p>
              <a:pPr algn="ctr">
                <a:lnSpc>
                  <a:spcPts val="2323"/>
                </a:lnSpc>
              </a:pPr>
              <a:r>
                <a:rPr lang="en-US" sz="1659" b="1">
                  <a:solidFill>
                    <a:srgbClr val="00F0FF"/>
                  </a:solidFill>
                  <a:latin typeface="Open Sans Bold"/>
                  <a:ea typeface="Open Sans Bold"/>
                  <a:cs typeface="Open Sans Bold"/>
                  <a:sym typeface="Open Sans Bold"/>
                </a:rPr>
                <a:t>Principal</a:t>
              </a:r>
            </a:p>
          </p:txBody>
        </p:sp>
        <p:sp>
          <p:nvSpPr>
            <p:cNvPr id="15" name="Freeform 15"/>
            <p:cNvSpPr/>
            <p:nvPr/>
          </p:nvSpPr>
          <p:spPr>
            <a:xfrm>
              <a:off x="53186" y="0"/>
              <a:ext cx="2540198" cy="2540198"/>
            </a:xfrm>
            <a:custGeom>
              <a:avLst/>
              <a:gdLst/>
              <a:ahLst/>
              <a:cxnLst/>
              <a:rect l="l" t="t" r="r" b="b"/>
              <a:pathLst>
                <a:path w="2540198" h="2540198">
                  <a:moveTo>
                    <a:pt x="0" y="0"/>
                  </a:moveTo>
                  <a:lnTo>
                    <a:pt x="2540198" y="0"/>
                  </a:lnTo>
                  <a:lnTo>
                    <a:pt x="2540198" y="2540198"/>
                  </a:lnTo>
                  <a:lnTo>
                    <a:pt x="0" y="254019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
          <p:nvSpPr>
            <p:cNvPr id="16" name="TextBox 16"/>
            <p:cNvSpPr txBox="1"/>
            <p:nvPr/>
          </p:nvSpPr>
          <p:spPr>
            <a:xfrm>
              <a:off x="776761" y="85548"/>
              <a:ext cx="1093047" cy="301519"/>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1</a:t>
              </a:r>
            </a:p>
          </p:txBody>
        </p:sp>
      </p:grpSp>
      <p:sp>
        <p:nvSpPr>
          <p:cNvPr id="17" name="TextBox 17"/>
          <p:cNvSpPr txBox="1"/>
          <p:nvPr/>
        </p:nvSpPr>
        <p:spPr>
          <a:xfrm>
            <a:off x="7924468" y="8120648"/>
            <a:ext cx="2036683" cy="503279"/>
          </a:xfrm>
          <a:prstGeom prst="rect">
            <a:avLst/>
          </a:prstGeom>
        </p:spPr>
        <p:txBody>
          <a:bodyPr wrap="square" lIns="0" tIns="0" rIns="0" bIns="0" rtlCol="0" anchor="t">
            <a:spAutoFit/>
          </a:bodyPr>
          <a:lstStyle/>
          <a:p>
            <a:pPr algn="ctr">
              <a:lnSpc>
                <a:spcPts val="4200"/>
              </a:lnSpc>
            </a:pPr>
            <a:r>
              <a:rPr lang="en-US" sz="3000" dirty="0">
                <a:solidFill>
                  <a:srgbClr val="F2EF12"/>
                </a:solidFill>
                <a:latin typeface="Open Sans"/>
                <a:ea typeface="Open Sans"/>
                <a:cs typeface="Open Sans"/>
                <a:sym typeface="Open Sans"/>
              </a:rPr>
              <a:t>Heartbeat</a:t>
            </a:r>
          </a:p>
        </p:txBody>
      </p:sp>
      <p:sp>
        <p:nvSpPr>
          <p:cNvPr id="18" name="TextBox 18"/>
          <p:cNvSpPr txBox="1"/>
          <p:nvPr/>
        </p:nvSpPr>
        <p:spPr>
          <a:xfrm>
            <a:off x="6756102" y="4892052"/>
            <a:ext cx="4207193" cy="349249"/>
          </a:xfrm>
          <a:prstGeom prst="rect">
            <a:avLst/>
          </a:prstGeom>
        </p:spPr>
        <p:txBody>
          <a:bodyPr lIns="0" tIns="0" rIns="0" bIns="0" rtlCol="0" anchor="t">
            <a:spAutoFit/>
          </a:bodyPr>
          <a:lstStyle/>
          <a:p>
            <a:pPr algn="ctr">
              <a:lnSpc>
                <a:spcPts val="2800"/>
              </a:lnSpc>
            </a:pPr>
            <a:r>
              <a:rPr lang="en-US" sz="2000">
                <a:solidFill>
                  <a:srgbClr val="F2EF12"/>
                </a:solidFill>
                <a:latin typeface="Open Sans"/>
                <a:ea typeface="Open Sans"/>
                <a:cs typeface="Open Sans"/>
                <a:sym typeface="Open Sans"/>
              </a:rPr>
              <a:t>HeartBeat &gt; 10 secondes = </a:t>
            </a:r>
            <a:r>
              <a:rPr lang="en-US" sz="2000" b="1">
                <a:solidFill>
                  <a:srgbClr val="FF0000"/>
                </a:solidFill>
                <a:latin typeface="Open Sans Bold"/>
                <a:ea typeface="Open Sans Bold"/>
                <a:cs typeface="Open Sans Bold"/>
                <a:sym typeface="Open Sans Bold"/>
              </a:rPr>
              <a:t>DOWN !</a:t>
            </a:r>
          </a:p>
        </p:txBody>
      </p:sp>
      <p:sp>
        <p:nvSpPr>
          <p:cNvPr id="19" name="TextBox 19"/>
          <p:cNvSpPr txBox="1"/>
          <p:nvPr/>
        </p:nvSpPr>
        <p:spPr>
          <a:xfrm>
            <a:off x="7678246" y="7085593"/>
            <a:ext cx="2684953" cy="370999"/>
          </a:xfrm>
          <a:prstGeom prst="rect">
            <a:avLst/>
          </a:prstGeom>
        </p:spPr>
        <p:txBody>
          <a:bodyPr wrap="square" lIns="0" tIns="0" rIns="0" bIns="0" rtlCol="0" anchor="t">
            <a:spAutoFit/>
          </a:bodyPr>
          <a:lstStyle/>
          <a:p>
            <a:pPr algn="ctr">
              <a:lnSpc>
                <a:spcPts val="3080"/>
              </a:lnSpc>
            </a:pPr>
            <a:r>
              <a:rPr lang="en-US" sz="2200" dirty="0">
                <a:solidFill>
                  <a:srgbClr val="F2EF12"/>
                </a:solidFill>
                <a:latin typeface="Open Sans"/>
                <a:ea typeface="Open Sans"/>
                <a:cs typeface="Open Sans"/>
                <a:sym typeface="Open Sans"/>
              </a:rPr>
              <a:t> </a:t>
            </a:r>
            <a:r>
              <a:rPr lang="en-US" sz="2200" dirty="0" err="1">
                <a:solidFill>
                  <a:srgbClr val="F2EF12"/>
                </a:solidFill>
                <a:latin typeface="Open Sans"/>
                <a:ea typeface="Open Sans"/>
                <a:cs typeface="Open Sans"/>
                <a:sym typeface="Open Sans"/>
              </a:rPr>
              <a:t>Élection</a:t>
            </a:r>
            <a:r>
              <a:rPr lang="en-US" sz="2200" dirty="0">
                <a:solidFill>
                  <a:srgbClr val="F2EF12"/>
                </a:solidFill>
                <a:latin typeface="Open Sans"/>
                <a:ea typeface="Open Sans"/>
                <a:cs typeface="Open Sans"/>
                <a:sym typeface="Open Sans"/>
              </a:rPr>
              <a:t> </a:t>
            </a:r>
            <a:r>
              <a:rPr lang="en-US" sz="2200" dirty="0" err="1">
                <a:solidFill>
                  <a:srgbClr val="F2EF12"/>
                </a:solidFill>
                <a:latin typeface="Open Sans"/>
                <a:ea typeface="Open Sans"/>
                <a:cs typeface="Open Sans"/>
                <a:sym typeface="Open Sans"/>
              </a:rPr>
              <a:t>primaire</a:t>
            </a:r>
            <a:endParaRPr lang="en-US" sz="2200" dirty="0">
              <a:solidFill>
                <a:srgbClr val="F2EF12"/>
              </a:solidFill>
              <a:latin typeface="Open Sans"/>
              <a:ea typeface="Open Sans"/>
              <a:cs typeface="Open Sans"/>
              <a:sym typeface="Open Sans"/>
            </a:endParaRPr>
          </a:p>
        </p:txBody>
      </p:sp>
      <p:sp>
        <p:nvSpPr>
          <p:cNvPr id="20" name="AutoShape 20"/>
          <p:cNvSpPr/>
          <p:nvPr/>
        </p:nvSpPr>
        <p:spPr>
          <a:xfrm>
            <a:off x="6345129" y="8217308"/>
            <a:ext cx="5010089" cy="0"/>
          </a:xfrm>
          <a:prstGeom prst="line">
            <a:avLst/>
          </a:prstGeom>
          <a:ln w="38100" cap="flat">
            <a:solidFill>
              <a:srgbClr val="F2EF12"/>
            </a:solidFill>
            <a:prstDash val="solid"/>
            <a:headEnd type="none" w="sm" len="sm"/>
            <a:tailEnd type="triangle" w="lg" len="med"/>
          </a:ln>
        </p:spPr>
        <p:txBody>
          <a:bodyPr/>
          <a:lstStyle/>
          <a:p>
            <a:endParaRPr lang="fr-FR"/>
          </a:p>
        </p:txBody>
      </p:sp>
      <p:grpSp>
        <p:nvGrpSpPr>
          <p:cNvPr id="21" name="Group 21"/>
          <p:cNvGrpSpPr/>
          <p:nvPr/>
        </p:nvGrpSpPr>
        <p:grpSpPr>
          <a:xfrm>
            <a:off x="9745451" y="3694926"/>
            <a:ext cx="2659809" cy="2943465"/>
            <a:chOff x="0" y="0"/>
            <a:chExt cx="3546412" cy="3924620"/>
          </a:xfrm>
        </p:grpSpPr>
        <p:sp>
          <p:nvSpPr>
            <p:cNvPr id="22" name="AutoShape 22"/>
            <p:cNvSpPr/>
            <p:nvPr/>
          </p:nvSpPr>
          <p:spPr>
            <a:xfrm>
              <a:off x="3495612" y="33251"/>
              <a:ext cx="25400" cy="3891203"/>
            </a:xfrm>
            <a:prstGeom prst="line">
              <a:avLst/>
            </a:prstGeom>
            <a:ln w="50800" cap="flat">
              <a:solidFill>
                <a:srgbClr val="FFFFFF"/>
              </a:solidFill>
              <a:prstDash val="solid"/>
              <a:headEnd type="none" w="sm" len="sm"/>
              <a:tailEnd type="arrow" w="med" len="sm"/>
            </a:ln>
          </p:spPr>
          <p:txBody>
            <a:bodyPr/>
            <a:lstStyle/>
            <a:p>
              <a:endParaRPr lang="fr-FR"/>
            </a:p>
          </p:txBody>
        </p:sp>
        <p:sp>
          <p:nvSpPr>
            <p:cNvPr id="23" name="AutoShape 23"/>
            <p:cNvSpPr/>
            <p:nvPr/>
          </p:nvSpPr>
          <p:spPr>
            <a:xfrm flipH="1" flipV="1">
              <a:off x="56" y="25400"/>
              <a:ext cx="3470157" cy="7686"/>
            </a:xfrm>
            <a:prstGeom prst="line">
              <a:avLst/>
            </a:prstGeom>
            <a:ln w="50800" cap="flat">
              <a:solidFill>
                <a:srgbClr val="FFFFFF"/>
              </a:solidFill>
              <a:prstDash val="solid"/>
              <a:headEnd type="none" w="sm" len="sm"/>
              <a:tailEnd type="none" w="sm" len="sm"/>
            </a:ln>
          </p:spPr>
          <p:txBody>
            <a:bodyPr/>
            <a:lstStyle/>
            <a:p>
              <a:endParaRPr lang="fr-FR"/>
            </a:p>
          </p:txBody>
        </p:sp>
      </p:grpSp>
      <p:sp>
        <p:nvSpPr>
          <p:cNvPr id="24" name="TextBox 24"/>
          <p:cNvSpPr txBox="1"/>
          <p:nvPr/>
        </p:nvSpPr>
        <p:spPr>
          <a:xfrm>
            <a:off x="12536640" y="3917792"/>
            <a:ext cx="1522260" cy="372744"/>
          </a:xfrm>
          <a:prstGeom prst="rect">
            <a:avLst/>
          </a:prstGeom>
        </p:spPr>
        <p:txBody>
          <a:bodyPr wrap="square" lIns="0" tIns="0" rIns="0" bIns="0" rtlCol="0" anchor="t">
            <a:spAutoFit/>
          </a:bodyPr>
          <a:lstStyle/>
          <a:p>
            <a:pPr algn="ctr">
              <a:lnSpc>
                <a:spcPts val="3080"/>
              </a:lnSpc>
            </a:pPr>
            <a:r>
              <a:rPr lang="en-US" sz="2200" dirty="0" err="1">
                <a:solidFill>
                  <a:srgbClr val="FFFFFF"/>
                </a:solidFill>
                <a:latin typeface="Open Sans"/>
                <a:ea typeface="Open Sans"/>
                <a:cs typeface="Open Sans"/>
                <a:sym typeface="Open Sans"/>
              </a:rPr>
              <a:t>Réplication</a:t>
            </a:r>
            <a:endParaRPr lang="en-US" sz="2200" dirty="0">
              <a:solidFill>
                <a:srgbClr val="FFFFFF"/>
              </a:solidFill>
              <a:latin typeface="Open Sans"/>
              <a:ea typeface="Open Sans"/>
              <a:cs typeface="Open Sans"/>
              <a:sym typeface="Open Sans"/>
            </a:endParaRPr>
          </a:p>
        </p:txBody>
      </p:sp>
      <p:grpSp>
        <p:nvGrpSpPr>
          <p:cNvPr id="25" name="Group 25"/>
          <p:cNvGrpSpPr/>
          <p:nvPr/>
        </p:nvGrpSpPr>
        <p:grpSpPr>
          <a:xfrm>
            <a:off x="5333186" y="3700690"/>
            <a:ext cx="2386132" cy="2937577"/>
            <a:chOff x="0" y="0"/>
            <a:chExt cx="3181510" cy="3916769"/>
          </a:xfrm>
        </p:grpSpPr>
        <p:sp>
          <p:nvSpPr>
            <p:cNvPr id="26" name="AutoShape 26"/>
            <p:cNvSpPr/>
            <p:nvPr/>
          </p:nvSpPr>
          <p:spPr>
            <a:xfrm>
              <a:off x="25400" y="25400"/>
              <a:ext cx="0" cy="3891369"/>
            </a:xfrm>
            <a:prstGeom prst="line">
              <a:avLst/>
            </a:prstGeom>
            <a:ln w="50800" cap="flat">
              <a:solidFill>
                <a:srgbClr val="FFFFFF"/>
              </a:solidFill>
              <a:prstDash val="solid"/>
              <a:headEnd type="none" w="sm" len="sm"/>
              <a:tailEnd type="arrow" w="med" len="sm"/>
            </a:ln>
          </p:spPr>
          <p:txBody>
            <a:bodyPr/>
            <a:lstStyle/>
            <a:p>
              <a:endParaRPr lang="fr-FR"/>
            </a:p>
          </p:txBody>
        </p:sp>
        <p:sp>
          <p:nvSpPr>
            <p:cNvPr id="27" name="AutoShape 27"/>
            <p:cNvSpPr/>
            <p:nvPr/>
          </p:nvSpPr>
          <p:spPr>
            <a:xfrm flipV="1">
              <a:off x="25400" y="25400"/>
              <a:ext cx="3156110" cy="0"/>
            </a:xfrm>
            <a:prstGeom prst="line">
              <a:avLst/>
            </a:prstGeom>
            <a:ln w="50800" cap="flat">
              <a:solidFill>
                <a:srgbClr val="FFFFFF"/>
              </a:solidFill>
              <a:prstDash val="solid"/>
              <a:headEnd type="none" w="sm" len="sm"/>
              <a:tailEnd type="none" w="sm" len="sm"/>
            </a:ln>
          </p:spPr>
          <p:txBody>
            <a:bodyPr/>
            <a:lstStyle/>
            <a:p>
              <a:endParaRPr lang="fr-FR"/>
            </a:p>
          </p:txBody>
        </p:sp>
      </p:grpSp>
      <p:sp>
        <p:nvSpPr>
          <p:cNvPr id="28" name="TextBox 28"/>
          <p:cNvSpPr txBox="1"/>
          <p:nvPr/>
        </p:nvSpPr>
        <p:spPr>
          <a:xfrm>
            <a:off x="3654379" y="3917792"/>
            <a:ext cx="1547427" cy="372744"/>
          </a:xfrm>
          <a:prstGeom prst="rect">
            <a:avLst/>
          </a:prstGeom>
        </p:spPr>
        <p:txBody>
          <a:bodyPr wrap="square" lIns="0" tIns="0" rIns="0" bIns="0" rtlCol="0" anchor="t">
            <a:spAutoFit/>
          </a:bodyPr>
          <a:lstStyle/>
          <a:p>
            <a:pPr algn="ctr">
              <a:lnSpc>
                <a:spcPts val="3080"/>
              </a:lnSpc>
            </a:pPr>
            <a:r>
              <a:rPr lang="en-US" sz="2200" dirty="0" err="1">
                <a:solidFill>
                  <a:srgbClr val="FFFFFF"/>
                </a:solidFill>
                <a:latin typeface="Open Sans"/>
                <a:ea typeface="Open Sans"/>
                <a:cs typeface="Open Sans"/>
                <a:sym typeface="Open Sans"/>
              </a:rPr>
              <a:t>Réplication</a:t>
            </a:r>
            <a:endParaRPr lang="en-US" sz="2200" dirty="0">
              <a:solidFill>
                <a:srgbClr val="FFFFFF"/>
              </a:solidFill>
              <a:latin typeface="Open Sans"/>
              <a:ea typeface="Open Sans"/>
              <a:cs typeface="Open Sans"/>
              <a:sym typeface="Open Sans"/>
            </a:endParaRPr>
          </a:p>
        </p:txBody>
      </p:sp>
      <p:grpSp>
        <p:nvGrpSpPr>
          <p:cNvPr id="29" name="Group 29"/>
          <p:cNvGrpSpPr/>
          <p:nvPr/>
        </p:nvGrpSpPr>
        <p:grpSpPr>
          <a:xfrm>
            <a:off x="11355218" y="6638142"/>
            <a:ext cx="1985785" cy="1985785"/>
            <a:chOff x="0" y="0"/>
            <a:chExt cx="2647713" cy="2647713"/>
          </a:xfrm>
        </p:grpSpPr>
        <p:sp>
          <p:nvSpPr>
            <p:cNvPr id="30" name="Freeform 30"/>
            <p:cNvSpPr/>
            <p:nvPr/>
          </p:nvSpPr>
          <p:spPr>
            <a:xfrm>
              <a:off x="398784" y="298800"/>
              <a:ext cx="1850146" cy="1850146"/>
            </a:xfrm>
            <a:custGeom>
              <a:avLst/>
              <a:gdLst/>
              <a:ahLst/>
              <a:cxnLst/>
              <a:rect l="l" t="t" r="r" b="b"/>
              <a:pathLst>
                <a:path w="1850146" h="1850146">
                  <a:moveTo>
                    <a:pt x="0" y="0"/>
                  </a:moveTo>
                  <a:lnTo>
                    <a:pt x="1850146" y="0"/>
                  </a:lnTo>
                  <a:lnTo>
                    <a:pt x="1850146" y="1850146"/>
                  </a:lnTo>
                  <a:lnTo>
                    <a:pt x="0" y="1850146"/>
                  </a:lnTo>
                  <a:lnTo>
                    <a:pt x="0" y="0"/>
                  </a:lnTo>
                  <a:close/>
                </a:path>
              </a:pathLst>
            </a:custGeom>
            <a:blipFill>
              <a:blip r:embed="rId2"/>
              <a:stretch>
                <a:fillRect/>
              </a:stretch>
            </a:blipFill>
          </p:spPr>
          <p:txBody>
            <a:bodyPr/>
            <a:lstStyle/>
            <a:p>
              <a:endParaRPr lang="fr-FR"/>
            </a:p>
          </p:txBody>
        </p:sp>
        <p:sp>
          <p:nvSpPr>
            <p:cNvPr id="31" name="Freeform 31"/>
            <p:cNvSpPr/>
            <p:nvPr/>
          </p:nvSpPr>
          <p:spPr>
            <a:xfrm>
              <a:off x="0" y="0"/>
              <a:ext cx="2647713" cy="2647713"/>
            </a:xfrm>
            <a:custGeom>
              <a:avLst/>
              <a:gdLst/>
              <a:ahLst/>
              <a:cxnLst/>
              <a:rect l="l" t="t" r="r" b="b"/>
              <a:pathLst>
                <a:path w="2647713" h="2647713">
                  <a:moveTo>
                    <a:pt x="0" y="0"/>
                  </a:moveTo>
                  <a:lnTo>
                    <a:pt x="2647713" y="0"/>
                  </a:lnTo>
                  <a:lnTo>
                    <a:pt x="2647713" y="2647713"/>
                  </a:lnTo>
                  <a:lnTo>
                    <a:pt x="0" y="2647713"/>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fr-FR"/>
            </a:p>
          </p:txBody>
        </p:sp>
        <p:sp>
          <p:nvSpPr>
            <p:cNvPr id="32" name="TextBox 32"/>
            <p:cNvSpPr txBox="1"/>
            <p:nvPr/>
          </p:nvSpPr>
          <p:spPr>
            <a:xfrm>
              <a:off x="773227" y="133753"/>
              <a:ext cx="1093047" cy="301519"/>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3</a:t>
              </a:r>
            </a:p>
          </p:txBody>
        </p:sp>
        <p:sp>
          <p:nvSpPr>
            <p:cNvPr id="33" name="TextBox 33"/>
            <p:cNvSpPr txBox="1"/>
            <p:nvPr/>
          </p:nvSpPr>
          <p:spPr>
            <a:xfrm>
              <a:off x="703174" y="1983899"/>
              <a:ext cx="1342964" cy="322326"/>
            </a:xfrm>
            <a:prstGeom prst="rect">
              <a:avLst/>
            </a:prstGeom>
          </p:spPr>
          <p:txBody>
            <a:bodyPr lIns="0" tIns="0" rIns="0" bIns="0" rtlCol="0" anchor="t">
              <a:spAutoFit/>
            </a:bodyPr>
            <a:lstStyle/>
            <a:p>
              <a:pPr algn="ctr">
                <a:lnSpc>
                  <a:spcPts val="2031"/>
                </a:lnSpc>
              </a:pPr>
              <a:r>
                <a:rPr lang="en-US" sz="1451">
                  <a:solidFill>
                    <a:srgbClr val="FFFFFF"/>
                  </a:solidFill>
                  <a:latin typeface="Open Sans"/>
                  <a:ea typeface="Open Sans"/>
                  <a:cs typeface="Open Sans"/>
                  <a:sym typeface="Open Sans"/>
                </a:rPr>
                <a:t>Secondaire</a:t>
              </a:r>
            </a:p>
          </p:txBody>
        </p:sp>
      </p:grpSp>
      <p:sp>
        <p:nvSpPr>
          <p:cNvPr id="34" name="TextBox 34"/>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44</a:t>
            </a:r>
          </a:p>
        </p:txBody>
      </p:sp>
      <p:sp>
        <p:nvSpPr>
          <p:cNvPr id="35" name="Freeform 35"/>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7"/>
            <a:stretch>
              <a:fillRect/>
            </a:stretch>
          </a:blipFill>
        </p:spPr>
        <p:txBody>
          <a:bodyPr/>
          <a:lstStyle/>
          <a:p>
            <a:endParaRPr lang="fr-FR"/>
          </a:p>
        </p:txBody>
      </p:sp>
      <p:grpSp>
        <p:nvGrpSpPr>
          <p:cNvPr id="36" name="Group 36"/>
          <p:cNvGrpSpPr/>
          <p:nvPr/>
        </p:nvGrpSpPr>
        <p:grpSpPr>
          <a:xfrm rot="-10800000">
            <a:off x="-3128708" y="-3978781"/>
            <a:ext cx="13884371" cy="6226137"/>
            <a:chOff x="0" y="0"/>
            <a:chExt cx="11979857" cy="5372100"/>
          </a:xfrm>
        </p:grpSpPr>
        <p:sp>
          <p:nvSpPr>
            <p:cNvPr id="37" name="Freeform 37"/>
            <p:cNvSpPr/>
            <p:nvPr/>
          </p:nvSpPr>
          <p:spPr>
            <a:xfrm flipH="1">
              <a:off x="0" y="0"/>
              <a:ext cx="11979856" cy="5372100"/>
            </a:xfrm>
            <a:custGeom>
              <a:avLst/>
              <a:gdLst/>
              <a:ahLst/>
              <a:cxnLst/>
              <a:rect l="l" t="t" r="r" b="b"/>
              <a:pathLst>
                <a:path w="11979856" h="5372100">
                  <a:moveTo>
                    <a:pt x="1550670" y="0"/>
                  </a:moveTo>
                  <a:lnTo>
                    <a:pt x="10429186" y="0"/>
                  </a:lnTo>
                  <a:lnTo>
                    <a:pt x="11979856" y="2686050"/>
                  </a:lnTo>
                  <a:lnTo>
                    <a:pt x="10429186" y="5372100"/>
                  </a:lnTo>
                  <a:lnTo>
                    <a:pt x="1550670" y="5372100"/>
                  </a:lnTo>
                  <a:lnTo>
                    <a:pt x="0" y="2686050"/>
                  </a:lnTo>
                  <a:lnTo>
                    <a:pt x="1550670" y="0"/>
                  </a:lnTo>
                  <a:close/>
                </a:path>
              </a:pathLst>
            </a:custGeom>
            <a:solidFill>
              <a:srgbClr val="A4E473"/>
            </a:solidFill>
          </p:spPr>
          <p:txBody>
            <a:bodyPr/>
            <a:lstStyle/>
            <a:p>
              <a:endParaRPr lang="fr-FR"/>
            </a:p>
          </p:txBody>
        </p:sp>
      </p:grpSp>
      <p:grpSp>
        <p:nvGrpSpPr>
          <p:cNvPr id="38" name="Group 38"/>
          <p:cNvGrpSpPr/>
          <p:nvPr/>
        </p:nvGrpSpPr>
        <p:grpSpPr>
          <a:xfrm>
            <a:off x="8233947" y="-865713"/>
            <a:ext cx="7810874" cy="2334501"/>
            <a:chOff x="0" y="0"/>
            <a:chExt cx="17974201" cy="5372100"/>
          </a:xfrm>
        </p:grpSpPr>
        <p:sp>
          <p:nvSpPr>
            <p:cNvPr id="39" name="Freeform 39"/>
            <p:cNvSpPr/>
            <p:nvPr/>
          </p:nvSpPr>
          <p:spPr>
            <a:xfrm flipH="1">
              <a:off x="0" y="0"/>
              <a:ext cx="17974201" cy="5372100"/>
            </a:xfrm>
            <a:custGeom>
              <a:avLst/>
              <a:gdLst/>
              <a:ahLst/>
              <a:cxnLst/>
              <a:rect l="l" t="t" r="r" b="b"/>
              <a:pathLst>
                <a:path w="17974201" h="5372100">
                  <a:moveTo>
                    <a:pt x="1550670" y="0"/>
                  </a:moveTo>
                  <a:lnTo>
                    <a:pt x="16423531" y="0"/>
                  </a:lnTo>
                  <a:lnTo>
                    <a:pt x="17974201" y="2686050"/>
                  </a:lnTo>
                  <a:lnTo>
                    <a:pt x="16423531" y="5372100"/>
                  </a:lnTo>
                  <a:lnTo>
                    <a:pt x="1550670" y="5372100"/>
                  </a:lnTo>
                  <a:lnTo>
                    <a:pt x="0" y="2686050"/>
                  </a:lnTo>
                  <a:lnTo>
                    <a:pt x="1550670" y="0"/>
                  </a:lnTo>
                  <a:close/>
                </a:path>
              </a:pathLst>
            </a:custGeom>
            <a:solidFill>
              <a:srgbClr val="00A181"/>
            </a:solidFill>
          </p:spPr>
          <p:txBody>
            <a:bodyPr/>
            <a:lstStyle/>
            <a:p>
              <a:endParaRPr lang="fr-FR"/>
            </a:p>
          </p:txBody>
        </p:sp>
      </p:grpSp>
      <p:sp>
        <p:nvSpPr>
          <p:cNvPr id="40" name="TextBox 40"/>
          <p:cNvSpPr txBox="1"/>
          <p:nvPr/>
        </p:nvSpPr>
        <p:spPr>
          <a:xfrm>
            <a:off x="8367503" y="310511"/>
            <a:ext cx="7543762" cy="819150"/>
          </a:xfrm>
          <a:prstGeom prst="rect">
            <a:avLst/>
          </a:prstGeom>
        </p:spPr>
        <p:txBody>
          <a:bodyPr lIns="0" tIns="0" rIns="0" bIns="0" rtlCol="0" anchor="t">
            <a:spAutoFit/>
          </a:bodyPr>
          <a:lstStyle/>
          <a:p>
            <a:pPr marL="0" lvl="0" indent="0" algn="ctr">
              <a:lnSpc>
                <a:spcPts val="5850"/>
              </a:lnSpc>
              <a:spcBef>
                <a:spcPct val="0"/>
              </a:spcBef>
            </a:pPr>
            <a:r>
              <a:rPr lang="en-US" sz="4500" b="1">
                <a:solidFill>
                  <a:srgbClr val="000000"/>
                </a:solidFill>
                <a:latin typeface="Tajawal Bold Bold"/>
                <a:ea typeface="Tajawal Bold Bold"/>
                <a:cs typeface="Tajawal Bold Bold"/>
                <a:sym typeface="Tajawal Bold Bold"/>
              </a:rPr>
              <a:t>Échec du nœud primaire</a:t>
            </a:r>
          </a:p>
        </p:txBody>
      </p:sp>
      <p:sp>
        <p:nvSpPr>
          <p:cNvPr id="41" name="TextBox 41"/>
          <p:cNvSpPr txBox="1"/>
          <p:nvPr/>
        </p:nvSpPr>
        <p:spPr>
          <a:xfrm>
            <a:off x="330601" y="634361"/>
            <a:ext cx="8057486" cy="917257"/>
          </a:xfrm>
          <a:prstGeom prst="rect">
            <a:avLst/>
          </a:prstGeom>
        </p:spPr>
        <p:txBody>
          <a:bodyPr lIns="0" tIns="0" rIns="0" bIns="0" rtlCol="0" anchor="t">
            <a:spAutoFit/>
          </a:bodyPr>
          <a:lstStyle/>
          <a:p>
            <a:pPr marL="0" lvl="0" indent="0" algn="l">
              <a:lnSpc>
                <a:spcPts val="6532"/>
              </a:lnSpc>
              <a:spcBef>
                <a:spcPct val="0"/>
              </a:spcBef>
            </a:pPr>
            <a:r>
              <a:rPr lang="en-US" sz="5025" b="1">
                <a:solidFill>
                  <a:srgbClr val="000000"/>
                </a:solidFill>
                <a:latin typeface="Tajawal Bold Bold"/>
                <a:ea typeface="Tajawal Bold Bold"/>
                <a:cs typeface="Tajawal Bold Bold"/>
                <a:sym typeface="Tajawal Bold Bold"/>
              </a:rPr>
              <a:t>ENSEMBLE DE RÉPLICATION</a:t>
            </a:r>
          </a:p>
        </p:txBody>
      </p:sp>
    </p:spTree>
  </p:cSld>
  <p:clrMapOvr>
    <a:masterClrMapping/>
  </p:clrMapOvr>
  <p:transition spd="med">
    <p:pull/>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4359343" y="6638267"/>
            <a:ext cx="1985785" cy="1985785"/>
            <a:chOff x="0" y="0"/>
            <a:chExt cx="2647713" cy="2647713"/>
          </a:xfrm>
        </p:grpSpPr>
        <p:sp>
          <p:nvSpPr>
            <p:cNvPr id="3" name="Freeform 3"/>
            <p:cNvSpPr/>
            <p:nvPr/>
          </p:nvSpPr>
          <p:spPr>
            <a:xfrm>
              <a:off x="398784" y="298800"/>
              <a:ext cx="1850146" cy="1850146"/>
            </a:xfrm>
            <a:custGeom>
              <a:avLst/>
              <a:gdLst/>
              <a:ahLst/>
              <a:cxnLst/>
              <a:rect l="l" t="t" r="r" b="b"/>
              <a:pathLst>
                <a:path w="1850146" h="1850146">
                  <a:moveTo>
                    <a:pt x="0" y="0"/>
                  </a:moveTo>
                  <a:lnTo>
                    <a:pt x="1850146" y="0"/>
                  </a:lnTo>
                  <a:lnTo>
                    <a:pt x="1850146" y="1850146"/>
                  </a:lnTo>
                  <a:lnTo>
                    <a:pt x="0" y="1850146"/>
                  </a:lnTo>
                  <a:lnTo>
                    <a:pt x="0" y="0"/>
                  </a:lnTo>
                  <a:close/>
                </a:path>
              </a:pathLst>
            </a:custGeom>
            <a:blipFill>
              <a:blip r:embed="rId2"/>
              <a:stretch>
                <a:fillRect/>
              </a:stretch>
            </a:blipFill>
          </p:spPr>
          <p:txBody>
            <a:bodyPr/>
            <a:lstStyle/>
            <a:p>
              <a:endParaRPr lang="fr-FR"/>
            </a:p>
          </p:txBody>
        </p:sp>
        <p:sp>
          <p:nvSpPr>
            <p:cNvPr id="4" name="Freeform 4"/>
            <p:cNvSpPr/>
            <p:nvPr/>
          </p:nvSpPr>
          <p:spPr>
            <a:xfrm>
              <a:off x="0" y="0"/>
              <a:ext cx="2647713" cy="2647713"/>
            </a:xfrm>
            <a:custGeom>
              <a:avLst/>
              <a:gdLst/>
              <a:ahLst/>
              <a:cxnLst/>
              <a:rect l="l" t="t" r="r" b="b"/>
              <a:pathLst>
                <a:path w="2647713" h="2647713">
                  <a:moveTo>
                    <a:pt x="0" y="0"/>
                  </a:moveTo>
                  <a:lnTo>
                    <a:pt x="2647713" y="0"/>
                  </a:lnTo>
                  <a:lnTo>
                    <a:pt x="2647713" y="2647713"/>
                  </a:lnTo>
                  <a:lnTo>
                    <a:pt x="0" y="2647713"/>
                  </a:lnTo>
                  <a:lnTo>
                    <a:pt x="0" y="0"/>
                  </a:lnTo>
                  <a:close/>
                </a:path>
              </a:pathLst>
            </a:custGeom>
            <a:blipFill>
              <a:blip r:embed="rId3">
                <a:extLst>
                  <a:ext uri="{96DAC541-7B7A-43D3-8B79-37D633B846F1}">
                    <asvg:svgBlip xmlns:asvg="http://schemas.microsoft.com/office/drawing/2016/SVG/main" r:embed="rId4"/>
                  </a:ext>
                </a:extLst>
              </a:blip>
              <a:stretch>
                <a:fillRect/>
              </a:stretch>
            </a:blipFill>
            <a:ln w="19050" cap="sq">
              <a:solidFill>
                <a:srgbClr val="FFFFFF"/>
              </a:solidFill>
              <a:prstDash val="solid"/>
              <a:miter/>
            </a:ln>
          </p:spPr>
          <p:txBody>
            <a:bodyPr/>
            <a:lstStyle/>
            <a:p>
              <a:endParaRPr lang="fr-FR"/>
            </a:p>
          </p:txBody>
        </p:sp>
        <p:sp>
          <p:nvSpPr>
            <p:cNvPr id="5" name="TextBox 5"/>
            <p:cNvSpPr txBox="1"/>
            <p:nvPr/>
          </p:nvSpPr>
          <p:spPr>
            <a:xfrm>
              <a:off x="939073" y="133753"/>
              <a:ext cx="769568" cy="301519"/>
            </a:xfrm>
            <a:prstGeom prst="rect">
              <a:avLst/>
            </a:prstGeom>
          </p:spPr>
          <p:txBody>
            <a:bodyPr lIns="0" tIns="0" rIns="0" bIns="0" rtlCol="0" anchor="t">
              <a:spAutoFit/>
            </a:bodyPr>
            <a:lstStyle/>
            <a:p>
              <a:pPr algn="ctr">
                <a:lnSpc>
                  <a:spcPts val="1891"/>
                </a:lnSpc>
              </a:pPr>
              <a:endParaRPr/>
            </a:p>
          </p:txBody>
        </p:sp>
        <p:sp>
          <p:nvSpPr>
            <p:cNvPr id="6" name="TextBox 6"/>
            <p:cNvSpPr txBox="1"/>
            <p:nvPr/>
          </p:nvSpPr>
          <p:spPr>
            <a:xfrm>
              <a:off x="773227" y="1983899"/>
              <a:ext cx="1101260" cy="301519"/>
            </a:xfrm>
            <a:prstGeom prst="rect">
              <a:avLst/>
            </a:prstGeom>
          </p:spPr>
          <p:txBody>
            <a:bodyPr lIns="0" tIns="0" rIns="0" bIns="0" rtlCol="0" anchor="t">
              <a:spAutoFit/>
            </a:bodyPr>
            <a:lstStyle/>
            <a:p>
              <a:pPr algn="ctr">
                <a:lnSpc>
                  <a:spcPts val="1891"/>
                </a:lnSpc>
              </a:pPr>
              <a:endParaRPr/>
            </a:p>
          </p:txBody>
        </p:sp>
      </p:grpSp>
      <p:sp>
        <p:nvSpPr>
          <p:cNvPr id="7" name="Freeform 7"/>
          <p:cNvSpPr/>
          <p:nvPr/>
        </p:nvSpPr>
        <p:spPr>
          <a:xfrm>
            <a:off x="11654305" y="6862243"/>
            <a:ext cx="1387609" cy="1387609"/>
          </a:xfrm>
          <a:custGeom>
            <a:avLst/>
            <a:gdLst/>
            <a:ahLst/>
            <a:cxnLst/>
            <a:rect l="l" t="t" r="r" b="b"/>
            <a:pathLst>
              <a:path w="1387609" h="1387609">
                <a:moveTo>
                  <a:pt x="0" y="0"/>
                </a:moveTo>
                <a:lnTo>
                  <a:pt x="1387610" y="0"/>
                </a:lnTo>
                <a:lnTo>
                  <a:pt x="1387610" y="1387609"/>
                </a:lnTo>
                <a:lnTo>
                  <a:pt x="0" y="1387609"/>
                </a:lnTo>
                <a:lnTo>
                  <a:pt x="0" y="0"/>
                </a:lnTo>
                <a:close/>
              </a:path>
            </a:pathLst>
          </a:custGeom>
          <a:blipFill>
            <a:blip r:embed="rId2"/>
            <a:stretch>
              <a:fillRect/>
            </a:stretch>
          </a:blipFill>
        </p:spPr>
        <p:txBody>
          <a:bodyPr/>
          <a:lstStyle/>
          <a:p>
            <a:endParaRPr lang="fr-FR"/>
          </a:p>
        </p:txBody>
      </p:sp>
      <p:sp>
        <p:nvSpPr>
          <p:cNvPr id="8" name="Freeform 8"/>
          <p:cNvSpPr/>
          <p:nvPr/>
        </p:nvSpPr>
        <p:spPr>
          <a:xfrm>
            <a:off x="11355218" y="6638142"/>
            <a:ext cx="1985785" cy="1985785"/>
          </a:xfrm>
          <a:custGeom>
            <a:avLst/>
            <a:gdLst/>
            <a:ahLst/>
            <a:cxnLst/>
            <a:rect l="l" t="t" r="r" b="b"/>
            <a:pathLst>
              <a:path w="1985785" h="1985785">
                <a:moveTo>
                  <a:pt x="0" y="0"/>
                </a:moveTo>
                <a:lnTo>
                  <a:pt x="1985785" y="0"/>
                </a:lnTo>
                <a:lnTo>
                  <a:pt x="1985785" y="1985785"/>
                </a:lnTo>
                <a:lnTo>
                  <a:pt x="0" y="198578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fr-FR"/>
          </a:p>
        </p:txBody>
      </p:sp>
      <p:sp>
        <p:nvSpPr>
          <p:cNvPr id="9" name="AutoShape 9"/>
          <p:cNvSpPr/>
          <p:nvPr/>
        </p:nvSpPr>
        <p:spPr>
          <a:xfrm flipV="1">
            <a:off x="6345129" y="7631035"/>
            <a:ext cx="5010089" cy="124"/>
          </a:xfrm>
          <a:prstGeom prst="line">
            <a:avLst/>
          </a:prstGeom>
          <a:ln w="38100" cap="flat">
            <a:solidFill>
              <a:srgbClr val="F2EF12"/>
            </a:solidFill>
            <a:prstDash val="solid"/>
            <a:headEnd type="arrow" w="med" len="sm"/>
            <a:tailEnd type="arrow" w="med" len="sm"/>
          </a:ln>
        </p:spPr>
        <p:txBody>
          <a:bodyPr/>
          <a:lstStyle/>
          <a:p>
            <a:endParaRPr lang="fr-FR"/>
          </a:p>
        </p:txBody>
      </p:sp>
      <p:grpSp>
        <p:nvGrpSpPr>
          <p:cNvPr id="10" name="Group 10"/>
          <p:cNvGrpSpPr/>
          <p:nvPr/>
        </p:nvGrpSpPr>
        <p:grpSpPr>
          <a:xfrm>
            <a:off x="7760565" y="2723193"/>
            <a:ext cx="1984928" cy="1981566"/>
            <a:chOff x="0" y="0"/>
            <a:chExt cx="2646570" cy="2642088"/>
          </a:xfrm>
        </p:grpSpPr>
        <p:sp>
          <p:nvSpPr>
            <p:cNvPr id="11" name="Freeform 11"/>
            <p:cNvSpPr/>
            <p:nvPr/>
          </p:nvSpPr>
          <p:spPr>
            <a:xfrm>
              <a:off x="398612" y="298671"/>
              <a:ext cx="1849347" cy="1849347"/>
            </a:xfrm>
            <a:custGeom>
              <a:avLst/>
              <a:gdLst/>
              <a:ahLst/>
              <a:cxnLst/>
              <a:rect l="l" t="t" r="r" b="b"/>
              <a:pathLst>
                <a:path w="1849347" h="1849347">
                  <a:moveTo>
                    <a:pt x="0" y="0"/>
                  </a:moveTo>
                  <a:lnTo>
                    <a:pt x="1849347" y="0"/>
                  </a:lnTo>
                  <a:lnTo>
                    <a:pt x="1849347" y="1849348"/>
                  </a:lnTo>
                  <a:lnTo>
                    <a:pt x="0" y="1849348"/>
                  </a:lnTo>
                  <a:lnTo>
                    <a:pt x="0" y="0"/>
                  </a:lnTo>
                  <a:close/>
                </a:path>
              </a:pathLst>
            </a:custGeom>
            <a:blipFill>
              <a:blip r:embed="rId2"/>
              <a:stretch>
                <a:fillRect/>
              </a:stretch>
            </a:blipFill>
          </p:spPr>
          <p:txBody>
            <a:bodyPr/>
            <a:lstStyle/>
            <a:p>
              <a:endParaRPr lang="fr-FR"/>
            </a:p>
          </p:txBody>
        </p:sp>
        <p:sp>
          <p:nvSpPr>
            <p:cNvPr id="12" name="Freeform 12"/>
            <p:cNvSpPr/>
            <p:nvPr/>
          </p:nvSpPr>
          <p:spPr>
            <a:xfrm>
              <a:off x="0" y="0"/>
              <a:ext cx="2646570" cy="2642088"/>
            </a:xfrm>
            <a:custGeom>
              <a:avLst/>
              <a:gdLst/>
              <a:ahLst/>
              <a:cxnLst/>
              <a:rect l="l" t="t" r="r" b="b"/>
              <a:pathLst>
                <a:path w="2646570" h="2642088">
                  <a:moveTo>
                    <a:pt x="0" y="0"/>
                  </a:moveTo>
                  <a:lnTo>
                    <a:pt x="2646570" y="0"/>
                  </a:lnTo>
                  <a:lnTo>
                    <a:pt x="2646570" y="2642088"/>
                  </a:lnTo>
                  <a:lnTo>
                    <a:pt x="0" y="2642088"/>
                  </a:lnTo>
                  <a:lnTo>
                    <a:pt x="0" y="0"/>
                  </a:lnTo>
                  <a:close/>
                </a:path>
              </a:pathLst>
            </a:custGeom>
            <a:blipFill>
              <a:blip r:embed="rId3">
                <a:extLst>
                  <a:ext uri="{96DAC541-7B7A-43D3-8B79-37D633B846F1}">
                    <asvg:svgBlip xmlns:asvg="http://schemas.microsoft.com/office/drawing/2016/SVG/main" r:embed="rId4"/>
                  </a:ext>
                </a:extLst>
              </a:blip>
              <a:stretch>
                <a:fillRect t="-84" b="-84"/>
              </a:stretch>
            </a:blipFill>
            <a:ln w="9525" cap="sq">
              <a:solidFill>
                <a:srgbClr val="FFFFFF"/>
              </a:solidFill>
              <a:prstDash val="solid"/>
              <a:miter/>
            </a:ln>
          </p:spPr>
          <p:txBody>
            <a:bodyPr/>
            <a:lstStyle/>
            <a:p>
              <a:endParaRPr lang="fr-FR"/>
            </a:p>
          </p:txBody>
        </p:sp>
        <p:sp>
          <p:nvSpPr>
            <p:cNvPr id="13" name="TextBox 13"/>
            <p:cNvSpPr txBox="1"/>
            <p:nvPr/>
          </p:nvSpPr>
          <p:spPr>
            <a:xfrm>
              <a:off x="938667" y="133683"/>
              <a:ext cx="769236" cy="301401"/>
            </a:xfrm>
            <a:prstGeom prst="rect">
              <a:avLst/>
            </a:prstGeom>
          </p:spPr>
          <p:txBody>
            <a:bodyPr lIns="0" tIns="0" rIns="0" bIns="0" rtlCol="0" anchor="t">
              <a:spAutoFit/>
            </a:bodyPr>
            <a:lstStyle/>
            <a:p>
              <a:pPr algn="ctr">
                <a:lnSpc>
                  <a:spcPts val="1890"/>
                </a:lnSpc>
              </a:pPr>
              <a:endParaRPr/>
            </a:p>
          </p:txBody>
        </p:sp>
        <p:sp>
          <p:nvSpPr>
            <p:cNvPr id="14" name="TextBox 14"/>
            <p:cNvSpPr txBox="1"/>
            <p:nvPr/>
          </p:nvSpPr>
          <p:spPr>
            <a:xfrm>
              <a:off x="772893" y="1973506"/>
              <a:ext cx="1246502" cy="374495"/>
            </a:xfrm>
            <a:prstGeom prst="rect">
              <a:avLst/>
            </a:prstGeom>
          </p:spPr>
          <p:txBody>
            <a:bodyPr lIns="0" tIns="0" rIns="0" bIns="0" rtlCol="0" anchor="t">
              <a:spAutoFit/>
            </a:bodyPr>
            <a:lstStyle/>
            <a:p>
              <a:pPr algn="ctr">
                <a:lnSpc>
                  <a:spcPts val="2323"/>
                </a:lnSpc>
              </a:pPr>
              <a:endParaRPr/>
            </a:p>
          </p:txBody>
        </p:sp>
      </p:grpSp>
      <p:sp>
        <p:nvSpPr>
          <p:cNvPr id="15" name="Freeform 15"/>
          <p:cNvSpPr/>
          <p:nvPr/>
        </p:nvSpPr>
        <p:spPr>
          <a:xfrm>
            <a:off x="7800455" y="2761402"/>
            <a:ext cx="1905148" cy="1905148"/>
          </a:xfrm>
          <a:custGeom>
            <a:avLst/>
            <a:gdLst/>
            <a:ahLst/>
            <a:cxnLst/>
            <a:rect l="l" t="t" r="r" b="b"/>
            <a:pathLst>
              <a:path w="1905148" h="1905148">
                <a:moveTo>
                  <a:pt x="0" y="0"/>
                </a:moveTo>
                <a:lnTo>
                  <a:pt x="1905148" y="0"/>
                </a:lnTo>
                <a:lnTo>
                  <a:pt x="1905148" y="1905148"/>
                </a:lnTo>
                <a:lnTo>
                  <a:pt x="0" y="190514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
        <p:nvSpPr>
          <p:cNvPr id="16" name="TextBox 16"/>
          <p:cNvSpPr txBox="1"/>
          <p:nvPr/>
        </p:nvSpPr>
        <p:spPr>
          <a:xfrm>
            <a:off x="11935138" y="6731314"/>
            <a:ext cx="819786" cy="233283"/>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3</a:t>
            </a:r>
          </a:p>
        </p:txBody>
      </p:sp>
      <p:sp>
        <p:nvSpPr>
          <p:cNvPr id="17" name="TextBox 17"/>
          <p:cNvSpPr txBox="1"/>
          <p:nvPr/>
        </p:nvSpPr>
        <p:spPr>
          <a:xfrm>
            <a:off x="11841419" y="8118923"/>
            <a:ext cx="1007223" cy="248888"/>
          </a:xfrm>
          <a:prstGeom prst="rect">
            <a:avLst/>
          </a:prstGeom>
        </p:spPr>
        <p:txBody>
          <a:bodyPr lIns="0" tIns="0" rIns="0" bIns="0" rtlCol="0" anchor="t">
            <a:spAutoFit/>
          </a:bodyPr>
          <a:lstStyle/>
          <a:p>
            <a:pPr algn="ctr">
              <a:lnSpc>
                <a:spcPts val="2031"/>
              </a:lnSpc>
            </a:pPr>
            <a:r>
              <a:rPr lang="en-US" sz="1451">
                <a:solidFill>
                  <a:srgbClr val="FFFFFF"/>
                </a:solidFill>
                <a:latin typeface="Open Sans"/>
                <a:ea typeface="Open Sans"/>
                <a:cs typeface="Open Sans"/>
                <a:sym typeface="Open Sans"/>
              </a:rPr>
              <a:t>Secondaire</a:t>
            </a:r>
          </a:p>
        </p:txBody>
      </p:sp>
      <p:sp>
        <p:nvSpPr>
          <p:cNvPr id="18" name="TextBox 18"/>
          <p:cNvSpPr txBox="1"/>
          <p:nvPr/>
        </p:nvSpPr>
        <p:spPr>
          <a:xfrm>
            <a:off x="8090461" y="8249851"/>
            <a:ext cx="1565170" cy="370999"/>
          </a:xfrm>
          <a:prstGeom prst="rect">
            <a:avLst/>
          </a:prstGeom>
        </p:spPr>
        <p:txBody>
          <a:bodyPr wrap="square" lIns="0" tIns="0" rIns="0" bIns="0" rtlCol="0" anchor="t">
            <a:spAutoFit/>
          </a:bodyPr>
          <a:lstStyle/>
          <a:p>
            <a:pPr algn="ctr">
              <a:lnSpc>
                <a:spcPts val="3080"/>
              </a:lnSpc>
            </a:pPr>
            <a:r>
              <a:rPr lang="en-US" sz="2200" dirty="0" err="1">
                <a:solidFill>
                  <a:srgbClr val="00F0FF"/>
                </a:solidFill>
                <a:latin typeface="Open Sans"/>
                <a:ea typeface="Open Sans"/>
                <a:cs typeface="Open Sans"/>
                <a:sym typeface="Open Sans"/>
              </a:rPr>
              <a:t>Réplication</a:t>
            </a:r>
            <a:endParaRPr lang="en-US" sz="2200" dirty="0">
              <a:solidFill>
                <a:srgbClr val="00F0FF"/>
              </a:solidFill>
              <a:latin typeface="Open Sans"/>
              <a:ea typeface="Open Sans"/>
              <a:cs typeface="Open Sans"/>
              <a:sym typeface="Open Sans"/>
            </a:endParaRPr>
          </a:p>
        </p:txBody>
      </p:sp>
      <p:sp>
        <p:nvSpPr>
          <p:cNvPr id="19" name="TextBox 19"/>
          <p:cNvSpPr txBox="1"/>
          <p:nvPr/>
        </p:nvSpPr>
        <p:spPr>
          <a:xfrm>
            <a:off x="8063765" y="4678680"/>
            <a:ext cx="1591866" cy="464820"/>
          </a:xfrm>
          <a:prstGeom prst="rect">
            <a:avLst/>
          </a:prstGeom>
        </p:spPr>
        <p:txBody>
          <a:bodyPr lIns="0" tIns="0" rIns="0" bIns="0" rtlCol="0" anchor="t">
            <a:spAutoFit/>
          </a:bodyPr>
          <a:lstStyle/>
          <a:p>
            <a:pPr algn="ctr">
              <a:lnSpc>
                <a:spcPts val="3780"/>
              </a:lnSpc>
            </a:pPr>
            <a:r>
              <a:rPr lang="en-US" sz="2700">
                <a:solidFill>
                  <a:srgbClr val="F2EF12"/>
                </a:solidFill>
                <a:latin typeface="Open Sans"/>
                <a:ea typeface="Open Sans"/>
                <a:cs typeface="Open Sans"/>
                <a:sym typeface="Open Sans"/>
              </a:rPr>
              <a:t> </a:t>
            </a:r>
            <a:r>
              <a:rPr lang="en-US" sz="2700" b="1">
                <a:solidFill>
                  <a:srgbClr val="FF0000"/>
                </a:solidFill>
                <a:latin typeface="Open Sans Bold"/>
                <a:ea typeface="Open Sans Bold"/>
                <a:cs typeface="Open Sans Bold"/>
                <a:sym typeface="Open Sans Bold"/>
              </a:rPr>
              <a:t>DOWN  ! </a:t>
            </a:r>
          </a:p>
        </p:txBody>
      </p:sp>
      <p:sp>
        <p:nvSpPr>
          <p:cNvPr id="20" name="TextBox 20"/>
          <p:cNvSpPr txBox="1"/>
          <p:nvPr/>
        </p:nvSpPr>
        <p:spPr>
          <a:xfrm>
            <a:off x="8103539" y="7060806"/>
            <a:ext cx="1641954" cy="406458"/>
          </a:xfrm>
          <a:prstGeom prst="rect">
            <a:avLst/>
          </a:prstGeom>
        </p:spPr>
        <p:txBody>
          <a:bodyPr wrap="square" lIns="0" tIns="0" rIns="0" bIns="0" rtlCol="0" anchor="t">
            <a:spAutoFit/>
          </a:bodyPr>
          <a:lstStyle/>
          <a:p>
            <a:pPr algn="ctr">
              <a:lnSpc>
                <a:spcPts val="3360"/>
              </a:lnSpc>
            </a:pPr>
            <a:r>
              <a:rPr lang="en-US" sz="2400" dirty="0">
                <a:solidFill>
                  <a:srgbClr val="F2EF12"/>
                </a:solidFill>
                <a:latin typeface="Open Sans"/>
                <a:ea typeface="Open Sans"/>
                <a:cs typeface="Open Sans"/>
                <a:sym typeface="Open Sans"/>
              </a:rPr>
              <a:t>Heartbeat</a:t>
            </a:r>
          </a:p>
        </p:txBody>
      </p:sp>
      <p:sp>
        <p:nvSpPr>
          <p:cNvPr id="21" name="TextBox 21"/>
          <p:cNvSpPr txBox="1"/>
          <p:nvPr/>
        </p:nvSpPr>
        <p:spPr>
          <a:xfrm>
            <a:off x="4848624" y="8118923"/>
            <a:ext cx="1007223" cy="305403"/>
          </a:xfrm>
          <a:prstGeom prst="rect">
            <a:avLst/>
          </a:prstGeom>
        </p:spPr>
        <p:txBody>
          <a:bodyPr lIns="0" tIns="0" rIns="0" bIns="0" rtlCol="0" anchor="t">
            <a:spAutoFit/>
          </a:bodyPr>
          <a:lstStyle/>
          <a:p>
            <a:pPr algn="ctr">
              <a:lnSpc>
                <a:spcPts val="2591"/>
              </a:lnSpc>
            </a:pPr>
            <a:r>
              <a:rPr lang="en-US" sz="1851">
                <a:solidFill>
                  <a:srgbClr val="00F0FF"/>
                </a:solidFill>
                <a:latin typeface="Open Sans"/>
                <a:ea typeface="Open Sans"/>
                <a:cs typeface="Open Sans"/>
                <a:sym typeface="Open Sans"/>
              </a:rPr>
              <a:t>Principal</a:t>
            </a:r>
          </a:p>
        </p:txBody>
      </p:sp>
      <p:sp>
        <p:nvSpPr>
          <p:cNvPr id="22" name="TextBox 22"/>
          <p:cNvSpPr txBox="1"/>
          <p:nvPr/>
        </p:nvSpPr>
        <p:spPr>
          <a:xfrm>
            <a:off x="4942343" y="6731314"/>
            <a:ext cx="819786" cy="233283"/>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2</a:t>
            </a:r>
          </a:p>
        </p:txBody>
      </p:sp>
      <p:sp>
        <p:nvSpPr>
          <p:cNvPr id="23" name="TextBox 23"/>
          <p:cNvSpPr txBox="1"/>
          <p:nvPr/>
        </p:nvSpPr>
        <p:spPr>
          <a:xfrm>
            <a:off x="8343136" y="2780210"/>
            <a:ext cx="819786" cy="233283"/>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1</a:t>
            </a:r>
          </a:p>
        </p:txBody>
      </p:sp>
      <p:sp>
        <p:nvSpPr>
          <p:cNvPr id="24" name="AutoShape 24"/>
          <p:cNvSpPr/>
          <p:nvPr/>
        </p:nvSpPr>
        <p:spPr>
          <a:xfrm>
            <a:off x="6345129" y="8217308"/>
            <a:ext cx="5150929" cy="0"/>
          </a:xfrm>
          <a:prstGeom prst="line">
            <a:avLst/>
          </a:prstGeom>
          <a:ln w="38100" cap="flat">
            <a:solidFill>
              <a:srgbClr val="00F0FF"/>
            </a:solidFill>
            <a:prstDash val="solid"/>
            <a:headEnd type="none" w="sm" len="sm"/>
            <a:tailEnd type="triangle" w="lg" len="med"/>
          </a:ln>
        </p:spPr>
        <p:txBody>
          <a:bodyPr/>
          <a:lstStyle/>
          <a:p>
            <a:endParaRPr lang="fr-FR"/>
          </a:p>
        </p:txBody>
      </p:sp>
      <p:sp>
        <p:nvSpPr>
          <p:cNvPr id="25" name="TextBox 25"/>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45</a:t>
            </a:r>
          </a:p>
        </p:txBody>
      </p:sp>
      <p:sp>
        <p:nvSpPr>
          <p:cNvPr id="26" name="Freeform 26"/>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7"/>
            <a:stretch>
              <a:fillRect/>
            </a:stretch>
          </a:blipFill>
        </p:spPr>
        <p:txBody>
          <a:bodyPr/>
          <a:lstStyle/>
          <a:p>
            <a:endParaRPr lang="fr-FR"/>
          </a:p>
        </p:txBody>
      </p:sp>
      <p:grpSp>
        <p:nvGrpSpPr>
          <p:cNvPr id="27" name="Group 27"/>
          <p:cNvGrpSpPr/>
          <p:nvPr/>
        </p:nvGrpSpPr>
        <p:grpSpPr>
          <a:xfrm rot="-10800000">
            <a:off x="-3128708" y="-3978781"/>
            <a:ext cx="13884371" cy="6226137"/>
            <a:chOff x="0" y="0"/>
            <a:chExt cx="11979857" cy="5372100"/>
          </a:xfrm>
        </p:grpSpPr>
        <p:sp>
          <p:nvSpPr>
            <p:cNvPr id="28" name="Freeform 28"/>
            <p:cNvSpPr/>
            <p:nvPr/>
          </p:nvSpPr>
          <p:spPr>
            <a:xfrm flipH="1">
              <a:off x="0" y="0"/>
              <a:ext cx="11979856" cy="5372100"/>
            </a:xfrm>
            <a:custGeom>
              <a:avLst/>
              <a:gdLst/>
              <a:ahLst/>
              <a:cxnLst/>
              <a:rect l="l" t="t" r="r" b="b"/>
              <a:pathLst>
                <a:path w="11979856" h="5372100">
                  <a:moveTo>
                    <a:pt x="1550670" y="0"/>
                  </a:moveTo>
                  <a:lnTo>
                    <a:pt x="10429186" y="0"/>
                  </a:lnTo>
                  <a:lnTo>
                    <a:pt x="11979856" y="2686050"/>
                  </a:lnTo>
                  <a:lnTo>
                    <a:pt x="10429186" y="5372100"/>
                  </a:lnTo>
                  <a:lnTo>
                    <a:pt x="1550670" y="5372100"/>
                  </a:lnTo>
                  <a:lnTo>
                    <a:pt x="0" y="2686050"/>
                  </a:lnTo>
                  <a:lnTo>
                    <a:pt x="1550670" y="0"/>
                  </a:lnTo>
                  <a:close/>
                </a:path>
              </a:pathLst>
            </a:custGeom>
            <a:solidFill>
              <a:srgbClr val="A4E473"/>
            </a:solidFill>
          </p:spPr>
          <p:txBody>
            <a:bodyPr/>
            <a:lstStyle/>
            <a:p>
              <a:endParaRPr lang="fr-FR"/>
            </a:p>
          </p:txBody>
        </p:sp>
      </p:grpSp>
      <p:grpSp>
        <p:nvGrpSpPr>
          <p:cNvPr id="29" name="Group 29"/>
          <p:cNvGrpSpPr/>
          <p:nvPr/>
        </p:nvGrpSpPr>
        <p:grpSpPr>
          <a:xfrm>
            <a:off x="8233947" y="-865713"/>
            <a:ext cx="7810874" cy="2334501"/>
            <a:chOff x="0" y="0"/>
            <a:chExt cx="17974201" cy="5372100"/>
          </a:xfrm>
        </p:grpSpPr>
        <p:sp>
          <p:nvSpPr>
            <p:cNvPr id="30" name="Freeform 30"/>
            <p:cNvSpPr/>
            <p:nvPr/>
          </p:nvSpPr>
          <p:spPr>
            <a:xfrm flipH="1">
              <a:off x="0" y="0"/>
              <a:ext cx="17974201" cy="5372100"/>
            </a:xfrm>
            <a:custGeom>
              <a:avLst/>
              <a:gdLst/>
              <a:ahLst/>
              <a:cxnLst/>
              <a:rect l="l" t="t" r="r" b="b"/>
              <a:pathLst>
                <a:path w="17974201" h="5372100">
                  <a:moveTo>
                    <a:pt x="1550670" y="0"/>
                  </a:moveTo>
                  <a:lnTo>
                    <a:pt x="16423531" y="0"/>
                  </a:lnTo>
                  <a:lnTo>
                    <a:pt x="17974201" y="2686050"/>
                  </a:lnTo>
                  <a:lnTo>
                    <a:pt x="16423531" y="5372100"/>
                  </a:lnTo>
                  <a:lnTo>
                    <a:pt x="1550670" y="5372100"/>
                  </a:lnTo>
                  <a:lnTo>
                    <a:pt x="0" y="2686050"/>
                  </a:lnTo>
                  <a:lnTo>
                    <a:pt x="1550670" y="0"/>
                  </a:lnTo>
                  <a:close/>
                </a:path>
              </a:pathLst>
            </a:custGeom>
            <a:solidFill>
              <a:srgbClr val="00A181"/>
            </a:solidFill>
          </p:spPr>
          <p:txBody>
            <a:bodyPr/>
            <a:lstStyle/>
            <a:p>
              <a:endParaRPr lang="fr-FR"/>
            </a:p>
          </p:txBody>
        </p:sp>
      </p:grpSp>
      <p:sp>
        <p:nvSpPr>
          <p:cNvPr id="31" name="TextBox 31"/>
          <p:cNvSpPr txBox="1"/>
          <p:nvPr/>
        </p:nvSpPr>
        <p:spPr>
          <a:xfrm>
            <a:off x="330601" y="634361"/>
            <a:ext cx="8057486" cy="917257"/>
          </a:xfrm>
          <a:prstGeom prst="rect">
            <a:avLst/>
          </a:prstGeom>
        </p:spPr>
        <p:txBody>
          <a:bodyPr lIns="0" tIns="0" rIns="0" bIns="0" rtlCol="0" anchor="t">
            <a:spAutoFit/>
          </a:bodyPr>
          <a:lstStyle/>
          <a:p>
            <a:pPr marL="0" lvl="0" indent="0" algn="l">
              <a:lnSpc>
                <a:spcPts val="6532"/>
              </a:lnSpc>
              <a:spcBef>
                <a:spcPct val="0"/>
              </a:spcBef>
            </a:pPr>
            <a:r>
              <a:rPr lang="en-US" sz="5025" b="1">
                <a:solidFill>
                  <a:srgbClr val="000000"/>
                </a:solidFill>
                <a:latin typeface="Tajawal Bold Bold"/>
                <a:ea typeface="Tajawal Bold Bold"/>
                <a:cs typeface="Tajawal Bold Bold"/>
                <a:sym typeface="Tajawal Bold Bold"/>
              </a:rPr>
              <a:t>ENSEMBLE DE RÉPLICATION</a:t>
            </a:r>
          </a:p>
        </p:txBody>
      </p:sp>
      <p:sp>
        <p:nvSpPr>
          <p:cNvPr id="32" name="TextBox 32"/>
          <p:cNvSpPr txBox="1"/>
          <p:nvPr/>
        </p:nvSpPr>
        <p:spPr>
          <a:xfrm>
            <a:off x="8367503" y="310511"/>
            <a:ext cx="7543762" cy="819150"/>
          </a:xfrm>
          <a:prstGeom prst="rect">
            <a:avLst/>
          </a:prstGeom>
        </p:spPr>
        <p:txBody>
          <a:bodyPr lIns="0" tIns="0" rIns="0" bIns="0" rtlCol="0" anchor="t">
            <a:spAutoFit/>
          </a:bodyPr>
          <a:lstStyle/>
          <a:p>
            <a:pPr marL="0" lvl="0" indent="0" algn="ctr">
              <a:lnSpc>
                <a:spcPts val="5850"/>
              </a:lnSpc>
              <a:spcBef>
                <a:spcPct val="0"/>
              </a:spcBef>
            </a:pPr>
            <a:r>
              <a:rPr lang="en-US" sz="4500" b="1">
                <a:solidFill>
                  <a:srgbClr val="000000"/>
                </a:solidFill>
                <a:latin typeface="Tajawal Bold Bold"/>
                <a:ea typeface="Tajawal Bold Bold"/>
                <a:cs typeface="Tajawal Bold Bold"/>
                <a:sym typeface="Tajawal Bold Bold"/>
              </a:rPr>
              <a:t>Échec complet</a:t>
            </a:r>
          </a:p>
        </p:txBody>
      </p:sp>
    </p:spTree>
  </p:cSld>
  <p:clrMapOvr>
    <a:masterClrMapping/>
  </p:clrMapOvr>
  <p:transition spd="med">
    <p:pull/>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4359343" y="6638267"/>
            <a:ext cx="1985785" cy="1985785"/>
            <a:chOff x="0" y="0"/>
            <a:chExt cx="2647713" cy="2647713"/>
          </a:xfrm>
        </p:grpSpPr>
        <p:sp>
          <p:nvSpPr>
            <p:cNvPr id="3" name="Freeform 3"/>
            <p:cNvSpPr/>
            <p:nvPr/>
          </p:nvSpPr>
          <p:spPr>
            <a:xfrm>
              <a:off x="398784" y="298800"/>
              <a:ext cx="1850146" cy="1850146"/>
            </a:xfrm>
            <a:custGeom>
              <a:avLst/>
              <a:gdLst/>
              <a:ahLst/>
              <a:cxnLst/>
              <a:rect l="l" t="t" r="r" b="b"/>
              <a:pathLst>
                <a:path w="1850146" h="1850146">
                  <a:moveTo>
                    <a:pt x="0" y="0"/>
                  </a:moveTo>
                  <a:lnTo>
                    <a:pt x="1850146" y="0"/>
                  </a:lnTo>
                  <a:lnTo>
                    <a:pt x="1850146" y="1850146"/>
                  </a:lnTo>
                  <a:lnTo>
                    <a:pt x="0" y="1850146"/>
                  </a:lnTo>
                  <a:lnTo>
                    <a:pt x="0" y="0"/>
                  </a:lnTo>
                  <a:close/>
                </a:path>
              </a:pathLst>
            </a:custGeom>
            <a:blipFill>
              <a:blip r:embed="rId2"/>
              <a:stretch>
                <a:fillRect/>
              </a:stretch>
            </a:blipFill>
          </p:spPr>
          <p:txBody>
            <a:bodyPr/>
            <a:lstStyle/>
            <a:p>
              <a:endParaRPr lang="fr-FR"/>
            </a:p>
          </p:txBody>
        </p:sp>
        <p:sp>
          <p:nvSpPr>
            <p:cNvPr id="4" name="Freeform 4"/>
            <p:cNvSpPr/>
            <p:nvPr/>
          </p:nvSpPr>
          <p:spPr>
            <a:xfrm>
              <a:off x="0" y="0"/>
              <a:ext cx="2647713" cy="2647713"/>
            </a:xfrm>
            <a:custGeom>
              <a:avLst/>
              <a:gdLst/>
              <a:ahLst/>
              <a:cxnLst/>
              <a:rect l="l" t="t" r="r" b="b"/>
              <a:pathLst>
                <a:path w="2647713" h="2647713">
                  <a:moveTo>
                    <a:pt x="0" y="0"/>
                  </a:moveTo>
                  <a:lnTo>
                    <a:pt x="2647713" y="0"/>
                  </a:lnTo>
                  <a:lnTo>
                    <a:pt x="2647713" y="2647713"/>
                  </a:lnTo>
                  <a:lnTo>
                    <a:pt x="0" y="2647713"/>
                  </a:lnTo>
                  <a:lnTo>
                    <a:pt x="0" y="0"/>
                  </a:lnTo>
                  <a:close/>
                </a:path>
              </a:pathLst>
            </a:custGeom>
            <a:blipFill>
              <a:blip r:embed="rId3">
                <a:extLst>
                  <a:ext uri="{96DAC541-7B7A-43D3-8B79-37D633B846F1}">
                    <asvg:svgBlip xmlns:asvg="http://schemas.microsoft.com/office/drawing/2016/SVG/main" r:embed="rId4"/>
                  </a:ext>
                </a:extLst>
              </a:blip>
              <a:stretch>
                <a:fillRect/>
              </a:stretch>
            </a:blipFill>
            <a:ln w="19050" cap="sq">
              <a:solidFill>
                <a:srgbClr val="FFFFFF"/>
              </a:solidFill>
              <a:prstDash val="solid"/>
              <a:miter/>
            </a:ln>
          </p:spPr>
          <p:txBody>
            <a:bodyPr/>
            <a:lstStyle/>
            <a:p>
              <a:endParaRPr lang="fr-FR"/>
            </a:p>
          </p:txBody>
        </p:sp>
        <p:sp>
          <p:nvSpPr>
            <p:cNvPr id="5" name="TextBox 5"/>
            <p:cNvSpPr txBox="1"/>
            <p:nvPr/>
          </p:nvSpPr>
          <p:spPr>
            <a:xfrm>
              <a:off x="939073" y="133753"/>
              <a:ext cx="769568" cy="301519"/>
            </a:xfrm>
            <a:prstGeom prst="rect">
              <a:avLst/>
            </a:prstGeom>
          </p:spPr>
          <p:txBody>
            <a:bodyPr lIns="0" tIns="0" rIns="0" bIns="0" rtlCol="0" anchor="t">
              <a:spAutoFit/>
            </a:bodyPr>
            <a:lstStyle/>
            <a:p>
              <a:pPr algn="ctr">
                <a:lnSpc>
                  <a:spcPts val="1891"/>
                </a:lnSpc>
              </a:pPr>
              <a:endParaRPr/>
            </a:p>
          </p:txBody>
        </p:sp>
        <p:sp>
          <p:nvSpPr>
            <p:cNvPr id="6" name="TextBox 6"/>
            <p:cNvSpPr txBox="1"/>
            <p:nvPr/>
          </p:nvSpPr>
          <p:spPr>
            <a:xfrm>
              <a:off x="773227" y="1983899"/>
              <a:ext cx="1101260" cy="301519"/>
            </a:xfrm>
            <a:prstGeom prst="rect">
              <a:avLst/>
            </a:prstGeom>
          </p:spPr>
          <p:txBody>
            <a:bodyPr lIns="0" tIns="0" rIns="0" bIns="0" rtlCol="0" anchor="t">
              <a:spAutoFit/>
            </a:bodyPr>
            <a:lstStyle/>
            <a:p>
              <a:pPr algn="ctr">
                <a:lnSpc>
                  <a:spcPts val="1891"/>
                </a:lnSpc>
              </a:pPr>
              <a:endParaRPr/>
            </a:p>
          </p:txBody>
        </p:sp>
      </p:grpSp>
      <p:sp>
        <p:nvSpPr>
          <p:cNvPr id="7" name="Freeform 7"/>
          <p:cNvSpPr/>
          <p:nvPr/>
        </p:nvSpPr>
        <p:spPr>
          <a:xfrm>
            <a:off x="11654305" y="6862243"/>
            <a:ext cx="1387609" cy="1387609"/>
          </a:xfrm>
          <a:custGeom>
            <a:avLst/>
            <a:gdLst/>
            <a:ahLst/>
            <a:cxnLst/>
            <a:rect l="l" t="t" r="r" b="b"/>
            <a:pathLst>
              <a:path w="1387609" h="1387609">
                <a:moveTo>
                  <a:pt x="0" y="0"/>
                </a:moveTo>
                <a:lnTo>
                  <a:pt x="1387610" y="0"/>
                </a:lnTo>
                <a:lnTo>
                  <a:pt x="1387610" y="1387609"/>
                </a:lnTo>
                <a:lnTo>
                  <a:pt x="0" y="1387609"/>
                </a:lnTo>
                <a:lnTo>
                  <a:pt x="0" y="0"/>
                </a:lnTo>
                <a:close/>
              </a:path>
            </a:pathLst>
          </a:custGeom>
          <a:blipFill>
            <a:blip r:embed="rId2"/>
            <a:stretch>
              <a:fillRect/>
            </a:stretch>
          </a:blipFill>
        </p:spPr>
        <p:txBody>
          <a:bodyPr/>
          <a:lstStyle/>
          <a:p>
            <a:endParaRPr lang="fr-FR"/>
          </a:p>
        </p:txBody>
      </p:sp>
      <p:sp>
        <p:nvSpPr>
          <p:cNvPr id="8" name="Freeform 8"/>
          <p:cNvSpPr/>
          <p:nvPr/>
        </p:nvSpPr>
        <p:spPr>
          <a:xfrm>
            <a:off x="11355218" y="6638142"/>
            <a:ext cx="1985785" cy="1985785"/>
          </a:xfrm>
          <a:custGeom>
            <a:avLst/>
            <a:gdLst/>
            <a:ahLst/>
            <a:cxnLst/>
            <a:rect l="l" t="t" r="r" b="b"/>
            <a:pathLst>
              <a:path w="1985785" h="1985785">
                <a:moveTo>
                  <a:pt x="0" y="0"/>
                </a:moveTo>
                <a:lnTo>
                  <a:pt x="1985785" y="0"/>
                </a:lnTo>
                <a:lnTo>
                  <a:pt x="1985785" y="1985785"/>
                </a:lnTo>
                <a:lnTo>
                  <a:pt x="0" y="198578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fr-FR"/>
          </a:p>
        </p:txBody>
      </p:sp>
      <p:sp>
        <p:nvSpPr>
          <p:cNvPr id="9" name="Freeform 9"/>
          <p:cNvSpPr/>
          <p:nvPr/>
        </p:nvSpPr>
        <p:spPr>
          <a:xfrm>
            <a:off x="8059524" y="2947196"/>
            <a:ext cx="1387010" cy="1387010"/>
          </a:xfrm>
          <a:custGeom>
            <a:avLst/>
            <a:gdLst/>
            <a:ahLst/>
            <a:cxnLst/>
            <a:rect l="l" t="t" r="r" b="b"/>
            <a:pathLst>
              <a:path w="1387010" h="1387010">
                <a:moveTo>
                  <a:pt x="0" y="0"/>
                </a:moveTo>
                <a:lnTo>
                  <a:pt x="1387010" y="0"/>
                </a:lnTo>
                <a:lnTo>
                  <a:pt x="1387010" y="1387011"/>
                </a:lnTo>
                <a:lnTo>
                  <a:pt x="0" y="1387011"/>
                </a:lnTo>
                <a:lnTo>
                  <a:pt x="0" y="0"/>
                </a:lnTo>
                <a:close/>
              </a:path>
            </a:pathLst>
          </a:custGeom>
          <a:blipFill>
            <a:blip r:embed="rId2"/>
            <a:stretch>
              <a:fillRect/>
            </a:stretch>
          </a:blipFill>
        </p:spPr>
        <p:txBody>
          <a:bodyPr/>
          <a:lstStyle/>
          <a:p>
            <a:endParaRPr lang="fr-FR"/>
          </a:p>
        </p:txBody>
      </p:sp>
      <p:sp>
        <p:nvSpPr>
          <p:cNvPr id="10" name="Freeform 10"/>
          <p:cNvSpPr/>
          <p:nvPr/>
        </p:nvSpPr>
        <p:spPr>
          <a:xfrm>
            <a:off x="7760565" y="2723193"/>
            <a:ext cx="1984928" cy="1981566"/>
          </a:xfrm>
          <a:custGeom>
            <a:avLst/>
            <a:gdLst/>
            <a:ahLst/>
            <a:cxnLst/>
            <a:rect l="l" t="t" r="r" b="b"/>
            <a:pathLst>
              <a:path w="1984928" h="1981566">
                <a:moveTo>
                  <a:pt x="0" y="0"/>
                </a:moveTo>
                <a:lnTo>
                  <a:pt x="1984928" y="0"/>
                </a:lnTo>
                <a:lnTo>
                  <a:pt x="1984928" y="1981566"/>
                </a:lnTo>
                <a:lnTo>
                  <a:pt x="0" y="1981566"/>
                </a:lnTo>
                <a:lnTo>
                  <a:pt x="0" y="0"/>
                </a:lnTo>
                <a:close/>
              </a:path>
            </a:pathLst>
          </a:custGeom>
          <a:blipFill>
            <a:blip r:embed="rId3">
              <a:extLst>
                <a:ext uri="{96DAC541-7B7A-43D3-8B79-37D633B846F1}">
                  <asvg:svgBlip xmlns:asvg="http://schemas.microsoft.com/office/drawing/2016/SVG/main" r:embed="rId4"/>
                </a:ext>
              </a:extLst>
            </a:blip>
            <a:stretch>
              <a:fillRect t="-84" b="-84"/>
            </a:stretch>
          </a:blipFill>
          <a:ln w="9525" cap="sq">
            <a:solidFill>
              <a:srgbClr val="FFFFFF"/>
            </a:solidFill>
            <a:prstDash val="solid"/>
            <a:miter/>
          </a:ln>
        </p:spPr>
        <p:txBody>
          <a:bodyPr/>
          <a:lstStyle/>
          <a:p>
            <a:endParaRPr lang="fr-FR"/>
          </a:p>
        </p:txBody>
      </p:sp>
      <p:sp>
        <p:nvSpPr>
          <p:cNvPr id="11" name="TextBox 11"/>
          <p:cNvSpPr txBox="1"/>
          <p:nvPr/>
        </p:nvSpPr>
        <p:spPr>
          <a:xfrm>
            <a:off x="8464565" y="2816312"/>
            <a:ext cx="576927" cy="233194"/>
          </a:xfrm>
          <a:prstGeom prst="rect">
            <a:avLst/>
          </a:prstGeom>
        </p:spPr>
        <p:txBody>
          <a:bodyPr lIns="0" tIns="0" rIns="0" bIns="0" rtlCol="0" anchor="t">
            <a:spAutoFit/>
          </a:bodyPr>
          <a:lstStyle/>
          <a:p>
            <a:pPr algn="ctr">
              <a:lnSpc>
                <a:spcPts val="1890"/>
              </a:lnSpc>
            </a:pPr>
            <a:endParaRPr/>
          </a:p>
        </p:txBody>
      </p:sp>
      <p:sp>
        <p:nvSpPr>
          <p:cNvPr id="12" name="TextBox 12"/>
          <p:cNvSpPr txBox="1"/>
          <p:nvPr/>
        </p:nvSpPr>
        <p:spPr>
          <a:xfrm>
            <a:off x="8110793" y="4206336"/>
            <a:ext cx="1284472" cy="248671"/>
          </a:xfrm>
          <a:prstGeom prst="rect">
            <a:avLst/>
          </a:prstGeom>
        </p:spPr>
        <p:txBody>
          <a:bodyPr lIns="0" tIns="0" rIns="0" bIns="0" rtlCol="0" anchor="t">
            <a:spAutoFit/>
          </a:bodyPr>
          <a:lstStyle/>
          <a:p>
            <a:pPr algn="ctr">
              <a:lnSpc>
                <a:spcPts val="2043"/>
              </a:lnSpc>
            </a:pPr>
            <a:r>
              <a:rPr lang="en-US" sz="1459" b="1">
                <a:solidFill>
                  <a:srgbClr val="FF8686"/>
                </a:solidFill>
                <a:latin typeface="Open Sans Bold"/>
                <a:ea typeface="Open Sans Bold"/>
                <a:cs typeface="Open Sans Bold"/>
                <a:sym typeface="Open Sans Bold"/>
              </a:rPr>
              <a:t>Récupération</a:t>
            </a:r>
          </a:p>
        </p:txBody>
      </p:sp>
      <p:sp>
        <p:nvSpPr>
          <p:cNvPr id="13" name="TextBox 13"/>
          <p:cNvSpPr txBox="1"/>
          <p:nvPr/>
        </p:nvSpPr>
        <p:spPr>
          <a:xfrm>
            <a:off x="11935138" y="6731314"/>
            <a:ext cx="819786" cy="233283"/>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3</a:t>
            </a:r>
          </a:p>
        </p:txBody>
      </p:sp>
      <p:sp>
        <p:nvSpPr>
          <p:cNvPr id="14" name="TextBox 14"/>
          <p:cNvSpPr txBox="1"/>
          <p:nvPr/>
        </p:nvSpPr>
        <p:spPr>
          <a:xfrm>
            <a:off x="11841419" y="8118923"/>
            <a:ext cx="1007223" cy="248888"/>
          </a:xfrm>
          <a:prstGeom prst="rect">
            <a:avLst/>
          </a:prstGeom>
        </p:spPr>
        <p:txBody>
          <a:bodyPr lIns="0" tIns="0" rIns="0" bIns="0" rtlCol="0" anchor="t">
            <a:spAutoFit/>
          </a:bodyPr>
          <a:lstStyle/>
          <a:p>
            <a:pPr algn="ctr">
              <a:lnSpc>
                <a:spcPts val="2031"/>
              </a:lnSpc>
            </a:pPr>
            <a:r>
              <a:rPr lang="en-US" sz="1451">
                <a:solidFill>
                  <a:srgbClr val="FFFFFF"/>
                </a:solidFill>
                <a:latin typeface="Open Sans"/>
                <a:ea typeface="Open Sans"/>
                <a:cs typeface="Open Sans"/>
                <a:sym typeface="Open Sans"/>
              </a:rPr>
              <a:t>Secondaire</a:t>
            </a:r>
          </a:p>
        </p:txBody>
      </p:sp>
      <p:sp>
        <p:nvSpPr>
          <p:cNvPr id="15" name="TextBox 15"/>
          <p:cNvSpPr txBox="1"/>
          <p:nvPr/>
        </p:nvSpPr>
        <p:spPr>
          <a:xfrm>
            <a:off x="4848624" y="8109398"/>
            <a:ext cx="1007223" cy="281908"/>
          </a:xfrm>
          <a:prstGeom prst="rect">
            <a:avLst/>
          </a:prstGeom>
        </p:spPr>
        <p:txBody>
          <a:bodyPr lIns="0" tIns="0" rIns="0" bIns="0" rtlCol="0" anchor="t">
            <a:spAutoFit/>
          </a:bodyPr>
          <a:lstStyle/>
          <a:p>
            <a:pPr algn="ctr">
              <a:lnSpc>
                <a:spcPts val="2311"/>
              </a:lnSpc>
            </a:pPr>
            <a:r>
              <a:rPr lang="en-US" sz="1651" b="1">
                <a:solidFill>
                  <a:srgbClr val="00F0FF"/>
                </a:solidFill>
                <a:latin typeface="Open Sans Bold"/>
                <a:ea typeface="Open Sans Bold"/>
                <a:cs typeface="Open Sans Bold"/>
                <a:sym typeface="Open Sans Bold"/>
              </a:rPr>
              <a:t>Principal</a:t>
            </a:r>
          </a:p>
        </p:txBody>
      </p:sp>
      <p:sp>
        <p:nvSpPr>
          <p:cNvPr id="16" name="TextBox 16"/>
          <p:cNvSpPr txBox="1"/>
          <p:nvPr/>
        </p:nvSpPr>
        <p:spPr>
          <a:xfrm>
            <a:off x="5010987" y="6731314"/>
            <a:ext cx="682499" cy="233283"/>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2</a:t>
            </a:r>
          </a:p>
        </p:txBody>
      </p:sp>
      <p:sp>
        <p:nvSpPr>
          <p:cNvPr id="17" name="TextBox 17"/>
          <p:cNvSpPr txBox="1"/>
          <p:nvPr/>
        </p:nvSpPr>
        <p:spPr>
          <a:xfrm>
            <a:off x="8343136" y="2780210"/>
            <a:ext cx="819786" cy="233283"/>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1</a:t>
            </a:r>
          </a:p>
        </p:txBody>
      </p:sp>
      <p:sp>
        <p:nvSpPr>
          <p:cNvPr id="18" name="AutoShape 18"/>
          <p:cNvSpPr/>
          <p:nvPr/>
        </p:nvSpPr>
        <p:spPr>
          <a:xfrm>
            <a:off x="5352236" y="3713976"/>
            <a:ext cx="2438241" cy="0"/>
          </a:xfrm>
          <a:prstGeom prst="line">
            <a:avLst/>
          </a:prstGeom>
          <a:ln w="38100" cap="flat">
            <a:solidFill>
              <a:srgbClr val="FFFFFF"/>
            </a:solidFill>
            <a:prstDash val="solid"/>
            <a:headEnd type="none" w="sm" len="sm"/>
            <a:tailEnd type="arrow" w="med" len="sm"/>
          </a:ln>
        </p:spPr>
        <p:txBody>
          <a:bodyPr/>
          <a:lstStyle/>
          <a:p>
            <a:endParaRPr lang="fr-FR"/>
          </a:p>
        </p:txBody>
      </p:sp>
      <p:sp>
        <p:nvSpPr>
          <p:cNvPr id="19" name="AutoShape 19"/>
          <p:cNvSpPr/>
          <p:nvPr/>
        </p:nvSpPr>
        <p:spPr>
          <a:xfrm flipV="1">
            <a:off x="5352236" y="3713976"/>
            <a:ext cx="0" cy="2924291"/>
          </a:xfrm>
          <a:prstGeom prst="line">
            <a:avLst/>
          </a:prstGeom>
          <a:ln w="38100" cap="flat">
            <a:solidFill>
              <a:srgbClr val="FFFFFF"/>
            </a:solidFill>
            <a:prstDash val="solid"/>
            <a:headEnd type="none" w="sm" len="sm"/>
            <a:tailEnd type="none" w="sm" len="sm"/>
          </a:ln>
        </p:spPr>
        <p:txBody>
          <a:bodyPr/>
          <a:lstStyle/>
          <a:p>
            <a:endParaRPr lang="fr-FR"/>
          </a:p>
        </p:txBody>
      </p:sp>
      <p:sp>
        <p:nvSpPr>
          <p:cNvPr id="20" name="TextBox 20"/>
          <p:cNvSpPr txBox="1"/>
          <p:nvPr/>
        </p:nvSpPr>
        <p:spPr>
          <a:xfrm>
            <a:off x="3654379" y="3837762"/>
            <a:ext cx="1697857" cy="370999"/>
          </a:xfrm>
          <a:prstGeom prst="rect">
            <a:avLst/>
          </a:prstGeom>
        </p:spPr>
        <p:txBody>
          <a:bodyPr wrap="square" lIns="0" tIns="0" rIns="0" bIns="0" rtlCol="0" anchor="t">
            <a:spAutoFit/>
          </a:bodyPr>
          <a:lstStyle/>
          <a:p>
            <a:pPr algn="ctr">
              <a:lnSpc>
                <a:spcPts val="3080"/>
              </a:lnSpc>
            </a:pPr>
            <a:r>
              <a:rPr lang="en-US" sz="2200" dirty="0" err="1">
                <a:solidFill>
                  <a:srgbClr val="FFFFFF"/>
                </a:solidFill>
                <a:latin typeface="Open Sans"/>
                <a:ea typeface="Open Sans"/>
                <a:cs typeface="Open Sans"/>
                <a:sym typeface="Open Sans"/>
              </a:rPr>
              <a:t>Réplication</a:t>
            </a:r>
            <a:endParaRPr lang="en-US" sz="2200" dirty="0">
              <a:solidFill>
                <a:srgbClr val="FFFFFF"/>
              </a:solidFill>
              <a:latin typeface="Open Sans"/>
              <a:ea typeface="Open Sans"/>
              <a:cs typeface="Open Sans"/>
              <a:sym typeface="Open Sans"/>
            </a:endParaRPr>
          </a:p>
        </p:txBody>
      </p:sp>
      <p:sp>
        <p:nvSpPr>
          <p:cNvPr id="21" name="AutoShape 21"/>
          <p:cNvSpPr/>
          <p:nvPr/>
        </p:nvSpPr>
        <p:spPr>
          <a:xfrm flipV="1">
            <a:off x="6345129" y="4774053"/>
            <a:ext cx="2336009" cy="2857106"/>
          </a:xfrm>
          <a:prstGeom prst="line">
            <a:avLst/>
          </a:prstGeom>
          <a:ln w="38100" cap="flat">
            <a:solidFill>
              <a:srgbClr val="F2EF12"/>
            </a:solidFill>
            <a:prstDash val="solid"/>
            <a:headEnd type="arrow" w="med" len="sm"/>
            <a:tailEnd type="arrow" w="med" len="sm"/>
          </a:ln>
        </p:spPr>
        <p:txBody>
          <a:bodyPr/>
          <a:lstStyle/>
          <a:p>
            <a:endParaRPr lang="fr-FR"/>
          </a:p>
        </p:txBody>
      </p:sp>
      <p:sp>
        <p:nvSpPr>
          <p:cNvPr id="22" name="AutoShape 22"/>
          <p:cNvSpPr/>
          <p:nvPr/>
        </p:nvSpPr>
        <p:spPr>
          <a:xfrm flipV="1">
            <a:off x="6345129" y="7631035"/>
            <a:ext cx="5010089" cy="124"/>
          </a:xfrm>
          <a:prstGeom prst="line">
            <a:avLst/>
          </a:prstGeom>
          <a:ln w="38100" cap="flat">
            <a:solidFill>
              <a:srgbClr val="F2EF12"/>
            </a:solidFill>
            <a:prstDash val="solid"/>
            <a:headEnd type="arrow" w="med" len="sm"/>
            <a:tailEnd type="arrow" w="med" len="sm"/>
          </a:ln>
        </p:spPr>
        <p:txBody>
          <a:bodyPr/>
          <a:lstStyle/>
          <a:p>
            <a:endParaRPr lang="fr-FR"/>
          </a:p>
        </p:txBody>
      </p:sp>
      <p:sp>
        <p:nvSpPr>
          <p:cNvPr id="23" name="AutoShape 23"/>
          <p:cNvSpPr/>
          <p:nvPr/>
        </p:nvSpPr>
        <p:spPr>
          <a:xfrm flipH="1" flipV="1">
            <a:off x="8920966" y="4747045"/>
            <a:ext cx="2434252" cy="2883990"/>
          </a:xfrm>
          <a:prstGeom prst="line">
            <a:avLst/>
          </a:prstGeom>
          <a:ln w="38100" cap="flat">
            <a:solidFill>
              <a:srgbClr val="F2EF12"/>
            </a:solidFill>
            <a:prstDash val="solid"/>
            <a:headEnd type="arrow" w="med" len="sm"/>
            <a:tailEnd type="arrow" w="med" len="sm"/>
          </a:ln>
        </p:spPr>
        <p:txBody>
          <a:bodyPr/>
          <a:lstStyle/>
          <a:p>
            <a:endParaRPr lang="fr-FR"/>
          </a:p>
        </p:txBody>
      </p:sp>
      <p:sp>
        <p:nvSpPr>
          <p:cNvPr id="24" name="TextBox 24"/>
          <p:cNvSpPr txBox="1"/>
          <p:nvPr/>
        </p:nvSpPr>
        <p:spPr>
          <a:xfrm>
            <a:off x="7982743" y="6385413"/>
            <a:ext cx="1551623" cy="448310"/>
          </a:xfrm>
          <a:prstGeom prst="rect">
            <a:avLst/>
          </a:prstGeom>
        </p:spPr>
        <p:txBody>
          <a:bodyPr lIns="0" tIns="0" rIns="0" bIns="0" rtlCol="0" anchor="t">
            <a:spAutoFit/>
          </a:bodyPr>
          <a:lstStyle/>
          <a:p>
            <a:pPr algn="ctr">
              <a:lnSpc>
                <a:spcPts val="3640"/>
              </a:lnSpc>
            </a:pPr>
            <a:r>
              <a:rPr lang="en-US" sz="2600">
                <a:solidFill>
                  <a:srgbClr val="F2EF12"/>
                </a:solidFill>
                <a:latin typeface="Open Sans"/>
                <a:ea typeface="Open Sans"/>
                <a:cs typeface="Open Sans"/>
                <a:sym typeface="Open Sans"/>
              </a:rPr>
              <a:t>Heartbeat</a:t>
            </a:r>
          </a:p>
        </p:txBody>
      </p:sp>
      <p:sp>
        <p:nvSpPr>
          <p:cNvPr id="25" name="TextBox 25"/>
          <p:cNvSpPr txBox="1"/>
          <p:nvPr/>
        </p:nvSpPr>
        <p:spPr>
          <a:xfrm>
            <a:off x="8249987" y="8217189"/>
            <a:ext cx="1808413" cy="377135"/>
          </a:xfrm>
          <a:prstGeom prst="rect">
            <a:avLst/>
          </a:prstGeom>
        </p:spPr>
        <p:txBody>
          <a:bodyPr wrap="square" lIns="0" tIns="0" rIns="0" bIns="0" rtlCol="0" anchor="t">
            <a:spAutoFit/>
          </a:bodyPr>
          <a:lstStyle/>
          <a:p>
            <a:pPr algn="ctr">
              <a:lnSpc>
                <a:spcPts val="3080"/>
              </a:lnSpc>
            </a:pPr>
            <a:r>
              <a:rPr lang="en-US" sz="2200" dirty="0" err="1">
                <a:solidFill>
                  <a:srgbClr val="FFFFFF"/>
                </a:solidFill>
                <a:latin typeface="Open Sans"/>
                <a:ea typeface="Open Sans"/>
                <a:cs typeface="Open Sans"/>
                <a:sym typeface="Open Sans"/>
              </a:rPr>
              <a:t>Réplication</a:t>
            </a:r>
            <a:endParaRPr lang="en-US" sz="2200" dirty="0">
              <a:solidFill>
                <a:srgbClr val="FFFFFF"/>
              </a:solidFill>
              <a:latin typeface="Open Sans"/>
              <a:ea typeface="Open Sans"/>
              <a:cs typeface="Open Sans"/>
              <a:sym typeface="Open Sans"/>
            </a:endParaRPr>
          </a:p>
        </p:txBody>
      </p:sp>
      <p:sp>
        <p:nvSpPr>
          <p:cNvPr id="26" name="AutoShape 26"/>
          <p:cNvSpPr/>
          <p:nvPr/>
        </p:nvSpPr>
        <p:spPr>
          <a:xfrm>
            <a:off x="6345129" y="8217308"/>
            <a:ext cx="5010089" cy="0"/>
          </a:xfrm>
          <a:prstGeom prst="line">
            <a:avLst/>
          </a:prstGeom>
          <a:ln w="38100" cap="flat">
            <a:solidFill>
              <a:srgbClr val="FFFFFF"/>
            </a:solidFill>
            <a:prstDash val="solid"/>
            <a:headEnd type="none" w="sm" len="sm"/>
            <a:tailEnd type="triangle" w="lg" len="med"/>
          </a:ln>
        </p:spPr>
        <p:txBody>
          <a:bodyPr/>
          <a:lstStyle/>
          <a:p>
            <a:endParaRPr lang="fr-FR"/>
          </a:p>
        </p:txBody>
      </p:sp>
      <p:sp>
        <p:nvSpPr>
          <p:cNvPr id="27" name="TextBox 27"/>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46</a:t>
            </a:r>
          </a:p>
        </p:txBody>
      </p:sp>
      <p:sp>
        <p:nvSpPr>
          <p:cNvPr id="28" name="Freeform 28"/>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5"/>
            <a:stretch>
              <a:fillRect/>
            </a:stretch>
          </a:blipFill>
        </p:spPr>
        <p:txBody>
          <a:bodyPr/>
          <a:lstStyle/>
          <a:p>
            <a:endParaRPr lang="fr-FR"/>
          </a:p>
        </p:txBody>
      </p:sp>
      <p:grpSp>
        <p:nvGrpSpPr>
          <p:cNvPr id="29" name="Group 29"/>
          <p:cNvGrpSpPr/>
          <p:nvPr/>
        </p:nvGrpSpPr>
        <p:grpSpPr>
          <a:xfrm rot="-10800000">
            <a:off x="-3128708" y="-3978781"/>
            <a:ext cx="13884371" cy="6226137"/>
            <a:chOff x="0" y="0"/>
            <a:chExt cx="11979857" cy="5372100"/>
          </a:xfrm>
        </p:grpSpPr>
        <p:sp>
          <p:nvSpPr>
            <p:cNvPr id="30" name="Freeform 30"/>
            <p:cNvSpPr/>
            <p:nvPr/>
          </p:nvSpPr>
          <p:spPr>
            <a:xfrm flipH="1">
              <a:off x="0" y="0"/>
              <a:ext cx="11979856" cy="5372100"/>
            </a:xfrm>
            <a:custGeom>
              <a:avLst/>
              <a:gdLst/>
              <a:ahLst/>
              <a:cxnLst/>
              <a:rect l="l" t="t" r="r" b="b"/>
              <a:pathLst>
                <a:path w="11979856" h="5372100">
                  <a:moveTo>
                    <a:pt x="1550670" y="0"/>
                  </a:moveTo>
                  <a:lnTo>
                    <a:pt x="10429186" y="0"/>
                  </a:lnTo>
                  <a:lnTo>
                    <a:pt x="11979856" y="2686050"/>
                  </a:lnTo>
                  <a:lnTo>
                    <a:pt x="10429186" y="5372100"/>
                  </a:lnTo>
                  <a:lnTo>
                    <a:pt x="1550670" y="5372100"/>
                  </a:lnTo>
                  <a:lnTo>
                    <a:pt x="0" y="2686050"/>
                  </a:lnTo>
                  <a:lnTo>
                    <a:pt x="1550670" y="0"/>
                  </a:lnTo>
                  <a:close/>
                </a:path>
              </a:pathLst>
            </a:custGeom>
            <a:solidFill>
              <a:srgbClr val="A4E473"/>
            </a:solidFill>
          </p:spPr>
          <p:txBody>
            <a:bodyPr/>
            <a:lstStyle/>
            <a:p>
              <a:endParaRPr lang="fr-FR"/>
            </a:p>
          </p:txBody>
        </p:sp>
      </p:grpSp>
      <p:grpSp>
        <p:nvGrpSpPr>
          <p:cNvPr id="31" name="Group 31"/>
          <p:cNvGrpSpPr/>
          <p:nvPr/>
        </p:nvGrpSpPr>
        <p:grpSpPr>
          <a:xfrm>
            <a:off x="8233947" y="-865713"/>
            <a:ext cx="7810874" cy="2334501"/>
            <a:chOff x="0" y="0"/>
            <a:chExt cx="17974201" cy="5372100"/>
          </a:xfrm>
        </p:grpSpPr>
        <p:sp>
          <p:nvSpPr>
            <p:cNvPr id="32" name="Freeform 32"/>
            <p:cNvSpPr/>
            <p:nvPr/>
          </p:nvSpPr>
          <p:spPr>
            <a:xfrm flipH="1">
              <a:off x="0" y="0"/>
              <a:ext cx="17974201" cy="5372100"/>
            </a:xfrm>
            <a:custGeom>
              <a:avLst/>
              <a:gdLst/>
              <a:ahLst/>
              <a:cxnLst/>
              <a:rect l="l" t="t" r="r" b="b"/>
              <a:pathLst>
                <a:path w="17974201" h="5372100">
                  <a:moveTo>
                    <a:pt x="1550670" y="0"/>
                  </a:moveTo>
                  <a:lnTo>
                    <a:pt x="16423531" y="0"/>
                  </a:lnTo>
                  <a:lnTo>
                    <a:pt x="17974201" y="2686050"/>
                  </a:lnTo>
                  <a:lnTo>
                    <a:pt x="16423531" y="5372100"/>
                  </a:lnTo>
                  <a:lnTo>
                    <a:pt x="1550670" y="5372100"/>
                  </a:lnTo>
                  <a:lnTo>
                    <a:pt x="0" y="2686050"/>
                  </a:lnTo>
                  <a:lnTo>
                    <a:pt x="1550670" y="0"/>
                  </a:lnTo>
                  <a:close/>
                </a:path>
              </a:pathLst>
            </a:custGeom>
            <a:solidFill>
              <a:srgbClr val="00A181"/>
            </a:solidFill>
          </p:spPr>
          <p:txBody>
            <a:bodyPr/>
            <a:lstStyle/>
            <a:p>
              <a:endParaRPr lang="fr-FR"/>
            </a:p>
          </p:txBody>
        </p:sp>
      </p:grpSp>
      <p:sp>
        <p:nvSpPr>
          <p:cNvPr id="33" name="TextBox 33"/>
          <p:cNvSpPr txBox="1"/>
          <p:nvPr/>
        </p:nvSpPr>
        <p:spPr>
          <a:xfrm>
            <a:off x="330601" y="634361"/>
            <a:ext cx="8057486" cy="917257"/>
          </a:xfrm>
          <a:prstGeom prst="rect">
            <a:avLst/>
          </a:prstGeom>
        </p:spPr>
        <p:txBody>
          <a:bodyPr lIns="0" tIns="0" rIns="0" bIns="0" rtlCol="0" anchor="t">
            <a:spAutoFit/>
          </a:bodyPr>
          <a:lstStyle/>
          <a:p>
            <a:pPr marL="0" lvl="0" indent="0" algn="l">
              <a:lnSpc>
                <a:spcPts val="6532"/>
              </a:lnSpc>
              <a:spcBef>
                <a:spcPct val="0"/>
              </a:spcBef>
            </a:pPr>
            <a:r>
              <a:rPr lang="en-US" sz="5025" b="1">
                <a:solidFill>
                  <a:srgbClr val="000000"/>
                </a:solidFill>
                <a:latin typeface="Tajawal Bold Bold"/>
                <a:ea typeface="Tajawal Bold Bold"/>
                <a:cs typeface="Tajawal Bold Bold"/>
                <a:sym typeface="Tajawal Bold Bold"/>
              </a:rPr>
              <a:t>ENSEMBLE DE RÉPLICATION</a:t>
            </a:r>
          </a:p>
        </p:txBody>
      </p:sp>
      <p:sp>
        <p:nvSpPr>
          <p:cNvPr id="34" name="TextBox 34"/>
          <p:cNvSpPr txBox="1"/>
          <p:nvPr/>
        </p:nvSpPr>
        <p:spPr>
          <a:xfrm>
            <a:off x="8367503" y="310511"/>
            <a:ext cx="7543762" cy="819150"/>
          </a:xfrm>
          <a:prstGeom prst="rect">
            <a:avLst/>
          </a:prstGeom>
        </p:spPr>
        <p:txBody>
          <a:bodyPr lIns="0" tIns="0" rIns="0" bIns="0" rtlCol="0" anchor="t">
            <a:spAutoFit/>
          </a:bodyPr>
          <a:lstStyle/>
          <a:p>
            <a:pPr marL="0" lvl="0" indent="0" algn="ctr">
              <a:lnSpc>
                <a:spcPts val="5850"/>
              </a:lnSpc>
              <a:spcBef>
                <a:spcPct val="0"/>
              </a:spcBef>
            </a:pPr>
            <a:r>
              <a:rPr lang="en-US" sz="4500" b="1">
                <a:solidFill>
                  <a:srgbClr val="000000"/>
                </a:solidFill>
                <a:latin typeface="Tajawal Bold Bold"/>
                <a:ea typeface="Tajawal Bold Bold"/>
                <a:cs typeface="Tajawal Bold Bold"/>
                <a:sym typeface="Tajawal Bold Bold"/>
              </a:rPr>
              <a:t>Récupération</a:t>
            </a:r>
          </a:p>
        </p:txBody>
      </p:sp>
    </p:spTree>
  </p:cSld>
  <p:clrMapOvr>
    <a:masterClrMapping/>
  </p:clrMapOvr>
  <p:transition spd="med">
    <p:pull/>
  </p:transition>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4359343" y="6638267"/>
            <a:ext cx="1985785" cy="1985785"/>
            <a:chOff x="0" y="0"/>
            <a:chExt cx="2647713" cy="2647713"/>
          </a:xfrm>
        </p:grpSpPr>
        <p:sp>
          <p:nvSpPr>
            <p:cNvPr id="3" name="Freeform 3"/>
            <p:cNvSpPr/>
            <p:nvPr/>
          </p:nvSpPr>
          <p:spPr>
            <a:xfrm>
              <a:off x="398784" y="298800"/>
              <a:ext cx="1850146" cy="1850146"/>
            </a:xfrm>
            <a:custGeom>
              <a:avLst/>
              <a:gdLst/>
              <a:ahLst/>
              <a:cxnLst/>
              <a:rect l="l" t="t" r="r" b="b"/>
              <a:pathLst>
                <a:path w="1850146" h="1850146">
                  <a:moveTo>
                    <a:pt x="0" y="0"/>
                  </a:moveTo>
                  <a:lnTo>
                    <a:pt x="1850146" y="0"/>
                  </a:lnTo>
                  <a:lnTo>
                    <a:pt x="1850146" y="1850146"/>
                  </a:lnTo>
                  <a:lnTo>
                    <a:pt x="0" y="1850146"/>
                  </a:lnTo>
                  <a:lnTo>
                    <a:pt x="0" y="0"/>
                  </a:lnTo>
                  <a:close/>
                </a:path>
              </a:pathLst>
            </a:custGeom>
            <a:blipFill>
              <a:blip r:embed="rId2"/>
              <a:stretch>
                <a:fillRect/>
              </a:stretch>
            </a:blipFill>
          </p:spPr>
          <p:txBody>
            <a:bodyPr/>
            <a:lstStyle/>
            <a:p>
              <a:endParaRPr lang="fr-FR"/>
            </a:p>
          </p:txBody>
        </p:sp>
        <p:sp>
          <p:nvSpPr>
            <p:cNvPr id="4" name="Freeform 4"/>
            <p:cNvSpPr/>
            <p:nvPr/>
          </p:nvSpPr>
          <p:spPr>
            <a:xfrm>
              <a:off x="0" y="0"/>
              <a:ext cx="2647713" cy="2647713"/>
            </a:xfrm>
            <a:custGeom>
              <a:avLst/>
              <a:gdLst/>
              <a:ahLst/>
              <a:cxnLst/>
              <a:rect l="l" t="t" r="r" b="b"/>
              <a:pathLst>
                <a:path w="2647713" h="2647713">
                  <a:moveTo>
                    <a:pt x="0" y="0"/>
                  </a:moveTo>
                  <a:lnTo>
                    <a:pt x="2647713" y="0"/>
                  </a:lnTo>
                  <a:lnTo>
                    <a:pt x="2647713" y="2647713"/>
                  </a:lnTo>
                  <a:lnTo>
                    <a:pt x="0" y="2647713"/>
                  </a:lnTo>
                  <a:lnTo>
                    <a:pt x="0" y="0"/>
                  </a:lnTo>
                  <a:close/>
                </a:path>
              </a:pathLst>
            </a:custGeom>
            <a:blipFill>
              <a:blip r:embed="rId3">
                <a:extLst>
                  <a:ext uri="{96DAC541-7B7A-43D3-8B79-37D633B846F1}">
                    <asvg:svgBlip xmlns:asvg="http://schemas.microsoft.com/office/drawing/2016/SVG/main" r:embed="rId4"/>
                  </a:ext>
                </a:extLst>
              </a:blip>
              <a:stretch>
                <a:fillRect/>
              </a:stretch>
            </a:blipFill>
            <a:ln w="19050" cap="sq">
              <a:solidFill>
                <a:srgbClr val="FFFFFF"/>
              </a:solidFill>
              <a:prstDash val="solid"/>
              <a:miter/>
            </a:ln>
          </p:spPr>
          <p:txBody>
            <a:bodyPr/>
            <a:lstStyle/>
            <a:p>
              <a:endParaRPr lang="fr-FR"/>
            </a:p>
          </p:txBody>
        </p:sp>
        <p:sp>
          <p:nvSpPr>
            <p:cNvPr id="5" name="TextBox 5"/>
            <p:cNvSpPr txBox="1"/>
            <p:nvPr/>
          </p:nvSpPr>
          <p:spPr>
            <a:xfrm>
              <a:off x="939073" y="133753"/>
              <a:ext cx="769568" cy="301519"/>
            </a:xfrm>
            <a:prstGeom prst="rect">
              <a:avLst/>
            </a:prstGeom>
          </p:spPr>
          <p:txBody>
            <a:bodyPr lIns="0" tIns="0" rIns="0" bIns="0" rtlCol="0" anchor="t">
              <a:spAutoFit/>
            </a:bodyPr>
            <a:lstStyle/>
            <a:p>
              <a:pPr algn="ctr">
                <a:lnSpc>
                  <a:spcPts val="1891"/>
                </a:lnSpc>
              </a:pPr>
              <a:endParaRPr/>
            </a:p>
          </p:txBody>
        </p:sp>
        <p:sp>
          <p:nvSpPr>
            <p:cNvPr id="6" name="TextBox 6"/>
            <p:cNvSpPr txBox="1"/>
            <p:nvPr/>
          </p:nvSpPr>
          <p:spPr>
            <a:xfrm>
              <a:off x="773227" y="1983899"/>
              <a:ext cx="1101260" cy="301519"/>
            </a:xfrm>
            <a:prstGeom prst="rect">
              <a:avLst/>
            </a:prstGeom>
          </p:spPr>
          <p:txBody>
            <a:bodyPr lIns="0" tIns="0" rIns="0" bIns="0" rtlCol="0" anchor="t">
              <a:spAutoFit/>
            </a:bodyPr>
            <a:lstStyle/>
            <a:p>
              <a:pPr algn="ctr">
                <a:lnSpc>
                  <a:spcPts val="1891"/>
                </a:lnSpc>
              </a:pPr>
              <a:endParaRPr/>
            </a:p>
          </p:txBody>
        </p:sp>
      </p:grpSp>
      <p:sp>
        <p:nvSpPr>
          <p:cNvPr id="7" name="Freeform 7"/>
          <p:cNvSpPr/>
          <p:nvPr/>
        </p:nvSpPr>
        <p:spPr>
          <a:xfrm>
            <a:off x="11654305" y="6862243"/>
            <a:ext cx="1387609" cy="1387609"/>
          </a:xfrm>
          <a:custGeom>
            <a:avLst/>
            <a:gdLst/>
            <a:ahLst/>
            <a:cxnLst/>
            <a:rect l="l" t="t" r="r" b="b"/>
            <a:pathLst>
              <a:path w="1387609" h="1387609">
                <a:moveTo>
                  <a:pt x="0" y="0"/>
                </a:moveTo>
                <a:lnTo>
                  <a:pt x="1387610" y="0"/>
                </a:lnTo>
                <a:lnTo>
                  <a:pt x="1387610" y="1387609"/>
                </a:lnTo>
                <a:lnTo>
                  <a:pt x="0" y="1387609"/>
                </a:lnTo>
                <a:lnTo>
                  <a:pt x="0" y="0"/>
                </a:lnTo>
                <a:close/>
              </a:path>
            </a:pathLst>
          </a:custGeom>
          <a:blipFill>
            <a:blip r:embed="rId2"/>
            <a:stretch>
              <a:fillRect/>
            </a:stretch>
          </a:blipFill>
        </p:spPr>
        <p:txBody>
          <a:bodyPr/>
          <a:lstStyle/>
          <a:p>
            <a:endParaRPr lang="fr-FR"/>
          </a:p>
        </p:txBody>
      </p:sp>
      <p:sp>
        <p:nvSpPr>
          <p:cNvPr id="8" name="Freeform 8"/>
          <p:cNvSpPr/>
          <p:nvPr/>
        </p:nvSpPr>
        <p:spPr>
          <a:xfrm>
            <a:off x="11364743" y="6638142"/>
            <a:ext cx="1985785" cy="1985785"/>
          </a:xfrm>
          <a:custGeom>
            <a:avLst/>
            <a:gdLst/>
            <a:ahLst/>
            <a:cxnLst/>
            <a:rect l="l" t="t" r="r" b="b"/>
            <a:pathLst>
              <a:path w="1985785" h="1985785">
                <a:moveTo>
                  <a:pt x="0" y="0"/>
                </a:moveTo>
                <a:lnTo>
                  <a:pt x="1985785" y="0"/>
                </a:lnTo>
                <a:lnTo>
                  <a:pt x="1985785" y="1985785"/>
                </a:lnTo>
                <a:lnTo>
                  <a:pt x="0" y="198578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fr-FR"/>
          </a:p>
        </p:txBody>
      </p:sp>
      <p:sp>
        <p:nvSpPr>
          <p:cNvPr id="9" name="Freeform 9"/>
          <p:cNvSpPr/>
          <p:nvPr/>
        </p:nvSpPr>
        <p:spPr>
          <a:xfrm>
            <a:off x="8059524" y="2947196"/>
            <a:ext cx="1387010" cy="1387010"/>
          </a:xfrm>
          <a:custGeom>
            <a:avLst/>
            <a:gdLst/>
            <a:ahLst/>
            <a:cxnLst/>
            <a:rect l="l" t="t" r="r" b="b"/>
            <a:pathLst>
              <a:path w="1387010" h="1387010">
                <a:moveTo>
                  <a:pt x="0" y="0"/>
                </a:moveTo>
                <a:lnTo>
                  <a:pt x="1387010" y="0"/>
                </a:lnTo>
                <a:lnTo>
                  <a:pt x="1387010" y="1387011"/>
                </a:lnTo>
                <a:lnTo>
                  <a:pt x="0" y="1387011"/>
                </a:lnTo>
                <a:lnTo>
                  <a:pt x="0" y="0"/>
                </a:lnTo>
                <a:close/>
              </a:path>
            </a:pathLst>
          </a:custGeom>
          <a:blipFill>
            <a:blip r:embed="rId2"/>
            <a:stretch>
              <a:fillRect/>
            </a:stretch>
          </a:blipFill>
        </p:spPr>
        <p:txBody>
          <a:bodyPr/>
          <a:lstStyle/>
          <a:p>
            <a:endParaRPr lang="fr-FR"/>
          </a:p>
        </p:txBody>
      </p:sp>
      <p:sp>
        <p:nvSpPr>
          <p:cNvPr id="10" name="Freeform 10"/>
          <p:cNvSpPr/>
          <p:nvPr/>
        </p:nvSpPr>
        <p:spPr>
          <a:xfrm>
            <a:off x="7760565" y="2723193"/>
            <a:ext cx="1984928" cy="1981566"/>
          </a:xfrm>
          <a:custGeom>
            <a:avLst/>
            <a:gdLst/>
            <a:ahLst/>
            <a:cxnLst/>
            <a:rect l="l" t="t" r="r" b="b"/>
            <a:pathLst>
              <a:path w="1984928" h="1981566">
                <a:moveTo>
                  <a:pt x="0" y="0"/>
                </a:moveTo>
                <a:lnTo>
                  <a:pt x="1984928" y="0"/>
                </a:lnTo>
                <a:lnTo>
                  <a:pt x="1984928" y="1981566"/>
                </a:lnTo>
                <a:lnTo>
                  <a:pt x="0" y="1981566"/>
                </a:lnTo>
                <a:lnTo>
                  <a:pt x="0" y="0"/>
                </a:lnTo>
                <a:close/>
              </a:path>
            </a:pathLst>
          </a:custGeom>
          <a:blipFill>
            <a:blip r:embed="rId3">
              <a:extLst>
                <a:ext uri="{96DAC541-7B7A-43D3-8B79-37D633B846F1}">
                  <asvg:svgBlip xmlns:asvg="http://schemas.microsoft.com/office/drawing/2016/SVG/main" r:embed="rId4"/>
                </a:ext>
              </a:extLst>
            </a:blip>
            <a:stretch>
              <a:fillRect t="-84" b="-84"/>
            </a:stretch>
          </a:blipFill>
          <a:ln w="9525" cap="sq">
            <a:solidFill>
              <a:srgbClr val="FFFFFF"/>
            </a:solidFill>
            <a:prstDash val="solid"/>
            <a:miter/>
          </a:ln>
        </p:spPr>
        <p:txBody>
          <a:bodyPr/>
          <a:lstStyle/>
          <a:p>
            <a:endParaRPr lang="fr-FR"/>
          </a:p>
        </p:txBody>
      </p:sp>
      <p:sp>
        <p:nvSpPr>
          <p:cNvPr id="11" name="TextBox 11"/>
          <p:cNvSpPr txBox="1"/>
          <p:nvPr/>
        </p:nvSpPr>
        <p:spPr>
          <a:xfrm>
            <a:off x="8464565" y="2816312"/>
            <a:ext cx="576927" cy="233194"/>
          </a:xfrm>
          <a:prstGeom prst="rect">
            <a:avLst/>
          </a:prstGeom>
        </p:spPr>
        <p:txBody>
          <a:bodyPr lIns="0" tIns="0" rIns="0" bIns="0" rtlCol="0" anchor="t">
            <a:spAutoFit/>
          </a:bodyPr>
          <a:lstStyle/>
          <a:p>
            <a:pPr algn="ctr">
              <a:lnSpc>
                <a:spcPts val="1890"/>
              </a:lnSpc>
            </a:pPr>
            <a:endParaRPr/>
          </a:p>
        </p:txBody>
      </p:sp>
      <p:sp>
        <p:nvSpPr>
          <p:cNvPr id="12" name="TextBox 12"/>
          <p:cNvSpPr txBox="1"/>
          <p:nvPr/>
        </p:nvSpPr>
        <p:spPr>
          <a:xfrm>
            <a:off x="11935138" y="6731314"/>
            <a:ext cx="819786" cy="233283"/>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3</a:t>
            </a:r>
          </a:p>
        </p:txBody>
      </p:sp>
      <p:sp>
        <p:nvSpPr>
          <p:cNvPr id="13" name="TextBox 13"/>
          <p:cNvSpPr txBox="1"/>
          <p:nvPr/>
        </p:nvSpPr>
        <p:spPr>
          <a:xfrm>
            <a:off x="11841419" y="8118923"/>
            <a:ext cx="1007223" cy="248888"/>
          </a:xfrm>
          <a:prstGeom prst="rect">
            <a:avLst/>
          </a:prstGeom>
        </p:spPr>
        <p:txBody>
          <a:bodyPr lIns="0" tIns="0" rIns="0" bIns="0" rtlCol="0" anchor="t">
            <a:spAutoFit/>
          </a:bodyPr>
          <a:lstStyle/>
          <a:p>
            <a:pPr algn="ctr">
              <a:lnSpc>
                <a:spcPts val="2031"/>
              </a:lnSpc>
            </a:pPr>
            <a:r>
              <a:rPr lang="en-US" sz="1451">
                <a:solidFill>
                  <a:srgbClr val="FFFFFF"/>
                </a:solidFill>
                <a:latin typeface="Open Sans"/>
                <a:ea typeface="Open Sans"/>
                <a:cs typeface="Open Sans"/>
                <a:sym typeface="Open Sans"/>
              </a:rPr>
              <a:t>Secondaire</a:t>
            </a:r>
          </a:p>
        </p:txBody>
      </p:sp>
      <p:sp>
        <p:nvSpPr>
          <p:cNvPr id="14" name="TextBox 14"/>
          <p:cNvSpPr txBox="1"/>
          <p:nvPr/>
        </p:nvSpPr>
        <p:spPr>
          <a:xfrm>
            <a:off x="4848624" y="8109398"/>
            <a:ext cx="1007223" cy="281908"/>
          </a:xfrm>
          <a:prstGeom prst="rect">
            <a:avLst/>
          </a:prstGeom>
        </p:spPr>
        <p:txBody>
          <a:bodyPr lIns="0" tIns="0" rIns="0" bIns="0" rtlCol="0" anchor="t">
            <a:spAutoFit/>
          </a:bodyPr>
          <a:lstStyle/>
          <a:p>
            <a:pPr algn="ctr">
              <a:lnSpc>
                <a:spcPts val="2311"/>
              </a:lnSpc>
            </a:pPr>
            <a:r>
              <a:rPr lang="en-US" sz="1651" b="1">
                <a:solidFill>
                  <a:srgbClr val="00F0FF"/>
                </a:solidFill>
                <a:latin typeface="Open Sans Bold"/>
                <a:ea typeface="Open Sans Bold"/>
                <a:cs typeface="Open Sans Bold"/>
                <a:sym typeface="Open Sans Bold"/>
              </a:rPr>
              <a:t>Principal</a:t>
            </a:r>
          </a:p>
        </p:txBody>
      </p:sp>
      <p:sp>
        <p:nvSpPr>
          <p:cNvPr id="15" name="TextBox 15"/>
          <p:cNvSpPr txBox="1"/>
          <p:nvPr/>
        </p:nvSpPr>
        <p:spPr>
          <a:xfrm>
            <a:off x="5010987" y="6731314"/>
            <a:ext cx="682499" cy="233283"/>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2</a:t>
            </a:r>
          </a:p>
        </p:txBody>
      </p:sp>
      <p:sp>
        <p:nvSpPr>
          <p:cNvPr id="16" name="TextBox 16"/>
          <p:cNvSpPr txBox="1"/>
          <p:nvPr/>
        </p:nvSpPr>
        <p:spPr>
          <a:xfrm>
            <a:off x="8343136" y="2780210"/>
            <a:ext cx="819786" cy="233283"/>
          </a:xfrm>
          <a:prstGeom prst="rect">
            <a:avLst/>
          </a:prstGeom>
        </p:spPr>
        <p:txBody>
          <a:bodyPr lIns="0" tIns="0" rIns="0" bIns="0" rtlCol="0" anchor="t">
            <a:spAutoFit/>
          </a:bodyPr>
          <a:lstStyle/>
          <a:p>
            <a:pPr algn="ctr">
              <a:lnSpc>
                <a:spcPts val="1891"/>
              </a:lnSpc>
            </a:pPr>
            <a:r>
              <a:rPr lang="en-US" sz="1351">
                <a:solidFill>
                  <a:srgbClr val="FFFFFF"/>
                </a:solidFill>
                <a:latin typeface="Open Sans"/>
                <a:ea typeface="Open Sans"/>
                <a:cs typeface="Open Sans"/>
                <a:sym typeface="Open Sans"/>
              </a:rPr>
              <a:t>Noeud 1</a:t>
            </a:r>
          </a:p>
        </p:txBody>
      </p:sp>
      <p:sp>
        <p:nvSpPr>
          <p:cNvPr id="17" name="AutoShape 17"/>
          <p:cNvSpPr/>
          <p:nvPr/>
        </p:nvSpPr>
        <p:spPr>
          <a:xfrm>
            <a:off x="5352236" y="3713976"/>
            <a:ext cx="2438241" cy="0"/>
          </a:xfrm>
          <a:prstGeom prst="line">
            <a:avLst/>
          </a:prstGeom>
          <a:ln w="38100" cap="flat">
            <a:solidFill>
              <a:srgbClr val="FFFFFF"/>
            </a:solidFill>
            <a:prstDash val="solid"/>
            <a:headEnd type="none" w="sm" len="sm"/>
            <a:tailEnd type="arrow" w="med" len="sm"/>
          </a:ln>
        </p:spPr>
        <p:txBody>
          <a:bodyPr/>
          <a:lstStyle/>
          <a:p>
            <a:endParaRPr lang="fr-FR"/>
          </a:p>
        </p:txBody>
      </p:sp>
      <p:sp>
        <p:nvSpPr>
          <p:cNvPr id="18" name="AutoShape 18"/>
          <p:cNvSpPr/>
          <p:nvPr/>
        </p:nvSpPr>
        <p:spPr>
          <a:xfrm flipV="1">
            <a:off x="5352236" y="3713976"/>
            <a:ext cx="0" cy="2924291"/>
          </a:xfrm>
          <a:prstGeom prst="line">
            <a:avLst/>
          </a:prstGeom>
          <a:ln w="38100" cap="flat">
            <a:solidFill>
              <a:srgbClr val="FFFFFF"/>
            </a:solidFill>
            <a:prstDash val="solid"/>
            <a:headEnd type="none" w="sm" len="sm"/>
            <a:tailEnd type="none" w="sm" len="sm"/>
          </a:ln>
        </p:spPr>
        <p:txBody>
          <a:bodyPr/>
          <a:lstStyle/>
          <a:p>
            <a:endParaRPr lang="fr-FR"/>
          </a:p>
        </p:txBody>
      </p:sp>
      <p:sp>
        <p:nvSpPr>
          <p:cNvPr id="19" name="TextBox 19"/>
          <p:cNvSpPr txBox="1"/>
          <p:nvPr/>
        </p:nvSpPr>
        <p:spPr>
          <a:xfrm>
            <a:off x="3654379" y="3845030"/>
            <a:ext cx="1697854" cy="370999"/>
          </a:xfrm>
          <a:prstGeom prst="rect">
            <a:avLst/>
          </a:prstGeom>
        </p:spPr>
        <p:txBody>
          <a:bodyPr wrap="square" lIns="0" tIns="0" rIns="0" bIns="0" rtlCol="0" anchor="t">
            <a:spAutoFit/>
          </a:bodyPr>
          <a:lstStyle/>
          <a:p>
            <a:pPr algn="ctr">
              <a:lnSpc>
                <a:spcPts val="3080"/>
              </a:lnSpc>
            </a:pPr>
            <a:r>
              <a:rPr lang="en-US" sz="2200" dirty="0" err="1">
                <a:solidFill>
                  <a:srgbClr val="FFFFFF"/>
                </a:solidFill>
                <a:latin typeface="Open Sans"/>
                <a:ea typeface="Open Sans"/>
                <a:cs typeface="Open Sans"/>
                <a:sym typeface="Open Sans"/>
              </a:rPr>
              <a:t>Réplication</a:t>
            </a:r>
            <a:endParaRPr lang="en-US" sz="2200" dirty="0">
              <a:solidFill>
                <a:srgbClr val="FFFFFF"/>
              </a:solidFill>
              <a:latin typeface="Open Sans"/>
              <a:ea typeface="Open Sans"/>
              <a:cs typeface="Open Sans"/>
              <a:sym typeface="Open Sans"/>
            </a:endParaRPr>
          </a:p>
        </p:txBody>
      </p:sp>
      <p:sp>
        <p:nvSpPr>
          <p:cNvPr id="20" name="AutoShape 20"/>
          <p:cNvSpPr/>
          <p:nvPr/>
        </p:nvSpPr>
        <p:spPr>
          <a:xfrm flipV="1">
            <a:off x="6345129" y="4774053"/>
            <a:ext cx="2336009" cy="2857106"/>
          </a:xfrm>
          <a:prstGeom prst="line">
            <a:avLst/>
          </a:prstGeom>
          <a:ln w="38100" cap="flat">
            <a:solidFill>
              <a:srgbClr val="F2EF12"/>
            </a:solidFill>
            <a:prstDash val="solid"/>
            <a:headEnd type="arrow" w="med" len="sm"/>
            <a:tailEnd type="arrow" w="med" len="sm"/>
          </a:ln>
        </p:spPr>
        <p:txBody>
          <a:bodyPr/>
          <a:lstStyle/>
          <a:p>
            <a:endParaRPr lang="fr-FR"/>
          </a:p>
        </p:txBody>
      </p:sp>
      <p:sp>
        <p:nvSpPr>
          <p:cNvPr id="21" name="AutoShape 21"/>
          <p:cNvSpPr/>
          <p:nvPr/>
        </p:nvSpPr>
        <p:spPr>
          <a:xfrm flipV="1">
            <a:off x="6345129" y="7631035"/>
            <a:ext cx="5010089" cy="124"/>
          </a:xfrm>
          <a:prstGeom prst="line">
            <a:avLst/>
          </a:prstGeom>
          <a:ln w="38100" cap="flat">
            <a:solidFill>
              <a:srgbClr val="F2EF12"/>
            </a:solidFill>
            <a:prstDash val="solid"/>
            <a:headEnd type="arrow" w="med" len="sm"/>
            <a:tailEnd type="arrow" w="med" len="sm"/>
          </a:ln>
        </p:spPr>
        <p:txBody>
          <a:bodyPr/>
          <a:lstStyle/>
          <a:p>
            <a:endParaRPr lang="fr-FR"/>
          </a:p>
        </p:txBody>
      </p:sp>
      <p:sp>
        <p:nvSpPr>
          <p:cNvPr id="22" name="AutoShape 22"/>
          <p:cNvSpPr/>
          <p:nvPr/>
        </p:nvSpPr>
        <p:spPr>
          <a:xfrm flipH="1" flipV="1">
            <a:off x="8920966" y="4747045"/>
            <a:ext cx="2434252" cy="2883990"/>
          </a:xfrm>
          <a:prstGeom prst="line">
            <a:avLst/>
          </a:prstGeom>
          <a:ln w="38100" cap="flat">
            <a:solidFill>
              <a:srgbClr val="F2EF12"/>
            </a:solidFill>
            <a:prstDash val="solid"/>
            <a:headEnd type="arrow" w="med" len="sm"/>
            <a:tailEnd type="arrow" w="med" len="sm"/>
          </a:ln>
        </p:spPr>
        <p:txBody>
          <a:bodyPr/>
          <a:lstStyle/>
          <a:p>
            <a:endParaRPr lang="fr-FR"/>
          </a:p>
        </p:txBody>
      </p:sp>
      <p:sp>
        <p:nvSpPr>
          <p:cNvPr id="23" name="TextBox 23"/>
          <p:cNvSpPr txBox="1"/>
          <p:nvPr/>
        </p:nvSpPr>
        <p:spPr>
          <a:xfrm>
            <a:off x="7982743" y="6385413"/>
            <a:ext cx="1551623" cy="448310"/>
          </a:xfrm>
          <a:prstGeom prst="rect">
            <a:avLst/>
          </a:prstGeom>
        </p:spPr>
        <p:txBody>
          <a:bodyPr lIns="0" tIns="0" rIns="0" bIns="0" rtlCol="0" anchor="t">
            <a:spAutoFit/>
          </a:bodyPr>
          <a:lstStyle/>
          <a:p>
            <a:pPr algn="ctr">
              <a:lnSpc>
                <a:spcPts val="3640"/>
              </a:lnSpc>
            </a:pPr>
            <a:r>
              <a:rPr lang="en-US" sz="2600">
                <a:solidFill>
                  <a:srgbClr val="F2EF12"/>
                </a:solidFill>
                <a:latin typeface="Open Sans"/>
                <a:ea typeface="Open Sans"/>
                <a:cs typeface="Open Sans"/>
                <a:sym typeface="Open Sans"/>
              </a:rPr>
              <a:t>Heartbeat</a:t>
            </a:r>
          </a:p>
        </p:txBody>
      </p:sp>
      <p:sp>
        <p:nvSpPr>
          <p:cNvPr id="24" name="TextBox 24"/>
          <p:cNvSpPr txBox="1"/>
          <p:nvPr/>
        </p:nvSpPr>
        <p:spPr>
          <a:xfrm>
            <a:off x="8090461" y="8217184"/>
            <a:ext cx="1655032" cy="382393"/>
          </a:xfrm>
          <a:prstGeom prst="rect">
            <a:avLst/>
          </a:prstGeom>
        </p:spPr>
        <p:txBody>
          <a:bodyPr wrap="square" lIns="0" tIns="0" rIns="0" bIns="0" rtlCol="0" anchor="t">
            <a:spAutoFit/>
          </a:bodyPr>
          <a:lstStyle/>
          <a:p>
            <a:pPr algn="ctr">
              <a:lnSpc>
                <a:spcPts val="3080"/>
              </a:lnSpc>
            </a:pPr>
            <a:r>
              <a:rPr lang="en-US" sz="2200" dirty="0" err="1">
                <a:solidFill>
                  <a:srgbClr val="FFFFFF"/>
                </a:solidFill>
                <a:latin typeface="Open Sans"/>
                <a:ea typeface="Open Sans"/>
                <a:cs typeface="Open Sans"/>
                <a:sym typeface="Open Sans"/>
              </a:rPr>
              <a:t>Réplication</a:t>
            </a:r>
            <a:endParaRPr lang="en-US" sz="2200" dirty="0">
              <a:solidFill>
                <a:srgbClr val="FFFFFF"/>
              </a:solidFill>
              <a:latin typeface="Open Sans"/>
              <a:ea typeface="Open Sans"/>
              <a:cs typeface="Open Sans"/>
              <a:sym typeface="Open Sans"/>
            </a:endParaRPr>
          </a:p>
        </p:txBody>
      </p:sp>
      <p:sp>
        <p:nvSpPr>
          <p:cNvPr id="25" name="AutoShape 25"/>
          <p:cNvSpPr/>
          <p:nvPr/>
        </p:nvSpPr>
        <p:spPr>
          <a:xfrm>
            <a:off x="6354654" y="8217308"/>
            <a:ext cx="5010089" cy="0"/>
          </a:xfrm>
          <a:prstGeom prst="line">
            <a:avLst/>
          </a:prstGeom>
          <a:ln w="38100" cap="flat">
            <a:solidFill>
              <a:srgbClr val="FFFFFF"/>
            </a:solidFill>
            <a:prstDash val="solid"/>
            <a:headEnd type="none" w="sm" len="sm"/>
            <a:tailEnd type="triangle" w="lg" len="med"/>
          </a:ln>
        </p:spPr>
        <p:txBody>
          <a:bodyPr/>
          <a:lstStyle/>
          <a:p>
            <a:endParaRPr lang="fr-FR"/>
          </a:p>
        </p:txBody>
      </p:sp>
      <p:sp>
        <p:nvSpPr>
          <p:cNvPr id="26" name="TextBox 26"/>
          <p:cNvSpPr txBox="1"/>
          <p:nvPr/>
        </p:nvSpPr>
        <p:spPr>
          <a:xfrm>
            <a:off x="8249417" y="4206228"/>
            <a:ext cx="1007223" cy="248888"/>
          </a:xfrm>
          <a:prstGeom prst="rect">
            <a:avLst/>
          </a:prstGeom>
        </p:spPr>
        <p:txBody>
          <a:bodyPr lIns="0" tIns="0" rIns="0" bIns="0" rtlCol="0" anchor="t">
            <a:spAutoFit/>
          </a:bodyPr>
          <a:lstStyle/>
          <a:p>
            <a:pPr algn="ctr">
              <a:lnSpc>
                <a:spcPts val="2031"/>
              </a:lnSpc>
            </a:pPr>
            <a:r>
              <a:rPr lang="en-US" sz="1451">
                <a:solidFill>
                  <a:srgbClr val="FFFFFF"/>
                </a:solidFill>
                <a:latin typeface="Open Sans"/>
                <a:ea typeface="Open Sans"/>
                <a:cs typeface="Open Sans"/>
                <a:sym typeface="Open Sans"/>
              </a:rPr>
              <a:t>Secondaire</a:t>
            </a:r>
          </a:p>
        </p:txBody>
      </p:sp>
      <p:sp>
        <p:nvSpPr>
          <p:cNvPr id="27" name="TextBox 27"/>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47</a:t>
            </a:r>
          </a:p>
        </p:txBody>
      </p:sp>
      <p:sp>
        <p:nvSpPr>
          <p:cNvPr id="28" name="Freeform 28"/>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5"/>
            <a:stretch>
              <a:fillRect/>
            </a:stretch>
          </a:blipFill>
        </p:spPr>
        <p:txBody>
          <a:bodyPr/>
          <a:lstStyle/>
          <a:p>
            <a:endParaRPr lang="fr-FR"/>
          </a:p>
        </p:txBody>
      </p:sp>
      <p:grpSp>
        <p:nvGrpSpPr>
          <p:cNvPr id="29" name="Group 29"/>
          <p:cNvGrpSpPr/>
          <p:nvPr/>
        </p:nvGrpSpPr>
        <p:grpSpPr>
          <a:xfrm rot="-10800000">
            <a:off x="-3128708" y="-3978781"/>
            <a:ext cx="13884371" cy="6226137"/>
            <a:chOff x="0" y="0"/>
            <a:chExt cx="11979857" cy="5372100"/>
          </a:xfrm>
        </p:grpSpPr>
        <p:sp>
          <p:nvSpPr>
            <p:cNvPr id="30" name="Freeform 30"/>
            <p:cNvSpPr/>
            <p:nvPr/>
          </p:nvSpPr>
          <p:spPr>
            <a:xfrm flipH="1">
              <a:off x="0" y="0"/>
              <a:ext cx="11979856" cy="5372100"/>
            </a:xfrm>
            <a:custGeom>
              <a:avLst/>
              <a:gdLst/>
              <a:ahLst/>
              <a:cxnLst/>
              <a:rect l="l" t="t" r="r" b="b"/>
              <a:pathLst>
                <a:path w="11979856" h="5372100">
                  <a:moveTo>
                    <a:pt x="1550670" y="0"/>
                  </a:moveTo>
                  <a:lnTo>
                    <a:pt x="10429186" y="0"/>
                  </a:lnTo>
                  <a:lnTo>
                    <a:pt x="11979856" y="2686050"/>
                  </a:lnTo>
                  <a:lnTo>
                    <a:pt x="10429186" y="5372100"/>
                  </a:lnTo>
                  <a:lnTo>
                    <a:pt x="1550670" y="5372100"/>
                  </a:lnTo>
                  <a:lnTo>
                    <a:pt x="0" y="2686050"/>
                  </a:lnTo>
                  <a:lnTo>
                    <a:pt x="1550670" y="0"/>
                  </a:lnTo>
                  <a:close/>
                </a:path>
              </a:pathLst>
            </a:custGeom>
            <a:solidFill>
              <a:srgbClr val="A4E473"/>
            </a:solidFill>
          </p:spPr>
          <p:txBody>
            <a:bodyPr/>
            <a:lstStyle/>
            <a:p>
              <a:endParaRPr lang="fr-FR"/>
            </a:p>
          </p:txBody>
        </p:sp>
      </p:grpSp>
      <p:grpSp>
        <p:nvGrpSpPr>
          <p:cNvPr id="31" name="Group 31"/>
          <p:cNvGrpSpPr/>
          <p:nvPr/>
        </p:nvGrpSpPr>
        <p:grpSpPr>
          <a:xfrm>
            <a:off x="8233947" y="-865713"/>
            <a:ext cx="7810874" cy="2334501"/>
            <a:chOff x="0" y="0"/>
            <a:chExt cx="17974201" cy="5372100"/>
          </a:xfrm>
        </p:grpSpPr>
        <p:sp>
          <p:nvSpPr>
            <p:cNvPr id="32" name="Freeform 32"/>
            <p:cNvSpPr/>
            <p:nvPr/>
          </p:nvSpPr>
          <p:spPr>
            <a:xfrm flipH="1">
              <a:off x="0" y="0"/>
              <a:ext cx="17974201" cy="5372100"/>
            </a:xfrm>
            <a:custGeom>
              <a:avLst/>
              <a:gdLst/>
              <a:ahLst/>
              <a:cxnLst/>
              <a:rect l="l" t="t" r="r" b="b"/>
              <a:pathLst>
                <a:path w="17974201" h="5372100">
                  <a:moveTo>
                    <a:pt x="1550670" y="0"/>
                  </a:moveTo>
                  <a:lnTo>
                    <a:pt x="16423531" y="0"/>
                  </a:lnTo>
                  <a:lnTo>
                    <a:pt x="17974201" y="2686050"/>
                  </a:lnTo>
                  <a:lnTo>
                    <a:pt x="16423531" y="5372100"/>
                  </a:lnTo>
                  <a:lnTo>
                    <a:pt x="1550670" y="5372100"/>
                  </a:lnTo>
                  <a:lnTo>
                    <a:pt x="0" y="2686050"/>
                  </a:lnTo>
                  <a:lnTo>
                    <a:pt x="1550670" y="0"/>
                  </a:lnTo>
                  <a:close/>
                </a:path>
              </a:pathLst>
            </a:custGeom>
            <a:solidFill>
              <a:srgbClr val="00A181"/>
            </a:solidFill>
          </p:spPr>
          <p:txBody>
            <a:bodyPr/>
            <a:lstStyle/>
            <a:p>
              <a:endParaRPr lang="fr-FR"/>
            </a:p>
          </p:txBody>
        </p:sp>
      </p:grpSp>
      <p:sp>
        <p:nvSpPr>
          <p:cNvPr id="33" name="TextBox 33"/>
          <p:cNvSpPr txBox="1"/>
          <p:nvPr/>
        </p:nvSpPr>
        <p:spPr>
          <a:xfrm>
            <a:off x="330601" y="634361"/>
            <a:ext cx="8057486" cy="917257"/>
          </a:xfrm>
          <a:prstGeom prst="rect">
            <a:avLst/>
          </a:prstGeom>
        </p:spPr>
        <p:txBody>
          <a:bodyPr lIns="0" tIns="0" rIns="0" bIns="0" rtlCol="0" anchor="t">
            <a:spAutoFit/>
          </a:bodyPr>
          <a:lstStyle/>
          <a:p>
            <a:pPr marL="0" lvl="0" indent="0" algn="l">
              <a:lnSpc>
                <a:spcPts val="6532"/>
              </a:lnSpc>
              <a:spcBef>
                <a:spcPct val="0"/>
              </a:spcBef>
            </a:pPr>
            <a:r>
              <a:rPr lang="en-US" sz="5025" b="1">
                <a:solidFill>
                  <a:srgbClr val="000000"/>
                </a:solidFill>
                <a:latin typeface="Tajawal Bold Bold"/>
                <a:ea typeface="Tajawal Bold Bold"/>
                <a:cs typeface="Tajawal Bold Bold"/>
                <a:sym typeface="Tajawal Bold Bold"/>
              </a:rPr>
              <a:t>ENSEMBLE DE RÉPLICATION</a:t>
            </a:r>
          </a:p>
        </p:txBody>
      </p:sp>
      <p:sp>
        <p:nvSpPr>
          <p:cNvPr id="34" name="TextBox 34"/>
          <p:cNvSpPr txBox="1"/>
          <p:nvPr/>
        </p:nvSpPr>
        <p:spPr>
          <a:xfrm>
            <a:off x="8367503" y="310511"/>
            <a:ext cx="7543762" cy="819150"/>
          </a:xfrm>
          <a:prstGeom prst="rect">
            <a:avLst/>
          </a:prstGeom>
        </p:spPr>
        <p:txBody>
          <a:bodyPr lIns="0" tIns="0" rIns="0" bIns="0" rtlCol="0" anchor="t">
            <a:spAutoFit/>
          </a:bodyPr>
          <a:lstStyle/>
          <a:p>
            <a:pPr marL="0" lvl="0" indent="0" algn="ctr">
              <a:lnSpc>
                <a:spcPts val="5850"/>
              </a:lnSpc>
              <a:spcBef>
                <a:spcPct val="0"/>
              </a:spcBef>
            </a:pPr>
            <a:r>
              <a:rPr lang="en-US" sz="4500" b="1">
                <a:solidFill>
                  <a:srgbClr val="000000"/>
                </a:solidFill>
                <a:latin typeface="Tajawal Bold Bold"/>
                <a:ea typeface="Tajawal Bold Bold"/>
                <a:cs typeface="Tajawal Bold Bold"/>
                <a:sym typeface="Tajawal Bold Bold"/>
              </a:rPr>
              <a:t>Récupéré</a:t>
            </a:r>
          </a:p>
        </p:txBody>
      </p:sp>
    </p:spTree>
  </p:cSld>
  <p:clrMapOvr>
    <a:masterClrMapping/>
  </p:clrMapOvr>
  <p:transition spd="med">
    <p:pull/>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128708" y="-3978781"/>
            <a:ext cx="12804984" cy="6226137"/>
            <a:chOff x="0" y="0"/>
            <a:chExt cx="11048529" cy="5372100"/>
          </a:xfrm>
        </p:grpSpPr>
        <p:sp>
          <p:nvSpPr>
            <p:cNvPr id="3" name="Freeform 3"/>
            <p:cNvSpPr/>
            <p:nvPr/>
          </p:nvSpPr>
          <p:spPr>
            <a:xfrm flipH="1">
              <a:off x="0" y="0"/>
              <a:ext cx="11048529" cy="5372100"/>
            </a:xfrm>
            <a:custGeom>
              <a:avLst/>
              <a:gdLst/>
              <a:ahLst/>
              <a:cxnLst/>
              <a:rect l="l" t="t" r="r" b="b"/>
              <a:pathLst>
                <a:path w="11048529" h="5372100">
                  <a:moveTo>
                    <a:pt x="1550670" y="0"/>
                  </a:moveTo>
                  <a:lnTo>
                    <a:pt x="9497860" y="0"/>
                  </a:lnTo>
                  <a:lnTo>
                    <a:pt x="11048529" y="2686050"/>
                  </a:lnTo>
                  <a:lnTo>
                    <a:pt x="9497860" y="5372100"/>
                  </a:lnTo>
                  <a:lnTo>
                    <a:pt x="1550670" y="5372100"/>
                  </a:lnTo>
                  <a:lnTo>
                    <a:pt x="0" y="2686050"/>
                  </a:lnTo>
                  <a:lnTo>
                    <a:pt x="1550670" y="0"/>
                  </a:lnTo>
                  <a:close/>
                </a:path>
              </a:pathLst>
            </a:custGeom>
            <a:solidFill>
              <a:srgbClr val="A4E473"/>
            </a:solidFill>
          </p:spPr>
          <p:txBody>
            <a:bodyPr/>
            <a:lstStyle/>
            <a:p>
              <a:endParaRPr lang="fr-FR"/>
            </a:p>
          </p:txBody>
        </p:sp>
      </p:grpSp>
      <p:grpSp>
        <p:nvGrpSpPr>
          <p:cNvPr id="4" name="Group 4"/>
          <p:cNvGrpSpPr/>
          <p:nvPr/>
        </p:nvGrpSpPr>
        <p:grpSpPr>
          <a:xfrm>
            <a:off x="6980838" y="-865713"/>
            <a:ext cx="2695438" cy="2334501"/>
            <a:chOff x="0" y="0"/>
            <a:chExt cx="6202680" cy="5372100"/>
          </a:xfrm>
        </p:grpSpPr>
        <p:sp>
          <p:nvSpPr>
            <p:cNvPr id="5" name="Freeform 5"/>
            <p:cNvSpPr/>
            <p:nvPr/>
          </p:nvSpPr>
          <p:spPr>
            <a:xfrm flipH="1">
              <a:off x="0" y="0"/>
              <a:ext cx="6202680" cy="5372100"/>
            </a:xfrm>
            <a:custGeom>
              <a:avLst/>
              <a:gdLst/>
              <a:ahLst/>
              <a:cxnLst/>
              <a:rect l="l" t="t" r="r" b="b"/>
              <a:pathLst>
                <a:path w="6202680" h="5372100">
                  <a:moveTo>
                    <a:pt x="1550670" y="0"/>
                  </a:moveTo>
                  <a:lnTo>
                    <a:pt x="4652010" y="0"/>
                  </a:lnTo>
                  <a:lnTo>
                    <a:pt x="6202680" y="2686050"/>
                  </a:lnTo>
                  <a:lnTo>
                    <a:pt x="4652010" y="5372100"/>
                  </a:lnTo>
                  <a:lnTo>
                    <a:pt x="1550670" y="5372100"/>
                  </a:lnTo>
                  <a:lnTo>
                    <a:pt x="0" y="2686050"/>
                  </a:lnTo>
                  <a:lnTo>
                    <a:pt x="1550670" y="0"/>
                  </a:lnTo>
                  <a:close/>
                </a:path>
              </a:pathLst>
            </a:custGeom>
            <a:solidFill>
              <a:srgbClr val="00A181"/>
            </a:solidFill>
          </p:spPr>
          <p:txBody>
            <a:bodyPr/>
            <a:lstStyle/>
            <a:p>
              <a:endParaRPr lang="fr-FR"/>
            </a:p>
          </p:txBody>
        </p:sp>
      </p:grpSp>
      <p:sp>
        <p:nvSpPr>
          <p:cNvPr id="6" name="TextBox 6"/>
          <p:cNvSpPr txBox="1"/>
          <p:nvPr/>
        </p:nvSpPr>
        <p:spPr>
          <a:xfrm>
            <a:off x="607190" y="547050"/>
            <a:ext cx="6629142" cy="1148398"/>
          </a:xfrm>
          <a:prstGeom prst="rect">
            <a:avLst/>
          </a:prstGeom>
        </p:spPr>
        <p:txBody>
          <a:bodyPr lIns="0" tIns="0" rIns="0" bIns="0" rtlCol="0" anchor="t">
            <a:spAutoFit/>
          </a:bodyPr>
          <a:lstStyle/>
          <a:p>
            <a:pPr marL="0" lvl="0" indent="0" algn="l">
              <a:lnSpc>
                <a:spcPts val="8222"/>
              </a:lnSpc>
              <a:spcBef>
                <a:spcPct val="0"/>
              </a:spcBef>
            </a:pPr>
            <a:r>
              <a:rPr lang="en-US" sz="6324" b="1">
                <a:solidFill>
                  <a:srgbClr val="000000"/>
                </a:solidFill>
                <a:latin typeface="Tajawal Bold Bold"/>
                <a:ea typeface="Tajawal Bold Bold"/>
                <a:cs typeface="Tajawal Bold Bold"/>
                <a:sym typeface="Tajawal Bold Bold"/>
              </a:rPr>
              <a:t> Priority  &amp; Votes</a:t>
            </a:r>
          </a:p>
        </p:txBody>
      </p:sp>
      <p:sp>
        <p:nvSpPr>
          <p:cNvPr id="7" name="TextBox 7"/>
          <p:cNvSpPr txBox="1"/>
          <p:nvPr/>
        </p:nvSpPr>
        <p:spPr>
          <a:xfrm>
            <a:off x="607190" y="3964305"/>
            <a:ext cx="8209955" cy="5501005"/>
          </a:xfrm>
          <a:prstGeom prst="rect">
            <a:avLst/>
          </a:prstGeom>
        </p:spPr>
        <p:txBody>
          <a:bodyPr lIns="0" tIns="0" rIns="0" bIns="0" rtlCol="0" anchor="t">
            <a:spAutoFit/>
          </a:bodyPr>
          <a:lstStyle/>
          <a:p>
            <a:pPr marL="604518" lvl="1" indent="-302259" algn="just">
              <a:lnSpc>
                <a:spcPts val="3919"/>
              </a:lnSpc>
              <a:buFont typeface="Arial"/>
              <a:buChar char="•"/>
            </a:pPr>
            <a:r>
              <a:rPr lang="en-US" sz="2799">
                <a:solidFill>
                  <a:srgbClr val="F4F4F4"/>
                </a:solidFill>
                <a:latin typeface="Tajawal"/>
                <a:ea typeface="Tajawal"/>
                <a:cs typeface="Tajawal"/>
                <a:sym typeface="Tajawal"/>
              </a:rPr>
              <a:t>Une valeur configurable qui aide à déterminer quels   membres d'un Replica Set ont le plus de chances de devenir primaire.</a:t>
            </a:r>
          </a:p>
          <a:p>
            <a:pPr marL="604518" lvl="1" indent="-302259" algn="just">
              <a:lnSpc>
                <a:spcPts val="3919"/>
              </a:lnSpc>
              <a:buFont typeface="Arial"/>
              <a:buChar char="•"/>
            </a:pPr>
            <a:r>
              <a:rPr lang="en-US" sz="2799">
                <a:solidFill>
                  <a:srgbClr val="F4F4F4"/>
                </a:solidFill>
                <a:latin typeface="Tajawal"/>
                <a:ea typeface="Tajawal"/>
                <a:cs typeface="Tajawal"/>
                <a:sym typeface="Tajawal"/>
              </a:rPr>
              <a:t>Valeur par défaut : 1,0 pour primaire/secondaire.</a:t>
            </a:r>
          </a:p>
          <a:p>
            <a:pPr marL="604518" lvl="1" indent="-302259" algn="just">
              <a:lnSpc>
                <a:spcPts val="3919"/>
              </a:lnSpc>
              <a:buFont typeface="Arial"/>
              <a:buChar char="•"/>
            </a:pPr>
            <a:r>
              <a:rPr lang="en-US" sz="2799">
                <a:solidFill>
                  <a:srgbClr val="F4F4F4"/>
                </a:solidFill>
                <a:latin typeface="Tajawal"/>
                <a:ea typeface="Tajawal"/>
                <a:cs typeface="Tajawal"/>
                <a:sym typeface="Tajawal"/>
              </a:rPr>
              <a:t>Une valeur décimale comprise entre 0 et 1000 pour primaire/secondaire ; les arbitres ne peuvent recevoir qu'une valeur de 0.</a:t>
            </a:r>
          </a:p>
          <a:p>
            <a:pPr marL="604518" lvl="1" indent="-302259" algn="just">
              <a:lnSpc>
                <a:spcPts val="3919"/>
              </a:lnSpc>
              <a:buFont typeface="Arial"/>
              <a:buChar char="•"/>
            </a:pPr>
            <a:r>
              <a:rPr lang="en-US" sz="2799">
                <a:solidFill>
                  <a:srgbClr val="F4F4F4"/>
                </a:solidFill>
                <a:latin typeface="Tajawal"/>
                <a:ea typeface="Tajawal"/>
                <a:cs typeface="Tajawal"/>
                <a:sym typeface="Tajawal"/>
              </a:rPr>
              <a:t>Spécifiez des valeurs plus élevées pour rendre un membre plus éligible à devenir primaire, et des valeurs plus basses pour rendre un membre moins éligible.</a:t>
            </a:r>
          </a:p>
        </p:txBody>
      </p:sp>
      <p:sp>
        <p:nvSpPr>
          <p:cNvPr id="8" name="TextBox 8"/>
          <p:cNvSpPr txBox="1"/>
          <p:nvPr/>
        </p:nvSpPr>
        <p:spPr>
          <a:xfrm>
            <a:off x="1119944" y="2882508"/>
            <a:ext cx="2153841" cy="771525"/>
          </a:xfrm>
          <a:prstGeom prst="rect">
            <a:avLst/>
          </a:prstGeom>
        </p:spPr>
        <p:txBody>
          <a:bodyPr lIns="0" tIns="0" rIns="0" bIns="0" rtlCol="0" anchor="t">
            <a:spAutoFit/>
          </a:bodyPr>
          <a:lstStyle/>
          <a:p>
            <a:pPr algn="ctr">
              <a:lnSpc>
                <a:spcPts val="6300"/>
              </a:lnSpc>
            </a:pPr>
            <a:r>
              <a:rPr lang="en-US" sz="4500" b="1">
                <a:solidFill>
                  <a:srgbClr val="F2EF12"/>
                </a:solidFill>
                <a:latin typeface="Open Sans Bold"/>
                <a:ea typeface="Open Sans Bold"/>
                <a:cs typeface="Open Sans Bold"/>
                <a:sym typeface="Open Sans Bold"/>
              </a:rPr>
              <a:t>Priority</a:t>
            </a:r>
          </a:p>
        </p:txBody>
      </p:sp>
      <p:sp>
        <p:nvSpPr>
          <p:cNvPr id="9" name="TextBox 9"/>
          <p:cNvSpPr txBox="1"/>
          <p:nvPr/>
        </p:nvSpPr>
        <p:spPr>
          <a:xfrm>
            <a:off x="10096589" y="2882508"/>
            <a:ext cx="2153840" cy="771525"/>
          </a:xfrm>
          <a:prstGeom prst="rect">
            <a:avLst/>
          </a:prstGeom>
        </p:spPr>
        <p:txBody>
          <a:bodyPr wrap="square" lIns="0" tIns="0" rIns="0" bIns="0" rtlCol="0" anchor="t">
            <a:spAutoFit/>
          </a:bodyPr>
          <a:lstStyle/>
          <a:p>
            <a:pPr algn="ctr">
              <a:lnSpc>
                <a:spcPts val="6300"/>
              </a:lnSpc>
            </a:pPr>
            <a:r>
              <a:rPr lang="en-US" sz="4500" b="1" dirty="0">
                <a:solidFill>
                  <a:srgbClr val="F2EF12"/>
                </a:solidFill>
                <a:latin typeface="Open Sans Bold"/>
                <a:ea typeface="Open Sans Bold"/>
                <a:cs typeface="Open Sans Bold"/>
                <a:sym typeface="Open Sans Bold"/>
              </a:rPr>
              <a:t>Votes</a:t>
            </a:r>
          </a:p>
        </p:txBody>
      </p:sp>
      <p:sp>
        <p:nvSpPr>
          <p:cNvPr id="10" name="TextBox 10"/>
          <p:cNvSpPr txBox="1"/>
          <p:nvPr/>
        </p:nvSpPr>
        <p:spPr>
          <a:xfrm>
            <a:off x="9676276" y="3964305"/>
            <a:ext cx="8209955" cy="4510405"/>
          </a:xfrm>
          <a:prstGeom prst="rect">
            <a:avLst/>
          </a:prstGeom>
        </p:spPr>
        <p:txBody>
          <a:bodyPr lIns="0" tIns="0" rIns="0" bIns="0" rtlCol="0" anchor="t">
            <a:spAutoFit/>
          </a:bodyPr>
          <a:lstStyle/>
          <a:p>
            <a:pPr marL="604518" lvl="1" indent="-302259" algn="just">
              <a:lnSpc>
                <a:spcPts val="3919"/>
              </a:lnSpc>
              <a:buFont typeface="Arial"/>
              <a:buChar char="•"/>
            </a:pPr>
            <a:r>
              <a:rPr lang="en-US" sz="2799">
                <a:solidFill>
                  <a:srgbClr val="F4F4F4"/>
                </a:solidFill>
                <a:latin typeface="Tajawal"/>
                <a:ea typeface="Tajawal"/>
                <a:cs typeface="Tajawal"/>
                <a:sym typeface="Tajawal"/>
              </a:rPr>
              <a:t>Le nombre de voix qu'un serveur va attribuer lors d'une élection dans un Replica Set.</a:t>
            </a:r>
          </a:p>
          <a:p>
            <a:pPr marL="604518" lvl="1" indent="-302259" algn="just">
              <a:lnSpc>
                <a:spcPts val="3919"/>
              </a:lnSpc>
              <a:buFont typeface="Arial"/>
              <a:buChar char="•"/>
            </a:pPr>
            <a:r>
              <a:rPr lang="en-US" sz="2799">
                <a:solidFill>
                  <a:srgbClr val="F4F4F4"/>
                </a:solidFill>
                <a:latin typeface="Tajawal"/>
                <a:ea typeface="Tajawal"/>
                <a:cs typeface="Tajawal"/>
                <a:sym typeface="Tajawal"/>
              </a:rPr>
              <a:t>Un Replica Set peut avoir un maximum de 7 membres votants.</a:t>
            </a:r>
          </a:p>
          <a:p>
            <a:pPr marL="604518" lvl="1" indent="-302259" algn="just">
              <a:lnSpc>
                <a:spcPts val="3919"/>
              </a:lnSpc>
              <a:buFont typeface="Arial"/>
              <a:buChar char="•"/>
            </a:pPr>
            <a:r>
              <a:rPr lang="en-US" sz="2799">
                <a:solidFill>
                  <a:srgbClr val="F4F4F4"/>
                </a:solidFill>
                <a:latin typeface="Tajawal"/>
                <a:ea typeface="Tajawal"/>
                <a:cs typeface="Tajawal"/>
                <a:sym typeface="Tajawal"/>
              </a:rPr>
              <a:t>Le nombre de voix de chaque membre est soit 1, soit 0, et les arbitres ont toujours exactement 1 voix.</a:t>
            </a:r>
          </a:p>
          <a:p>
            <a:pPr marL="604518" lvl="1" indent="-302259" algn="just">
              <a:lnSpc>
                <a:spcPts val="3919"/>
              </a:lnSpc>
              <a:buFont typeface="Arial"/>
              <a:buChar char="•"/>
            </a:pPr>
            <a:r>
              <a:rPr lang="en-US" sz="2799">
                <a:solidFill>
                  <a:srgbClr val="F4F4F4"/>
                </a:solidFill>
                <a:latin typeface="Tajawal"/>
                <a:ea typeface="Tajawal"/>
                <a:cs typeface="Tajawal"/>
                <a:sym typeface="Tajawal"/>
              </a:rPr>
              <a:t>Les membres ayant une priorité supérieure à 0 ne peuvent pas avoir 0 voix.</a:t>
            </a:r>
          </a:p>
        </p:txBody>
      </p:sp>
      <p:sp>
        <p:nvSpPr>
          <p:cNvPr id="11" name="TextBox 11"/>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48</a:t>
            </a:r>
          </a:p>
        </p:txBody>
      </p:sp>
      <p:sp>
        <p:nvSpPr>
          <p:cNvPr id="12" name="Freeform 1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Tree>
  </p:cSld>
  <p:clrMapOvr>
    <a:masterClrMapping/>
  </p:clrMapOvr>
  <p:transition spd="med">
    <p:pull/>
  </p:transition>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128708" y="-3978781"/>
            <a:ext cx="12804984" cy="6226137"/>
            <a:chOff x="0" y="0"/>
            <a:chExt cx="11048529" cy="5372100"/>
          </a:xfrm>
        </p:grpSpPr>
        <p:sp>
          <p:nvSpPr>
            <p:cNvPr id="3" name="Freeform 3"/>
            <p:cNvSpPr/>
            <p:nvPr/>
          </p:nvSpPr>
          <p:spPr>
            <a:xfrm flipH="1">
              <a:off x="0" y="0"/>
              <a:ext cx="11048529" cy="5372100"/>
            </a:xfrm>
            <a:custGeom>
              <a:avLst/>
              <a:gdLst/>
              <a:ahLst/>
              <a:cxnLst/>
              <a:rect l="l" t="t" r="r" b="b"/>
              <a:pathLst>
                <a:path w="11048529" h="5372100">
                  <a:moveTo>
                    <a:pt x="1550670" y="0"/>
                  </a:moveTo>
                  <a:lnTo>
                    <a:pt x="9497860" y="0"/>
                  </a:lnTo>
                  <a:lnTo>
                    <a:pt x="11048529" y="2686050"/>
                  </a:lnTo>
                  <a:lnTo>
                    <a:pt x="9497860" y="5372100"/>
                  </a:lnTo>
                  <a:lnTo>
                    <a:pt x="1550670" y="5372100"/>
                  </a:lnTo>
                  <a:lnTo>
                    <a:pt x="0" y="2686050"/>
                  </a:lnTo>
                  <a:lnTo>
                    <a:pt x="1550670" y="0"/>
                  </a:lnTo>
                  <a:close/>
                </a:path>
              </a:pathLst>
            </a:custGeom>
            <a:solidFill>
              <a:srgbClr val="A4E473"/>
            </a:solidFill>
          </p:spPr>
          <p:txBody>
            <a:bodyPr/>
            <a:lstStyle/>
            <a:p>
              <a:endParaRPr lang="fr-FR"/>
            </a:p>
          </p:txBody>
        </p:sp>
      </p:grpSp>
      <p:grpSp>
        <p:nvGrpSpPr>
          <p:cNvPr id="4" name="Group 4"/>
          <p:cNvGrpSpPr/>
          <p:nvPr/>
        </p:nvGrpSpPr>
        <p:grpSpPr>
          <a:xfrm>
            <a:off x="6980838" y="-865713"/>
            <a:ext cx="2695438" cy="2334501"/>
            <a:chOff x="0" y="0"/>
            <a:chExt cx="6202680" cy="5372100"/>
          </a:xfrm>
        </p:grpSpPr>
        <p:sp>
          <p:nvSpPr>
            <p:cNvPr id="5" name="Freeform 5"/>
            <p:cNvSpPr/>
            <p:nvPr/>
          </p:nvSpPr>
          <p:spPr>
            <a:xfrm flipH="1">
              <a:off x="0" y="0"/>
              <a:ext cx="6202680" cy="5372100"/>
            </a:xfrm>
            <a:custGeom>
              <a:avLst/>
              <a:gdLst/>
              <a:ahLst/>
              <a:cxnLst/>
              <a:rect l="l" t="t" r="r" b="b"/>
              <a:pathLst>
                <a:path w="6202680" h="5372100">
                  <a:moveTo>
                    <a:pt x="1550670" y="0"/>
                  </a:moveTo>
                  <a:lnTo>
                    <a:pt x="4652010" y="0"/>
                  </a:lnTo>
                  <a:lnTo>
                    <a:pt x="6202680" y="2686050"/>
                  </a:lnTo>
                  <a:lnTo>
                    <a:pt x="4652010" y="5372100"/>
                  </a:lnTo>
                  <a:lnTo>
                    <a:pt x="1550670" y="5372100"/>
                  </a:lnTo>
                  <a:lnTo>
                    <a:pt x="0" y="2686050"/>
                  </a:lnTo>
                  <a:lnTo>
                    <a:pt x="1550670" y="0"/>
                  </a:lnTo>
                  <a:close/>
                </a:path>
              </a:pathLst>
            </a:custGeom>
            <a:solidFill>
              <a:srgbClr val="00A181"/>
            </a:solidFill>
          </p:spPr>
          <p:txBody>
            <a:bodyPr/>
            <a:lstStyle/>
            <a:p>
              <a:endParaRPr lang="fr-FR"/>
            </a:p>
          </p:txBody>
        </p:sp>
      </p:grpSp>
      <p:sp>
        <p:nvSpPr>
          <p:cNvPr id="6" name="TextBox 6"/>
          <p:cNvSpPr txBox="1"/>
          <p:nvPr/>
        </p:nvSpPr>
        <p:spPr>
          <a:xfrm>
            <a:off x="299696" y="654580"/>
            <a:ext cx="7471794" cy="996950"/>
          </a:xfrm>
          <a:prstGeom prst="rect">
            <a:avLst/>
          </a:prstGeom>
        </p:spPr>
        <p:txBody>
          <a:bodyPr lIns="0" tIns="0" rIns="0" bIns="0" rtlCol="0" anchor="t">
            <a:spAutoFit/>
          </a:bodyPr>
          <a:lstStyle/>
          <a:p>
            <a:pPr marL="0" lvl="0" indent="0" algn="l">
              <a:lnSpc>
                <a:spcPts val="7149"/>
              </a:lnSpc>
              <a:spcBef>
                <a:spcPct val="0"/>
              </a:spcBef>
            </a:pPr>
            <a:r>
              <a:rPr lang="en-US" sz="5499" b="1">
                <a:solidFill>
                  <a:srgbClr val="000000"/>
                </a:solidFill>
                <a:latin typeface="Tajawal Bold Bold"/>
                <a:ea typeface="Tajawal Bold Bold"/>
                <a:cs typeface="Tajawal Bold Bold"/>
                <a:sym typeface="Tajawal Bold Bold"/>
              </a:rPr>
              <a:t>CONCEPT DE MAJORITÉ</a:t>
            </a:r>
          </a:p>
        </p:txBody>
      </p:sp>
      <p:sp>
        <p:nvSpPr>
          <p:cNvPr id="7" name="TextBox 7"/>
          <p:cNvSpPr txBox="1"/>
          <p:nvPr/>
        </p:nvSpPr>
        <p:spPr>
          <a:xfrm>
            <a:off x="1028700" y="3761423"/>
            <a:ext cx="14930473" cy="1043305"/>
          </a:xfrm>
          <a:prstGeom prst="rect">
            <a:avLst/>
          </a:prstGeom>
        </p:spPr>
        <p:txBody>
          <a:bodyPr lIns="0" tIns="0" rIns="0" bIns="0" rtlCol="0" anchor="t">
            <a:spAutoFit/>
          </a:bodyPr>
          <a:lstStyle/>
          <a:p>
            <a:pPr algn="just">
              <a:lnSpc>
                <a:spcPts val="3919"/>
              </a:lnSpc>
            </a:pPr>
            <a:r>
              <a:rPr lang="en-US" sz="2799">
                <a:solidFill>
                  <a:srgbClr val="F4F4F4"/>
                </a:solidFill>
                <a:latin typeface="Tajawal"/>
                <a:ea typeface="Tajawal"/>
                <a:cs typeface="Tajawal"/>
                <a:sym typeface="Tajawal"/>
              </a:rPr>
              <a:t>Dans MongoDB, pour qu'un nouveau primaire soit élu, il faut que la majorité des membres votants soit disponible. Cela signifie qu'il faut plus de la moitié des nœuds votants.</a:t>
            </a:r>
          </a:p>
        </p:txBody>
      </p:sp>
      <p:sp>
        <p:nvSpPr>
          <p:cNvPr id="8" name="TextBox 8"/>
          <p:cNvSpPr txBox="1"/>
          <p:nvPr/>
        </p:nvSpPr>
        <p:spPr>
          <a:xfrm>
            <a:off x="1039877" y="2791673"/>
            <a:ext cx="5056123" cy="807913"/>
          </a:xfrm>
          <a:prstGeom prst="rect">
            <a:avLst/>
          </a:prstGeom>
        </p:spPr>
        <p:txBody>
          <a:bodyPr wrap="square" lIns="0" tIns="0" rIns="0" bIns="0" rtlCol="0" anchor="t">
            <a:spAutoFit/>
          </a:bodyPr>
          <a:lstStyle/>
          <a:p>
            <a:pPr algn="ctr">
              <a:lnSpc>
                <a:spcPts val="6300"/>
              </a:lnSpc>
            </a:pPr>
            <a:r>
              <a:rPr lang="en-US" sz="4500" b="1" dirty="0" err="1">
                <a:solidFill>
                  <a:srgbClr val="F2EF12"/>
                </a:solidFill>
                <a:latin typeface="Open Sans Bold"/>
                <a:ea typeface="Open Sans Bold"/>
                <a:cs typeface="Open Sans Bold"/>
                <a:sym typeface="Open Sans Bold"/>
              </a:rPr>
              <a:t>Majorité</a:t>
            </a:r>
            <a:r>
              <a:rPr lang="en-US" sz="4500" b="1" dirty="0">
                <a:solidFill>
                  <a:srgbClr val="F2EF12"/>
                </a:solidFill>
                <a:latin typeface="Open Sans Bold"/>
                <a:ea typeface="Open Sans Bold"/>
                <a:cs typeface="Open Sans Bold"/>
                <a:sym typeface="Open Sans Bold"/>
              </a:rPr>
              <a:t> des </a:t>
            </a:r>
            <a:r>
              <a:rPr lang="en-US" sz="4500" b="1" dirty="0" err="1">
                <a:solidFill>
                  <a:srgbClr val="F2EF12"/>
                </a:solidFill>
                <a:latin typeface="Open Sans Bold"/>
                <a:ea typeface="Open Sans Bold"/>
                <a:cs typeface="Open Sans Bold"/>
                <a:sym typeface="Open Sans Bold"/>
              </a:rPr>
              <a:t>voix</a:t>
            </a:r>
            <a:endParaRPr lang="en-US" sz="4500" b="1" dirty="0">
              <a:solidFill>
                <a:srgbClr val="F2EF12"/>
              </a:solidFill>
              <a:latin typeface="Open Sans Bold"/>
              <a:ea typeface="Open Sans Bold"/>
              <a:cs typeface="Open Sans Bold"/>
              <a:sym typeface="Open Sans Bold"/>
            </a:endParaRPr>
          </a:p>
        </p:txBody>
      </p:sp>
      <p:sp>
        <p:nvSpPr>
          <p:cNvPr id="9" name="TextBox 9"/>
          <p:cNvSpPr txBox="1"/>
          <p:nvPr/>
        </p:nvSpPr>
        <p:spPr>
          <a:xfrm>
            <a:off x="1181100" y="5004753"/>
            <a:ext cx="7459224" cy="4510405"/>
          </a:xfrm>
          <a:prstGeom prst="rect">
            <a:avLst/>
          </a:prstGeom>
        </p:spPr>
        <p:txBody>
          <a:bodyPr lIns="0" tIns="0" rIns="0" bIns="0" rtlCol="0" anchor="t">
            <a:spAutoFit/>
          </a:bodyPr>
          <a:lstStyle/>
          <a:p>
            <a:pPr marL="604519" lvl="1" indent="-302260" algn="just">
              <a:lnSpc>
                <a:spcPts val="3919"/>
              </a:lnSpc>
              <a:buFont typeface="Arial"/>
              <a:buChar char="•"/>
            </a:pPr>
            <a:r>
              <a:rPr lang="en-US" sz="2799">
                <a:solidFill>
                  <a:srgbClr val="F4F4F4"/>
                </a:solidFill>
                <a:latin typeface="Tajawal"/>
                <a:ea typeface="Tajawal"/>
                <a:cs typeface="Tajawal"/>
                <a:sym typeface="Tajawal"/>
              </a:rPr>
              <a:t>Cluster à 3 nœuds :</a:t>
            </a:r>
          </a:p>
          <a:p>
            <a:pPr algn="just">
              <a:lnSpc>
                <a:spcPts val="3919"/>
              </a:lnSpc>
            </a:pPr>
            <a:r>
              <a:rPr lang="en-US" sz="2799">
                <a:solidFill>
                  <a:srgbClr val="F4F4F4"/>
                </a:solidFill>
                <a:latin typeface="Tajawal"/>
                <a:ea typeface="Tajawal"/>
                <a:cs typeface="Tajawal"/>
                <a:sym typeface="Tajawal"/>
              </a:rPr>
              <a:t> Majorité = [ 3 / 2 ] + 1 = 1 + 1 = 2</a:t>
            </a:r>
          </a:p>
          <a:p>
            <a:pPr algn="just">
              <a:lnSpc>
                <a:spcPts val="3919"/>
              </a:lnSpc>
            </a:pPr>
            <a:r>
              <a:rPr lang="en-US" sz="2799">
                <a:solidFill>
                  <a:srgbClr val="F4F4F4"/>
                </a:solidFill>
                <a:latin typeface="Tajawal"/>
                <a:ea typeface="Tajawal"/>
                <a:cs typeface="Tajawal"/>
                <a:sym typeface="Tajawal"/>
              </a:rPr>
              <a:t>Il faut donc que 2 nœuds soient accessibles pour    élire un nouveau primaire.</a:t>
            </a:r>
          </a:p>
          <a:p>
            <a:pPr algn="just">
              <a:lnSpc>
                <a:spcPts val="3919"/>
              </a:lnSpc>
            </a:pPr>
            <a:endParaRPr lang="en-US" sz="2799">
              <a:solidFill>
                <a:srgbClr val="F4F4F4"/>
              </a:solidFill>
              <a:latin typeface="Tajawal"/>
              <a:ea typeface="Tajawal"/>
              <a:cs typeface="Tajawal"/>
              <a:sym typeface="Tajawal"/>
            </a:endParaRPr>
          </a:p>
          <a:p>
            <a:pPr marL="604519" lvl="1" indent="-302260" algn="just">
              <a:lnSpc>
                <a:spcPts val="3919"/>
              </a:lnSpc>
              <a:buFont typeface="Arial"/>
              <a:buChar char="•"/>
            </a:pPr>
            <a:r>
              <a:rPr lang="en-US" sz="2799">
                <a:solidFill>
                  <a:srgbClr val="F4F4F4"/>
                </a:solidFill>
                <a:latin typeface="Tajawal"/>
                <a:ea typeface="Tajawal"/>
                <a:cs typeface="Tajawal"/>
                <a:sym typeface="Tajawal"/>
              </a:rPr>
              <a:t>Cluster à 5 nœuds :</a:t>
            </a:r>
          </a:p>
          <a:p>
            <a:pPr algn="just">
              <a:lnSpc>
                <a:spcPts val="3919"/>
              </a:lnSpc>
            </a:pPr>
            <a:r>
              <a:rPr lang="en-US" sz="2799">
                <a:solidFill>
                  <a:srgbClr val="F4F4F4"/>
                </a:solidFill>
                <a:latin typeface="Tajawal"/>
                <a:ea typeface="Tajawal"/>
                <a:cs typeface="Tajawal"/>
                <a:sym typeface="Tajawal"/>
              </a:rPr>
              <a:t> Majorité = [ 5 / 2 ] + 1 = 2 + 1 = 3</a:t>
            </a:r>
          </a:p>
          <a:p>
            <a:pPr algn="just">
              <a:lnSpc>
                <a:spcPts val="3919"/>
              </a:lnSpc>
            </a:pPr>
            <a:r>
              <a:rPr lang="en-US" sz="2799">
                <a:solidFill>
                  <a:srgbClr val="F4F4F4"/>
                </a:solidFill>
                <a:latin typeface="Tajawal"/>
                <a:ea typeface="Tajawal"/>
                <a:cs typeface="Tajawal"/>
                <a:sym typeface="Tajawal"/>
              </a:rPr>
              <a:t> Il faut donc 3 nœuds disponibles.</a:t>
            </a:r>
          </a:p>
          <a:p>
            <a:pPr algn="just">
              <a:lnSpc>
                <a:spcPts val="3919"/>
              </a:lnSpc>
            </a:pPr>
            <a:endParaRPr lang="en-US" sz="2799">
              <a:solidFill>
                <a:srgbClr val="F4F4F4"/>
              </a:solidFill>
              <a:latin typeface="Tajawal"/>
              <a:ea typeface="Tajawal"/>
              <a:cs typeface="Tajawal"/>
              <a:sym typeface="Tajawal"/>
            </a:endParaRPr>
          </a:p>
        </p:txBody>
      </p:sp>
      <p:sp>
        <p:nvSpPr>
          <p:cNvPr id="10" name="TextBox 10"/>
          <p:cNvSpPr txBox="1"/>
          <p:nvPr/>
        </p:nvSpPr>
        <p:spPr>
          <a:xfrm>
            <a:off x="9676276" y="5491188"/>
            <a:ext cx="6282896" cy="3181350"/>
          </a:xfrm>
          <a:prstGeom prst="rect">
            <a:avLst/>
          </a:prstGeom>
        </p:spPr>
        <p:txBody>
          <a:bodyPr lIns="0" tIns="0" rIns="0" bIns="0" rtlCol="0" anchor="t">
            <a:spAutoFit/>
          </a:bodyPr>
          <a:lstStyle/>
          <a:p>
            <a:pPr marL="647698" lvl="1" indent="-323849" algn="just">
              <a:lnSpc>
                <a:spcPts val="4199"/>
              </a:lnSpc>
              <a:buFont typeface="Arial"/>
              <a:buChar char="•"/>
            </a:pPr>
            <a:r>
              <a:rPr lang="en-US" sz="2999">
                <a:solidFill>
                  <a:srgbClr val="F4F4F4"/>
                </a:solidFill>
                <a:latin typeface="Tajawal"/>
                <a:ea typeface="Tajawal"/>
                <a:cs typeface="Tajawal"/>
                <a:sym typeface="Tajawal"/>
              </a:rPr>
              <a:t>Cluster à 7 nœuds :</a:t>
            </a:r>
          </a:p>
          <a:p>
            <a:pPr algn="just">
              <a:lnSpc>
                <a:spcPts val="4199"/>
              </a:lnSpc>
            </a:pPr>
            <a:r>
              <a:rPr lang="en-US" sz="2999">
                <a:solidFill>
                  <a:srgbClr val="F4F4F4"/>
                </a:solidFill>
                <a:latin typeface="Tajawal"/>
                <a:ea typeface="Tajawal"/>
                <a:cs typeface="Tajawal"/>
                <a:sym typeface="Tajawal"/>
              </a:rPr>
              <a:t>        Majorité = [ 7 / 2 ] + 1 = 3 + 1 = 4</a:t>
            </a:r>
          </a:p>
          <a:p>
            <a:pPr algn="just">
              <a:lnSpc>
                <a:spcPts val="4199"/>
              </a:lnSpc>
            </a:pPr>
            <a:endParaRPr lang="en-US" sz="2999">
              <a:solidFill>
                <a:srgbClr val="F4F4F4"/>
              </a:solidFill>
              <a:latin typeface="Tajawal"/>
              <a:ea typeface="Tajawal"/>
              <a:cs typeface="Tajawal"/>
              <a:sym typeface="Tajawal"/>
            </a:endParaRPr>
          </a:p>
          <a:p>
            <a:pPr marL="647698" lvl="1" indent="-323849" algn="just">
              <a:lnSpc>
                <a:spcPts val="4199"/>
              </a:lnSpc>
              <a:buFont typeface="Arial"/>
              <a:buChar char="•"/>
            </a:pPr>
            <a:r>
              <a:rPr lang="en-US" sz="2999">
                <a:solidFill>
                  <a:srgbClr val="F4F4F4"/>
                </a:solidFill>
                <a:latin typeface="Tajawal"/>
                <a:ea typeface="Tajawal"/>
                <a:cs typeface="Tajawal"/>
                <a:sym typeface="Tajawal"/>
              </a:rPr>
              <a:t>Cluster à 9 nœuds :</a:t>
            </a:r>
          </a:p>
          <a:p>
            <a:pPr algn="just">
              <a:lnSpc>
                <a:spcPts val="4199"/>
              </a:lnSpc>
            </a:pPr>
            <a:r>
              <a:rPr lang="en-US" sz="2999">
                <a:solidFill>
                  <a:srgbClr val="F4F4F4"/>
                </a:solidFill>
                <a:latin typeface="Tajawal"/>
                <a:ea typeface="Tajawal"/>
                <a:cs typeface="Tajawal"/>
                <a:sym typeface="Tajawal"/>
              </a:rPr>
              <a:t>        Majorité = [ 9 / 2 ] + 1 = 4 + 1 = 5</a:t>
            </a:r>
          </a:p>
          <a:p>
            <a:pPr algn="just">
              <a:lnSpc>
                <a:spcPts val="4199"/>
              </a:lnSpc>
            </a:pPr>
            <a:endParaRPr lang="en-US" sz="2999">
              <a:solidFill>
                <a:srgbClr val="F4F4F4"/>
              </a:solidFill>
              <a:latin typeface="Tajawal"/>
              <a:ea typeface="Tajawal"/>
              <a:cs typeface="Tajawal"/>
              <a:sym typeface="Tajawal"/>
            </a:endParaRPr>
          </a:p>
        </p:txBody>
      </p:sp>
      <p:sp>
        <p:nvSpPr>
          <p:cNvPr id="11" name="TextBox 11"/>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49</a:t>
            </a:r>
          </a:p>
        </p:txBody>
      </p:sp>
      <p:sp>
        <p:nvSpPr>
          <p:cNvPr id="12" name="Freeform 1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7872709" y="681575"/>
            <a:ext cx="8998700" cy="407300"/>
          </a:xfrm>
          <a:custGeom>
            <a:avLst/>
            <a:gdLst/>
            <a:ahLst/>
            <a:cxnLst/>
            <a:rect l="l" t="t" r="r" b="b"/>
            <a:pathLst>
              <a:path w="8998700" h="407300">
                <a:moveTo>
                  <a:pt x="0" y="0"/>
                </a:moveTo>
                <a:lnTo>
                  <a:pt x="8998700" y="0"/>
                </a:lnTo>
                <a:lnTo>
                  <a:pt x="8998700" y="407300"/>
                </a:lnTo>
                <a:lnTo>
                  <a:pt x="0" y="407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Freeform 3"/>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sp>
        <p:nvSpPr>
          <p:cNvPr id="4" name="Freeform 4"/>
          <p:cNvSpPr/>
          <p:nvPr/>
        </p:nvSpPr>
        <p:spPr>
          <a:xfrm>
            <a:off x="9360911" y="1434623"/>
            <a:ext cx="1673476" cy="1827781"/>
          </a:xfrm>
          <a:custGeom>
            <a:avLst/>
            <a:gdLst/>
            <a:ahLst/>
            <a:cxnLst/>
            <a:rect l="l" t="t" r="r" b="b"/>
            <a:pathLst>
              <a:path w="1673476" h="1827781">
                <a:moveTo>
                  <a:pt x="0" y="0"/>
                </a:moveTo>
                <a:lnTo>
                  <a:pt x="1673476" y="0"/>
                </a:lnTo>
                <a:lnTo>
                  <a:pt x="1673476" y="1827781"/>
                </a:lnTo>
                <a:lnTo>
                  <a:pt x="0" y="1827781"/>
                </a:lnTo>
                <a:lnTo>
                  <a:pt x="0" y="0"/>
                </a:lnTo>
                <a:close/>
              </a:path>
            </a:pathLst>
          </a:custGeom>
          <a:blipFill>
            <a:blip r:embed="rId6"/>
            <a:stretch>
              <a:fillRect t="-584" b="-584"/>
            </a:stretch>
          </a:blipFill>
        </p:spPr>
        <p:txBody>
          <a:bodyPr/>
          <a:lstStyle/>
          <a:p>
            <a:endParaRPr lang="fr-FR"/>
          </a:p>
        </p:txBody>
      </p:sp>
      <p:sp>
        <p:nvSpPr>
          <p:cNvPr id="5" name="Freeform 5"/>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7"/>
            <a:stretch>
              <a:fillRect/>
            </a:stretch>
          </a:blipFill>
        </p:spPr>
        <p:txBody>
          <a:bodyPr/>
          <a:lstStyle/>
          <a:p>
            <a:endParaRPr lang="fr-FR"/>
          </a:p>
        </p:txBody>
      </p:sp>
      <p:sp>
        <p:nvSpPr>
          <p:cNvPr id="6" name="Freeform 6"/>
          <p:cNvSpPr/>
          <p:nvPr/>
        </p:nvSpPr>
        <p:spPr>
          <a:xfrm>
            <a:off x="11486119" y="2805713"/>
            <a:ext cx="4890222" cy="5570100"/>
          </a:xfrm>
          <a:custGeom>
            <a:avLst/>
            <a:gdLst/>
            <a:ahLst/>
            <a:cxnLst/>
            <a:rect l="l" t="t" r="r" b="b"/>
            <a:pathLst>
              <a:path w="4890222" h="5570100">
                <a:moveTo>
                  <a:pt x="0" y="0"/>
                </a:moveTo>
                <a:lnTo>
                  <a:pt x="4890222" y="0"/>
                </a:lnTo>
                <a:lnTo>
                  <a:pt x="4890222" y="5570100"/>
                </a:lnTo>
                <a:lnTo>
                  <a:pt x="0" y="5570100"/>
                </a:lnTo>
                <a:lnTo>
                  <a:pt x="0" y="0"/>
                </a:lnTo>
                <a:close/>
              </a:path>
            </a:pathLst>
          </a:custGeom>
          <a:blipFill>
            <a:blip r:embed="rId8"/>
            <a:stretch>
              <a:fillRect l="-66350" t="-52885" r="-48866" b="-36062"/>
            </a:stretch>
          </a:blipFill>
        </p:spPr>
        <p:txBody>
          <a:bodyPr/>
          <a:lstStyle/>
          <a:p>
            <a:endParaRPr lang="fr-FR"/>
          </a:p>
        </p:txBody>
      </p:sp>
      <p:sp>
        <p:nvSpPr>
          <p:cNvPr id="7" name="TextBox 7"/>
          <p:cNvSpPr txBox="1"/>
          <p:nvPr/>
        </p:nvSpPr>
        <p:spPr>
          <a:xfrm>
            <a:off x="1911659" y="2329463"/>
            <a:ext cx="6997521" cy="933450"/>
          </a:xfrm>
          <a:prstGeom prst="rect">
            <a:avLst/>
          </a:prstGeom>
        </p:spPr>
        <p:txBody>
          <a:bodyPr lIns="0" tIns="0" rIns="0" bIns="0" rtlCol="0" anchor="t">
            <a:spAutoFit/>
          </a:bodyPr>
          <a:lstStyle/>
          <a:p>
            <a:pPr algn="l">
              <a:lnSpc>
                <a:spcPts val="7200"/>
              </a:lnSpc>
            </a:pPr>
            <a:r>
              <a:rPr lang="en-US" sz="6000" b="1">
                <a:solidFill>
                  <a:srgbClr val="00ED64"/>
                </a:solidFill>
                <a:latin typeface="Josefin Sans Bold"/>
                <a:ea typeface="Josefin Sans Bold"/>
                <a:cs typeface="Josefin Sans Bold"/>
                <a:sym typeface="Josefin Sans Bold"/>
              </a:rPr>
              <a:t>PROBLÉMATIQUE</a:t>
            </a:r>
          </a:p>
        </p:txBody>
      </p:sp>
      <p:sp>
        <p:nvSpPr>
          <p:cNvPr id="8" name="TextBox 8"/>
          <p:cNvSpPr txBox="1"/>
          <p:nvPr/>
        </p:nvSpPr>
        <p:spPr>
          <a:xfrm>
            <a:off x="1911659" y="3813152"/>
            <a:ext cx="8212112" cy="3954861"/>
          </a:xfrm>
          <a:prstGeom prst="rect">
            <a:avLst/>
          </a:prstGeom>
        </p:spPr>
        <p:txBody>
          <a:bodyPr lIns="0" tIns="0" rIns="0" bIns="0" rtlCol="0" anchor="t">
            <a:spAutoFit/>
          </a:bodyPr>
          <a:lstStyle/>
          <a:p>
            <a:pPr algn="just">
              <a:lnSpc>
                <a:spcPts val="3195"/>
              </a:lnSpc>
            </a:pPr>
            <a:r>
              <a:rPr lang="en-US" sz="2282">
                <a:solidFill>
                  <a:srgbClr val="FFFFFF"/>
                </a:solidFill>
                <a:latin typeface="Josefin Sans"/>
                <a:ea typeface="Josefin Sans"/>
                <a:cs typeface="Josefin Sans"/>
                <a:sym typeface="Josefin Sans"/>
              </a:rPr>
              <a:t>  Dans un système distribué moderne (ex : application e-commerce, réseau social, IoT), les données critiques sont souvent stockées sur un serveur unique. Cette centralisation pose des risques majeurs :</a:t>
            </a:r>
          </a:p>
          <a:p>
            <a:pPr marL="492854" lvl="1" indent="-246427" algn="just">
              <a:lnSpc>
                <a:spcPts val="3195"/>
              </a:lnSpc>
              <a:buFont typeface="Arial"/>
              <a:buChar char="•"/>
            </a:pPr>
            <a:r>
              <a:rPr lang="en-US" sz="2282">
                <a:solidFill>
                  <a:srgbClr val="FFFFFF"/>
                </a:solidFill>
                <a:latin typeface="Josefin Sans"/>
                <a:ea typeface="Josefin Sans"/>
                <a:cs typeface="Josefin Sans"/>
                <a:sym typeface="Josefin Sans"/>
              </a:rPr>
              <a:t>Indisponibilité en cas de panne matérielle ou réseau.</a:t>
            </a:r>
          </a:p>
          <a:p>
            <a:pPr marL="492854" lvl="1" indent="-246427" algn="just">
              <a:lnSpc>
                <a:spcPts val="3195"/>
              </a:lnSpc>
              <a:buFont typeface="Arial"/>
              <a:buChar char="•"/>
            </a:pPr>
            <a:r>
              <a:rPr lang="en-US" sz="2282">
                <a:solidFill>
                  <a:srgbClr val="FFFFFF"/>
                </a:solidFill>
                <a:latin typeface="Josefin Sans"/>
                <a:ea typeface="Josefin Sans"/>
                <a:cs typeface="Josefin Sans"/>
                <a:sym typeface="Josefin Sans"/>
              </a:rPr>
              <a:t>Perte de données irrécupérables si le serveur est endommagé.</a:t>
            </a:r>
          </a:p>
          <a:p>
            <a:pPr marL="492854" lvl="1" indent="-246427" algn="just">
              <a:lnSpc>
                <a:spcPts val="3195"/>
              </a:lnSpc>
              <a:buFont typeface="Arial"/>
              <a:buChar char="•"/>
            </a:pPr>
            <a:r>
              <a:rPr lang="en-US" sz="2282">
                <a:solidFill>
                  <a:srgbClr val="FFFFFF"/>
                </a:solidFill>
                <a:latin typeface="Josefin Sans"/>
                <a:ea typeface="Josefin Sans"/>
                <a:cs typeface="Josefin Sans"/>
                <a:sym typeface="Josefin Sans"/>
              </a:rPr>
              <a:t>Goulots d’étranglement lors des pics de charge, entraînant une latence inacceptable.</a:t>
            </a:r>
          </a:p>
          <a:p>
            <a:pPr algn="just">
              <a:lnSpc>
                <a:spcPts val="2885"/>
              </a:lnSpc>
            </a:pPr>
            <a:endParaRPr lang="en-US" sz="2282">
              <a:solidFill>
                <a:srgbClr val="FFFFFF"/>
              </a:solidFill>
              <a:latin typeface="Josefin Sans"/>
              <a:ea typeface="Josefin Sans"/>
              <a:cs typeface="Josefin Sans"/>
              <a:sym typeface="Josefin Sans"/>
            </a:endParaRPr>
          </a:p>
        </p:txBody>
      </p:sp>
      <p:sp>
        <p:nvSpPr>
          <p:cNvPr id="9" name="TextBox 9"/>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5</a:t>
            </a:r>
          </a:p>
        </p:txBody>
      </p:sp>
    </p:spTree>
  </p:cSld>
  <p:clrMapOvr>
    <a:masterClrMapping/>
  </p:clrMapOvr>
  <p:transition spd="med">
    <p:pull/>
  </p:transition>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128708" y="-3978781"/>
            <a:ext cx="12804984" cy="6226137"/>
            <a:chOff x="0" y="0"/>
            <a:chExt cx="11048529" cy="5372100"/>
          </a:xfrm>
        </p:grpSpPr>
        <p:sp>
          <p:nvSpPr>
            <p:cNvPr id="3" name="Freeform 3"/>
            <p:cNvSpPr/>
            <p:nvPr/>
          </p:nvSpPr>
          <p:spPr>
            <a:xfrm flipH="1">
              <a:off x="0" y="0"/>
              <a:ext cx="11048529" cy="5372100"/>
            </a:xfrm>
            <a:custGeom>
              <a:avLst/>
              <a:gdLst/>
              <a:ahLst/>
              <a:cxnLst/>
              <a:rect l="l" t="t" r="r" b="b"/>
              <a:pathLst>
                <a:path w="11048529" h="5372100">
                  <a:moveTo>
                    <a:pt x="1550670" y="0"/>
                  </a:moveTo>
                  <a:lnTo>
                    <a:pt x="9497860" y="0"/>
                  </a:lnTo>
                  <a:lnTo>
                    <a:pt x="11048529" y="2686050"/>
                  </a:lnTo>
                  <a:lnTo>
                    <a:pt x="9497860" y="5372100"/>
                  </a:lnTo>
                  <a:lnTo>
                    <a:pt x="1550670" y="5372100"/>
                  </a:lnTo>
                  <a:lnTo>
                    <a:pt x="0" y="2686050"/>
                  </a:lnTo>
                  <a:lnTo>
                    <a:pt x="1550670" y="0"/>
                  </a:lnTo>
                  <a:close/>
                </a:path>
              </a:pathLst>
            </a:custGeom>
            <a:solidFill>
              <a:srgbClr val="00ED64"/>
            </a:solidFill>
          </p:spPr>
          <p:txBody>
            <a:bodyPr/>
            <a:lstStyle/>
            <a:p>
              <a:endParaRPr lang="fr-FR"/>
            </a:p>
          </p:txBody>
        </p:sp>
      </p:grpSp>
      <p:grpSp>
        <p:nvGrpSpPr>
          <p:cNvPr id="4" name="Group 4"/>
          <p:cNvGrpSpPr/>
          <p:nvPr/>
        </p:nvGrpSpPr>
        <p:grpSpPr>
          <a:xfrm>
            <a:off x="6980838" y="-865713"/>
            <a:ext cx="4827706" cy="2334501"/>
            <a:chOff x="0" y="0"/>
            <a:chExt cx="11109404" cy="5372100"/>
          </a:xfrm>
        </p:grpSpPr>
        <p:sp>
          <p:nvSpPr>
            <p:cNvPr id="5" name="Freeform 5"/>
            <p:cNvSpPr/>
            <p:nvPr/>
          </p:nvSpPr>
          <p:spPr>
            <a:xfrm flipH="1">
              <a:off x="0" y="0"/>
              <a:ext cx="11109404" cy="5372100"/>
            </a:xfrm>
            <a:custGeom>
              <a:avLst/>
              <a:gdLst/>
              <a:ahLst/>
              <a:cxnLst/>
              <a:rect l="l" t="t" r="r" b="b"/>
              <a:pathLst>
                <a:path w="11109404" h="5372100">
                  <a:moveTo>
                    <a:pt x="1550670" y="0"/>
                  </a:moveTo>
                  <a:lnTo>
                    <a:pt x="9558734" y="0"/>
                  </a:lnTo>
                  <a:lnTo>
                    <a:pt x="11109404" y="2686050"/>
                  </a:lnTo>
                  <a:lnTo>
                    <a:pt x="9558734" y="5372100"/>
                  </a:lnTo>
                  <a:lnTo>
                    <a:pt x="1550670" y="5372100"/>
                  </a:lnTo>
                  <a:lnTo>
                    <a:pt x="0" y="2686050"/>
                  </a:lnTo>
                  <a:lnTo>
                    <a:pt x="1550670" y="0"/>
                  </a:lnTo>
                  <a:close/>
                </a:path>
              </a:pathLst>
            </a:custGeom>
            <a:solidFill>
              <a:srgbClr val="00A181"/>
            </a:solidFill>
          </p:spPr>
          <p:txBody>
            <a:bodyPr/>
            <a:lstStyle/>
            <a:p>
              <a:endParaRPr lang="fr-FR"/>
            </a:p>
          </p:txBody>
        </p:sp>
      </p:grpSp>
      <p:graphicFrame>
        <p:nvGraphicFramePr>
          <p:cNvPr id="6" name="Table 6"/>
          <p:cNvGraphicFramePr>
            <a:graphicFrameLocks noGrp="1"/>
          </p:cNvGraphicFramePr>
          <p:nvPr/>
        </p:nvGraphicFramePr>
        <p:xfrm>
          <a:off x="1028700" y="2694546"/>
          <a:ext cx="16230600" cy="5834578"/>
        </p:xfrm>
        <a:graphic>
          <a:graphicData uri="http://schemas.openxmlformats.org/drawingml/2006/table">
            <a:tbl>
              <a:tblPr/>
              <a:tblGrid>
                <a:gridCol w="2705100">
                  <a:extLst>
                    <a:ext uri="{9D8B030D-6E8A-4147-A177-3AD203B41FA5}">
                      <a16:colId xmlns:a16="http://schemas.microsoft.com/office/drawing/2014/main" val="20000"/>
                    </a:ext>
                  </a:extLst>
                </a:gridCol>
                <a:gridCol w="2705100">
                  <a:extLst>
                    <a:ext uri="{9D8B030D-6E8A-4147-A177-3AD203B41FA5}">
                      <a16:colId xmlns:a16="http://schemas.microsoft.com/office/drawing/2014/main" val="20001"/>
                    </a:ext>
                  </a:extLst>
                </a:gridCol>
                <a:gridCol w="2705100">
                  <a:extLst>
                    <a:ext uri="{9D8B030D-6E8A-4147-A177-3AD203B41FA5}">
                      <a16:colId xmlns:a16="http://schemas.microsoft.com/office/drawing/2014/main" val="20002"/>
                    </a:ext>
                  </a:extLst>
                </a:gridCol>
                <a:gridCol w="2705100">
                  <a:extLst>
                    <a:ext uri="{9D8B030D-6E8A-4147-A177-3AD203B41FA5}">
                      <a16:colId xmlns:a16="http://schemas.microsoft.com/office/drawing/2014/main" val="20003"/>
                    </a:ext>
                  </a:extLst>
                </a:gridCol>
                <a:gridCol w="2705100">
                  <a:extLst>
                    <a:ext uri="{9D8B030D-6E8A-4147-A177-3AD203B41FA5}">
                      <a16:colId xmlns:a16="http://schemas.microsoft.com/office/drawing/2014/main" val="20004"/>
                    </a:ext>
                  </a:extLst>
                </a:gridCol>
                <a:gridCol w="2705100">
                  <a:extLst>
                    <a:ext uri="{9D8B030D-6E8A-4147-A177-3AD203B41FA5}">
                      <a16:colId xmlns:a16="http://schemas.microsoft.com/office/drawing/2014/main" val="20005"/>
                    </a:ext>
                  </a:extLst>
                </a:gridCol>
              </a:tblGrid>
              <a:tr h="1281833">
                <a:tc>
                  <a:txBody>
                    <a:bodyPr/>
                    <a:lstStyle/>
                    <a:p>
                      <a:pPr algn="ctr">
                        <a:lnSpc>
                          <a:spcPts val="3079"/>
                        </a:lnSpc>
                        <a:defRPr/>
                      </a:pPr>
                      <a:r>
                        <a:rPr lang="en-US" sz="2199" b="1">
                          <a:solidFill>
                            <a:srgbClr val="001F2D"/>
                          </a:solidFill>
                          <a:latin typeface="Open Sans Bold"/>
                          <a:ea typeface="Open Sans Bold"/>
                          <a:cs typeface="Open Sans Bold"/>
                          <a:sym typeface="Open Sans Bold"/>
                        </a:rPr>
                        <a:t>Nom du nœud</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A4E473"/>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Type</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A4E473"/>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Votes</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A4E473"/>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Priority</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A4E473"/>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Peut voter ?</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A4E473"/>
                    </a:solidFill>
                  </a:tcPr>
                </a:tc>
                <a:tc>
                  <a:txBody>
                    <a:bodyPr/>
                    <a:lstStyle/>
                    <a:p>
                      <a:pPr algn="ctr">
                        <a:lnSpc>
                          <a:spcPts val="2660"/>
                        </a:lnSpc>
                        <a:defRPr/>
                      </a:pPr>
                      <a:r>
                        <a:rPr lang="en-US" sz="1900" b="1">
                          <a:solidFill>
                            <a:srgbClr val="000000"/>
                          </a:solidFill>
                          <a:latin typeface="Open Sans Bold"/>
                          <a:ea typeface="Open Sans Bold"/>
                          <a:cs typeface="Open Sans Bold"/>
                          <a:sym typeface="Open Sans Bold"/>
                        </a:rPr>
                        <a:t>Peut devenir primaire</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A4E473"/>
                    </a:solidFill>
                  </a:tcPr>
                </a:tc>
                <a:extLst>
                  <a:ext uri="{0D108BD9-81ED-4DB2-BD59-A6C34878D82A}">
                    <a16:rowId xmlns:a16="http://schemas.microsoft.com/office/drawing/2014/main" val="10000"/>
                  </a:ext>
                </a:extLst>
              </a:tr>
              <a:tr h="1325657">
                <a:tc>
                  <a:txBody>
                    <a:bodyPr/>
                    <a:lstStyle/>
                    <a:p>
                      <a:pPr algn="ctr">
                        <a:lnSpc>
                          <a:spcPts val="3079"/>
                        </a:lnSpc>
                        <a:defRPr/>
                      </a:pPr>
                      <a:r>
                        <a:rPr lang="en-US" sz="2199" b="1">
                          <a:solidFill>
                            <a:srgbClr val="000000"/>
                          </a:solidFill>
                          <a:latin typeface="Arimo Bold"/>
                          <a:ea typeface="Arimo Bold"/>
                          <a:cs typeface="Arimo Bold"/>
                          <a:sym typeface="Arimo Bold"/>
                        </a:rPr>
                        <a:t>NodeA</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B8D99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Secondaire</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1</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2</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 Oui</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2800"/>
                        </a:lnSpc>
                        <a:defRPr/>
                      </a:pPr>
                      <a:r>
                        <a:rPr lang="en-US" sz="2000" b="1">
                          <a:solidFill>
                            <a:srgbClr val="000000"/>
                          </a:solidFill>
                          <a:latin typeface="Open Sans Bold"/>
                          <a:ea typeface="Open Sans Bold"/>
                          <a:cs typeface="Open Sans Bold"/>
                          <a:sym typeface="Open Sans Bold"/>
                        </a:rPr>
                        <a:t>✅ Oui (forte priorité)</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extLst>
                  <a:ext uri="{0D108BD9-81ED-4DB2-BD59-A6C34878D82A}">
                    <a16:rowId xmlns:a16="http://schemas.microsoft.com/office/drawing/2014/main" val="10001"/>
                  </a:ext>
                </a:extLst>
              </a:tr>
              <a:tr h="1075696">
                <a:tc>
                  <a:txBody>
                    <a:bodyPr/>
                    <a:lstStyle/>
                    <a:p>
                      <a:pPr algn="ctr">
                        <a:lnSpc>
                          <a:spcPts val="3079"/>
                        </a:lnSpc>
                        <a:defRPr/>
                      </a:pPr>
                      <a:r>
                        <a:rPr lang="en-US" sz="2199" b="1">
                          <a:solidFill>
                            <a:srgbClr val="000000"/>
                          </a:solidFill>
                          <a:latin typeface="Arimo Bold"/>
                          <a:ea typeface="Arimo Bold"/>
                          <a:cs typeface="Arimo Bold"/>
                          <a:sym typeface="Arimo Bold"/>
                        </a:rPr>
                        <a:t>NodeB</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B8D99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Primaire</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1</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1</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 Oui</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Arimo Bold"/>
                          <a:ea typeface="Arimo Bold"/>
                          <a:cs typeface="Arimo Bold"/>
                          <a:sym typeface="Arimo Bold"/>
                        </a:rPr>
                        <a:t>✅ Oui</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extLst>
                  <a:ext uri="{0D108BD9-81ED-4DB2-BD59-A6C34878D82A}">
                    <a16:rowId xmlns:a16="http://schemas.microsoft.com/office/drawing/2014/main" val="10002"/>
                  </a:ext>
                </a:extLst>
              </a:tr>
              <a:tr h="1075696">
                <a:tc>
                  <a:txBody>
                    <a:bodyPr/>
                    <a:lstStyle/>
                    <a:p>
                      <a:pPr algn="ctr">
                        <a:lnSpc>
                          <a:spcPts val="3079"/>
                        </a:lnSpc>
                        <a:defRPr/>
                      </a:pPr>
                      <a:r>
                        <a:rPr lang="en-US" sz="2199" b="1">
                          <a:solidFill>
                            <a:srgbClr val="000000"/>
                          </a:solidFill>
                          <a:latin typeface="Arimo Bold"/>
                          <a:ea typeface="Arimo Bold"/>
                          <a:cs typeface="Arimo Bold"/>
                          <a:sym typeface="Arimo Bold"/>
                        </a:rPr>
                        <a:t>NodeC</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B8D99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Secondaire</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1</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0</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 Oui</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Arimo Bold"/>
                          <a:ea typeface="Arimo Bold"/>
                          <a:cs typeface="Arimo Bold"/>
                          <a:sym typeface="Arimo Bold"/>
                        </a:rPr>
                        <a:t>❌ Non</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extLst>
                  <a:ext uri="{0D108BD9-81ED-4DB2-BD59-A6C34878D82A}">
                    <a16:rowId xmlns:a16="http://schemas.microsoft.com/office/drawing/2014/main" val="10003"/>
                  </a:ext>
                </a:extLst>
              </a:tr>
              <a:tr h="1075696">
                <a:tc>
                  <a:txBody>
                    <a:bodyPr/>
                    <a:lstStyle/>
                    <a:p>
                      <a:pPr algn="ctr">
                        <a:lnSpc>
                          <a:spcPts val="3079"/>
                        </a:lnSpc>
                        <a:defRPr/>
                      </a:pPr>
                      <a:r>
                        <a:rPr lang="en-US" sz="2199" b="1">
                          <a:solidFill>
                            <a:srgbClr val="000000"/>
                          </a:solidFill>
                          <a:latin typeface="Arimo Bold"/>
                          <a:ea typeface="Arimo Bold"/>
                          <a:cs typeface="Arimo Bold"/>
                          <a:sym typeface="Arimo Bold"/>
                        </a:rPr>
                        <a:t>NodeD</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B8D99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Secondaire</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0</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Open Sans Bold"/>
                          <a:ea typeface="Open Sans Bold"/>
                          <a:cs typeface="Open Sans Bold"/>
                          <a:sym typeface="Open Sans Bold"/>
                        </a:rPr>
                        <a:t>5</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3079"/>
                        </a:lnSpc>
                        <a:defRPr/>
                      </a:pPr>
                      <a:r>
                        <a:rPr lang="en-US" sz="2199" b="1">
                          <a:solidFill>
                            <a:srgbClr val="000000"/>
                          </a:solidFill>
                          <a:latin typeface="Arimo Bold"/>
                          <a:ea typeface="Arimo Bold"/>
                          <a:cs typeface="Arimo Bold"/>
                          <a:sym typeface="Arimo Bold"/>
                        </a:rPr>
                        <a:t>❌ Non</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2660"/>
                        </a:lnSpc>
                        <a:defRPr/>
                      </a:pPr>
                      <a:r>
                        <a:rPr lang="en-US" sz="1900" b="1">
                          <a:solidFill>
                            <a:srgbClr val="000000"/>
                          </a:solidFill>
                          <a:latin typeface="Arimo Bold"/>
                          <a:ea typeface="Arimo Bold"/>
                          <a:cs typeface="Arimo Bold"/>
                          <a:sym typeface="Arimo Bold"/>
                        </a:rPr>
                        <a:t>❌ Non (votes = 0)</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extLst>
                  <a:ext uri="{0D108BD9-81ED-4DB2-BD59-A6C34878D82A}">
                    <a16:rowId xmlns:a16="http://schemas.microsoft.com/office/drawing/2014/main" val="10004"/>
                  </a:ext>
                </a:extLst>
              </a:tr>
            </a:tbl>
          </a:graphicData>
        </a:graphic>
      </p:graphicFrame>
      <p:sp>
        <p:nvSpPr>
          <p:cNvPr id="7" name="TextBox 7"/>
          <p:cNvSpPr txBox="1"/>
          <p:nvPr/>
        </p:nvSpPr>
        <p:spPr>
          <a:xfrm>
            <a:off x="946068" y="540494"/>
            <a:ext cx="6856807" cy="1049972"/>
          </a:xfrm>
          <a:prstGeom prst="rect">
            <a:avLst/>
          </a:prstGeom>
        </p:spPr>
        <p:txBody>
          <a:bodyPr lIns="0" tIns="0" rIns="0" bIns="0" rtlCol="0" anchor="t">
            <a:spAutoFit/>
          </a:bodyPr>
          <a:lstStyle/>
          <a:p>
            <a:pPr marL="0" lvl="0" indent="0" algn="l">
              <a:lnSpc>
                <a:spcPts val="7572"/>
              </a:lnSpc>
              <a:spcBef>
                <a:spcPct val="0"/>
              </a:spcBef>
            </a:pPr>
            <a:r>
              <a:rPr lang="en-US" sz="5825" b="1">
                <a:solidFill>
                  <a:srgbClr val="000000"/>
                </a:solidFill>
                <a:latin typeface="Tajawal Bold Bold"/>
                <a:ea typeface="Tajawal Bold Bold"/>
                <a:cs typeface="Tajawal Bold Bold"/>
                <a:sym typeface="Tajawal Bold Bold"/>
              </a:rPr>
              <a:t>CAS PRATIQUE</a:t>
            </a:r>
          </a:p>
        </p:txBody>
      </p:sp>
      <p:sp>
        <p:nvSpPr>
          <p:cNvPr id="8" name="TextBox 8"/>
          <p:cNvSpPr txBox="1"/>
          <p:nvPr/>
        </p:nvSpPr>
        <p:spPr>
          <a:xfrm>
            <a:off x="7574827" y="197594"/>
            <a:ext cx="3639728" cy="85725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Tajawal Bold Bold"/>
                <a:ea typeface="Tajawal Bold Bold"/>
                <a:cs typeface="Tajawal Bold Bold"/>
                <a:sym typeface="Tajawal Bold Bold"/>
              </a:rPr>
              <a:t>Configuration</a:t>
            </a:r>
          </a:p>
        </p:txBody>
      </p:sp>
      <p:sp>
        <p:nvSpPr>
          <p:cNvPr id="9" name="TextBox 9"/>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50</a:t>
            </a:r>
          </a:p>
        </p:txBody>
      </p:sp>
      <p:sp>
        <p:nvSpPr>
          <p:cNvPr id="10" name="Freeform 10"/>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Tree>
  </p:cSld>
  <p:clrMapOvr>
    <a:masterClrMapping/>
  </p:clrMapOvr>
  <p:transition spd="med">
    <p:pull/>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128708" y="-3978781"/>
            <a:ext cx="12804984" cy="6226137"/>
            <a:chOff x="0" y="0"/>
            <a:chExt cx="11048529" cy="5372100"/>
          </a:xfrm>
        </p:grpSpPr>
        <p:sp>
          <p:nvSpPr>
            <p:cNvPr id="3" name="Freeform 3"/>
            <p:cNvSpPr/>
            <p:nvPr/>
          </p:nvSpPr>
          <p:spPr>
            <a:xfrm flipH="1">
              <a:off x="0" y="0"/>
              <a:ext cx="11048529" cy="5372100"/>
            </a:xfrm>
            <a:custGeom>
              <a:avLst/>
              <a:gdLst/>
              <a:ahLst/>
              <a:cxnLst/>
              <a:rect l="l" t="t" r="r" b="b"/>
              <a:pathLst>
                <a:path w="11048529" h="5372100">
                  <a:moveTo>
                    <a:pt x="1550670" y="0"/>
                  </a:moveTo>
                  <a:lnTo>
                    <a:pt x="9497860" y="0"/>
                  </a:lnTo>
                  <a:lnTo>
                    <a:pt x="11048529" y="2686050"/>
                  </a:lnTo>
                  <a:lnTo>
                    <a:pt x="9497860" y="5372100"/>
                  </a:lnTo>
                  <a:lnTo>
                    <a:pt x="1550670" y="5372100"/>
                  </a:lnTo>
                  <a:lnTo>
                    <a:pt x="0" y="2686050"/>
                  </a:lnTo>
                  <a:lnTo>
                    <a:pt x="1550670" y="0"/>
                  </a:lnTo>
                  <a:close/>
                </a:path>
              </a:pathLst>
            </a:custGeom>
            <a:solidFill>
              <a:srgbClr val="00ED64"/>
            </a:solidFill>
          </p:spPr>
          <p:txBody>
            <a:bodyPr/>
            <a:lstStyle/>
            <a:p>
              <a:endParaRPr lang="fr-FR"/>
            </a:p>
          </p:txBody>
        </p:sp>
      </p:grpSp>
      <p:grpSp>
        <p:nvGrpSpPr>
          <p:cNvPr id="4" name="Group 4"/>
          <p:cNvGrpSpPr/>
          <p:nvPr/>
        </p:nvGrpSpPr>
        <p:grpSpPr>
          <a:xfrm>
            <a:off x="6980838" y="-865713"/>
            <a:ext cx="4827706" cy="2334501"/>
            <a:chOff x="0" y="0"/>
            <a:chExt cx="11109404" cy="5372100"/>
          </a:xfrm>
        </p:grpSpPr>
        <p:sp>
          <p:nvSpPr>
            <p:cNvPr id="5" name="Freeform 5"/>
            <p:cNvSpPr/>
            <p:nvPr/>
          </p:nvSpPr>
          <p:spPr>
            <a:xfrm flipH="1">
              <a:off x="0" y="0"/>
              <a:ext cx="11109404" cy="5372100"/>
            </a:xfrm>
            <a:custGeom>
              <a:avLst/>
              <a:gdLst/>
              <a:ahLst/>
              <a:cxnLst/>
              <a:rect l="l" t="t" r="r" b="b"/>
              <a:pathLst>
                <a:path w="11109404" h="5372100">
                  <a:moveTo>
                    <a:pt x="1550670" y="0"/>
                  </a:moveTo>
                  <a:lnTo>
                    <a:pt x="9558734" y="0"/>
                  </a:lnTo>
                  <a:lnTo>
                    <a:pt x="11109404" y="2686050"/>
                  </a:lnTo>
                  <a:lnTo>
                    <a:pt x="9558734" y="5372100"/>
                  </a:lnTo>
                  <a:lnTo>
                    <a:pt x="1550670" y="5372100"/>
                  </a:lnTo>
                  <a:lnTo>
                    <a:pt x="0" y="2686050"/>
                  </a:lnTo>
                  <a:lnTo>
                    <a:pt x="1550670" y="0"/>
                  </a:lnTo>
                  <a:close/>
                </a:path>
              </a:pathLst>
            </a:custGeom>
            <a:solidFill>
              <a:srgbClr val="00A181"/>
            </a:solidFill>
          </p:spPr>
          <p:txBody>
            <a:bodyPr/>
            <a:lstStyle/>
            <a:p>
              <a:endParaRPr lang="fr-FR"/>
            </a:p>
          </p:txBody>
        </p:sp>
      </p:grpSp>
      <p:sp>
        <p:nvSpPr>
          <p:cNvPr id="6" name="Freeform 6"/>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7" name="TextBox 7"/>
          <p:cNvSpPr txBox="1"/>
          <p:nvPr/>
        </p:nvSpPr>
        <p:spPr>
          <a:xfrm>
            <a:off x="946068" y="540494"/>
            <a:ext cx="6856807" cy="1049972"/>
          </a:xfrm>
          <a:prstGeom prst="rect">
            <a:avLst/>
          </a:prstGeom>
        </p:spPr>
        <p:txBody>
          <a:bodyPr lIns="0" tIns="0" rIns="0" bIns="0" rtlCol="0" anchor="t">
            <a:spAutoFit/>
          </a:bodyPr>
          <a:lstStyle/>
          <a:p>
            <a:pPr marL="0" lvl="0" indent="0" algn="l">
              <a:lnSpc>
                <a:spcPts val="7572"/>
              </a:lnSpc>
              <a:spcBef>
                <a:spcPct val="0"/>
              </a:spcBef>
            </a:pPr>
            <a:r>
              <a:rPr lang="en-US" sz="5825" b="1">
                <a:solidFill>
                  <a:srgbClr val="000000"/>
                </a:solidFill>
                <a:latin typeface="Tajawal Bold Bold"/>
                <a:ea typeface="Tajawal Bold Bold"/>
                <a:cs typeface="Tajawal Bold Bold"/>
                <a:sym typeface="Tajawal Bold Bold"/>
              </a:rPr>
              <a:t>CAS PRATIQUE</a:t>
            </a:r>
          </a:p>
        </p:txBody>
      </p:sp>
      <p:sp>
        <p:nvSpPr>
          <p:cNvPr id="8" name="TextBox 8"/>
          <p:cNvSpPr txBox="1"/>
          <p:nvPr/>
        </p:nvSpPr>
        <p:spPr>
          <a:xfrm>
            <a:off x="7574827" y="197594"/>
            <a:ext cx="3639728" cy="85725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Tajawal Bold Bold"/>
                <a:ea typeface="Tajawal Bold Bold"/>
                <a:cs typeface="Tajawal Bold Bold"/>
                <a:sym typeface="Tajawal Bold Bold"/>
              </a:rPr>
              <a:t>Analyse</a:t>
            </a:r>
          </a:p>
        </p:txBody>
      </p:sp>
      <p:sp>
        <p:nvSpPr>
          <p:cNvPr id="9" name="TextBox 9"/>
          <p:cNvSpPr txBox="1"/>
          <p:nvPr/>
        </p:nvSpPr>
        <p:spPr>
          <a:xfrm>
            <a:off x="1028700" y="3783965"/>
            <a:ext cx="16230600" cy="5474335"/>
          </a:xfrm>
          <a:prstGeom prst="rect">
            <a:avLst/>
          </a:prstGeom>
        </p:spPr>
        <p:txBody>
          <a:bodyPr lIns="0" tIns="0" rIns="0" bIns="0" rtlCol="0" anchor="t">
            <a:spAutoFit/>
          </a:bodyPr>
          <a:lstStyle/>
          <a:p>
            <a:pPr marL="669286" lvl="1" indent="-334643" algn="just">
              <a:lnSpc>
                <a:spcPts val="4339"/>
              </a:lnSpc>
              <a:buFont typeface="Arial"/>
              <a:buChar char="•"/>
            </a:pPr>
            <a:r>
              <a:rPr lang="en-US" sz="3099">
                <a:solidFill>
                  <a:srgbClr val="F4F4F4"/>
                </a:solidFill>
                <a:latin typeface="Tajawal"/>
                <a:ea typeface="Tajawal"/>
                <a:cs typeface="Tajawal"/>
                <a:sym typeface="Tajawal"/>
              </a:rPr>
              <a:t>Nombre total de membres votants = 4 (NodeA, NodeB, NodeC, Arbiter)</a:t>
            </a:r>
          </a:p>
          <a:p>
            <a:pPr algn="just">
              <a:lnSpc>
                <a:spcPts val="4339"/>
              </a:lnSpc>
            </a:pPr>
            <a:r>
              <a:rPr lang="en-US" sz="3099">
                <a:solidFill>
                  <a:srgbClr val="F4F4F4"/>
                </a:solidFill>
                <a:latin typeface="Tajawal"/>
                <a:ea typeface="Tajawal"/>
                <a:cs typeface="Tajawal"/>
                <a:sym typeface="Tajawal"/>
              </a:rPr>
              <a:t>       → Donc majorité = 3         // ((4/2) + 1)</a:t>
            </a:r>
          </a:p>
          <a:p>
            <a:pPr marL="669286" lvl="1" indent="-334643" algn="just">
              <a:lnSpc>
                <a:spcPts val="4339"/>
              </a:lnSpc>
              <a:buFont typeface="Arial"/>
              <a:buChar char="•"/>
            </a:pPr>
            <a:r>
              <a:rPr lang="en-US" sz="3099">
                <a:solidFill>
                  <a:srgbClr val="F4F4F4"/>
                </a:solidFill>
                <a:latin typeface="Tajawal"/>
                <a:ea typeface="Tajawal"/>
                <a:cs typeface="Tajawal"/>
                <a:sym typeface="Tajawal"/>
              </a:rPr>
              <a:t>Seuls NodeA et NodeB peuvent devenir primaire car :</a:t>
            </a:r>
          </a:p>
          <a:p>
            <a:pPr marL="1338572" lvl="2" indent="-446191" algn="just">
              <a:lnSpc>
                <a:spcPts val="4339"/>
              </a:lnSpc>
              <a:buFont typeface="Arial"/>
              <a:buChar char="⚬"/>
            </a:pPr>
            <a:r>
              <a:rPr lang="en-US" sz="3099">
                <a:solidFill>
                  <a:srgbClr val="F4F4F4"/>
                </a:solidFill>
                <a:latin typeface="Tajawal"/>
                <a:ea typeface="Tajawal"/>
                <a:cs typeface="Tajawal"/>
                <a:sym typeface="Tajawal"/>
              </a:rPr>
              <a:t>Ils ont tous deux votes: 1</a:t>
            </a:r>
          </a:p>
          <a:p>
            <a:pPr marL="1338572" lvl="2" indent="-446191" algn="just">
              <a:lnSpc>
                <a:spcPts val="4339"/>
              </a:lnSpc>
              <a:buFont typeface="Arial"/>
              <a:buChar char="⚬"/>
            </a:pPr>
            <a:r>
              <a:rPr lang="en-US" sz="3099">
                <a:solidFill>
                  <a:srgbClr val="F4F4F4"/>
                </a:solidFill>
                <a:latin typeface="Tajawal"/>
                <a:ea typeface="Tajawal"/>
                <a:cs typeface="Tajawal"/>
                <a:sym typeface="Tajawal"/>
              </a:rPr>
              <a:t>Et une priority &gt; 0</a:t>
            </a:r>
          </a:p>
          <a:p>
            <a:pPr marL="669286" lvl="1" indent="-334643" algn="just">
              <a:lnSpc>
                <a:spcPts val="4339"/>
              </a:lnSpc>
              <a:buFont typeface="Arial"/>
              <a:buChar char="•"/>
            </a:pPr>
            <a:r>
              <a:rPr lang="en-US" sz="3099">
                <a:solidFill>
                  <a:srgbClr val="F4F4F4"/>
                </a:solidFill>
                <a:latin typeface="Tajawal"/>
                <a:ea typeface="Tajawal"/>
                <a:cs typeface="Tajawal"/>
                <a:sym typeface="Tajawal"/>
              </a:rPr>
              <a:t>NodeC peut voter mais pas devenir primaire car priority: 0</a:t>
            </a:r>
          </a:p>
          <a:p>
            <a:pPr marL="669286" lvl="1" indent="-334643" algn="just">
              <a:lnSpc>
                <a:spcPts val="4339"/>
              </a:lnSpc>
              <a:buFont typeface="Arial"/>
              <a:buChar char="•"/>
            </a:pPr>
            <a:r>
              <a:rPr lang="en-US" sz="3099">
                <a:solidFill>
                  <a:srgbClr val="F4F4F4"/>
                </a:solidFill>
                <a:latin typeface="Tajawal"/>
                <a:ea typeface="Tajawal"/>
                <a:cs typeface="Tajawal"/>
                <a:sym typeface="Tajawal"/>
              </a:rPr>
              <a:t>NodeD a une priorité très forte (5), mais comme il a votes: 0, il ne participe ni aux votes, ni aux élections</a:t>
            </a:r>
          </a:p>
          <a:p>
            <a:pPr marL="669286" lvl="1" indent="-334643" algn="just">
              <a:lnSpc>
                <a:spcPts val="4339"/>
              </a:lnSpc>
              <a:buFont typeface="Arial"/>
              <a:buChar char="•"/>
            </a:pPr>
            <a:r>
              <a:rPr lang="en-US" sz="3099">
                <a:solidFill>
                  <a:srgbClr val="F4F4F4"/>
                </a:solidFill>
                <a:latin typeface="Tajawal"/>
                <a:ea typeface="Tajawal"/>
                <a:cs typeface="Tajawal"/>
                <a:sym typeface="Tajawal"/>
              </a:rPr>
              <a:t>L’arbitre a votes: 1, donc il aide à atteindre la majorité pour les élections, mais il ne contient pas de données et ne peut jamais être primaire.</a:t>
            </a:r>
          </a:p>
        </p:txBody>
      </p:sp>
      <p:sp>
        <p:nvSpPr>
          <p:cNvPr id="10" name="TextBox 10"/>
          <p:cNvSpPr txBox="1"/>
          <p:nvPr/>
        </p:nvSpPr>
        <p:spPr>
          <a:xfrm>
            <a:off x="1379110" y="2744261"/>
            <a:ext cx="2507090" cy="807913"/>
          </a:xfrm>
          <a:prstGeom prst="rect">
            <a:avLst/>
          </a:prstGeom>
        </p:spPr>
        <p:txBody>
          <a:bodyPr wrap="square" lIns="0" tIns="0" rIns="0" bIns="0" rtlCol="0" anchor="t">
            <a:spAutoFit/>
          </a:bodyPr>
          <a:lstStyle/>
          <a:p>
            <a:pPr algn="ctr">
              <a:lnSpc>
                <a:spcPts val="6300"/>
              </a:lnSpc>
            </a:pPr>
            <a:r>
              <a:rPr lang="en-US" sz="4500" b="1" dirty="0" err="1">
                <a:solidFill>
                  <a:srgbClr val="F2EF12"/>
                </a:solidFill>
                <a:latin typeface="Open Sans Bold"/>
                <a:ea typeface="Open Sans Bold"/>
                <a:cs typeface="Open Sans Bold"/>
                <a:sym typeface="Open Sans Bold"/>
              </a:rPr>
              <a:t>Analyse</a:t>
            </a:r>
            <a:endParaRPr lang="en-US" sz="4500" b="1" dirty="0">
              <a:solidFill>
                <a:srgbClr val="F2EF12"/>
              </a:solidFill>
              <a:latin typeface="Open Sans Bold"/>
              <a:ea typeface="Open Sans Bold"/>
              <a:cs typeface="Open Sans Bold"/>
              <a:sym typeface="Open Sans Bold"/>
            </a:endParaRPr>
          </a:p>
        </p:txBody>
      </p:sp>
      <p:sp>
        <p:nvSpPr>
          <p:cNvPr id="11" name="TextBox 11"/>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51</a:t>
            </a:r>
          </a:p>
        </p:txBody>
      </p:sp>
    </p:spTree>
  </p:cSld>
  <p:clrMapOvr>
    <a:masterClrMapping/>
  </p:clrMapOvr>
  <p:transition spd="med">
    <p:pull/>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TextBox 3"/>
          <p:cNvSpPr txBox="1"/>
          <p:nvPr/>
        </p:nvSpPr>
        <p:spPr>
          <a:xfrm>
            <a:off x="13302459" y="759970"/>
            <a:ext cx="3568950" cy="2047875"/>
          </a:xfrm>
          <a:prstGeom prst="rect">
            <a:avLst/>
          </a:prstGeom>
        </p:spPr>
        <p:txBody>
          <a:bodyPr lIns="0" tIns="0" rIns="0" bIns="0" rtlCol="0" anchor="t">
            <a:spAutoFit/>
          </a:bodyPr>
          <a:lstStyle/>
          <a:p>
            <a:pPr algn="r">
              <a:lnSpc>
                <a:spcPts val="14399"/>
              </a:lnSpc>
            </a:pPr>
            <a:r>
              <a:rPr lang="en-US" sz="11999" b="1">
                <a:solidFill>
                  <a:srgbClr val="FFFFFF"/>
                </a:solidFill>
                <a:latin typeface="Tajawal Bold"/>
                <a:ea typeface="Tajawal Bold"/>
                <a:cs typeface="Tajawal Bold"/>
                <a:sym typeface="Tajawal Bold"/>
              </a:rPr>
              <a:t>05</a:t>
            </a:r>
          </a:p>
        </p:txBody>
      </p:sp>
      <p:sp>
        <p:nvSpPr>
          <p:cNvPr id="4" name="TextBox 4"/>
          <p:cNvSpPr txBox="1"/>
          <p:nvPr/>
        </p:nvSpPr>
        <p:spPr>
          <a:xfrm>
            <a:off x="5879083" y="2686834"/>
            <a:ext cx="10992326" cy="4733925"/>
          </a:xfrm>
          <a:prstGeom prst="rect">
            <a:avLst/>
          </a:prstGeom>
        </p:spPr>
        <p:txBody>
          <a:bodyPr lIns="0" tIns="0" rIns="0" bIns="0" rtlCol="0" anchor="t">
            <a:spAutoFit/>
          </a:bodyPr>
          <a:lstStyle/>
          <a:p>
            <a:pPr algn="r">
              <a:lnSpc>
                <a:spcPts val="11999"/>
              </a:lnSpc>
            </a:pPr>
            <a:r>
              <a:rPr lang="en-US" sz="9999" b="1">
                <a:solidFill>
                  <a:srgbClr val="FFFFFF"/>
                </a:solidFill>
                <a:latin typeface="Tajawal Bold Bold"/>
                <a:ea typeface="Tajawal Bold Bold"/>
                <a:cs typeface="Tajawal Bold Bold"/>
                <a:sym typeface="Tajawal Bold Bold"/>
              </a:rPr>
              <a:t>LES MÉCANISMES DE LA RÉPLICATION DANS MONGODB</a:t>
            </a:r>
          </a:p>
        </p:txBody>
      </p:sp>
      <p:sp>
        <p:nvSpPr>
          <p:cNvPr id="5" name="Freeform 5"/>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grpSp>
        <p:nvGrpSpPr>
          <p:cNvPr id="6" name="Group 6"/>
          <p:cNvGrpSpPr/>
          <p:nvPr/>
        </p:nvGrpSpPr>
        <p:grpSpPr>
          <a:xfrm>
            <a:off x="14296094" y="7420759"/>
            <a:ext cx="6383425" cy="552807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8" name="Group 8"/>
          <p:cNvGrpSpPr/>
          <p:nvPr/>
        </p:nvGrpSpPr>
        <p:grpSpPr>
          <a:xfrm>
            <a:off x="12052404" y="7420759"/>
            <a:ext cx="3034530" cy="2627917"/>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10" name="Group 10"/>
          <p:cNvGrpSpPr/>
          <p:nvPr/>
        </p:nvGrpSpPr>
        <p:grpSpPr>
          <a:xfrm>
            <a:off x="10601762" y="9121351"/>
            <a:ext cx="2141618" cy="1854652"/>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52</a:t>
            </a:r>
          </a:p>
        </p:txBody>
      </p:sp>
    </p:spTree>
  </p:cSld>
  <p:clrMapOvr>
    <a:masterClrMapping/>
  </p:clrMapOvr>
  <p:transition spd="med">
    <p:pull/>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514797" y="3257550"/>
            <a:ext cx="3382579" cy="2441607"/>
          </a:xfrm>
          <a:custGeom>
            <a:avLst/>
            <a:gdLst/>
            <a:ahLst/>
            <a:cxnLst/>
            <a:rect l="l" t="t" r="r" b="b"/>
            <a:pathLst>
              <a:path w="3382579" h="2441607">
                <a:moveTo>
                  <a:pt x="0" y="0"/>
                </a:moveTo>
                <a:lnTo>
                  <a:pt x="3382579" y="0"/>
                </a:lnTo>
                <a:lnTo>
                  <a:pt x="3382579" y="2441607"/>
                </a:lnTo>
                <a:lnTo>
                  <a:pt x="0" y="24416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AutoShape 3"/>
          <p:cNvSpPr/>
          <p:nvPr/>
        </p:nvSpPr>
        <p:spPr>
          <a:xfrm>
            <a:off x="5873872" y="4505855"/>
            <a:ext cx="6978951" cy="0"/>
          </a:xfrm>
          <a:prstGeom prst="line">
            <a:avLst/>
          </a:prstGeom>
          <a:ln w="38100" cap="flat">
            <a:solidFill>
              <a:srgbClr val="FFFFFF"/>
            </a:solidFill>
            <a:prstDash val="solid"/>
            <a:headEnd type="none" w="sm" len="sm"/>
            <a:tailEnd type="arrow" w="med" len="sm"/>
          </a:ln>
        </p:spPr>
        <p:txBody>
          <a:bodyPr/>
          <a:lstStyle/>
          <a:p>
            <a:endParaRPr lang="fr-FR"/>
          </a:p>
        </p:txBody>
      </p:sp>
      <p:sp>
        <p:nvSpPr>
          <p:cNvPr id="4" name="Freeform 4"/>
          <p:cNvSpPr/>
          <p:nvPr/>
        </p:nvSpPr>
        <p:spPr>
          <a:xfrm flipH="1" flipV="1">
            <a:off x="11958855" y="5997488"/>
            <a:ext cx="3481610" cy="3613144"/>
          </a:xfrm>
          <a:custGeom>
            <a:avLst/>
            <a:gdLst/>
            <a:ahLst/>
            <a:cxnLst/>
            <a:rect l="l" t="t" r="r" b="b"/>
            <a:pathLst>
              <a:path w="3481610" h="3613144">
                <a:moveTo>
                  <a:pt x="3481610" y="3613144"/>
                </a:moveTo>
                <a:lnTo>
                  <a:pt x="0" y="3613144"/>
                </a:lnTo>
                <a:lnTo>
                  <a:pt x="0" y="0"/>
                </a:lnTo>
                <a:lnTo>
                  <a:pt x="3481610" y="0"/>
                </a:lnTo>
                <a:lnTo>
                  <a:pt x="3481610" y="3613144"/>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fr-FR"/>
          </a:p>
        </p:txBody>
      </p:sp>
      <p:sp>
        <p:nvSpPr>
          <p:cNvPr id="5" name="Freeform 5"/>
          <p:cNvSpPr/>
          <p:nvPr/>
        </p:nvSpPr>
        <p:spPr>
          <a:xfrm>
            <a:off x="8016280" y="6764353"/>
            <a:ext cx="2518471" cy="3028859"/>
          </a:xfrm>
          <a:custGeom>
            <a:avLst/>
            <a:gdLst/>
            <a:ahLst/>
            <a:cxnLst/>
            <a:rect l="l" t="t" r="r" b="b"/>
            <a:pathLst>
              <a:path w="2518471" h="3028859">
                <a:moveTo>
                  <a:pt x="0" y="0"/>
                </a:moveTo>
                <a:lnTo>
                  <a:pt x="2518471" y="0"/>
                </a:lnTo>
                <a:lnTo>
                  <a:pt x="2518471" y="3028860"/>
                </a:lnTo>
                <a:lnTo>
                  <a:pt x="0" y="302886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fr-FR"/>
          </a:p>
        </p:txBody>
      </p:sp>
      <p:sp>
        <p:nvSpPr>
          <p:cNvPr id="6" name="TextBox 6"/>
          <p:cNvSpPr txBox="1"/>
          <p:nvPr/>
        </p:nvSpPr>
        <p:spPr>
          <a:xfrm>
            <a:off x="2293917" y="5883188"/>
            <a:ext cx="1824339" cy="720725"/>
          </a:xfrm>
          <a:prstGeom prst="rect">
            <a:avLst/>
          </a:prstGeom>
        </p:spPr>
        <p:txBody>
          <a:bodyPr lIns="0" tIns="0" rIns="0" bIns="0" rtlCol="0" anchor="t">
            <a:spAutoFit/>
          </a:bodyPr>
          <a:lstStyle/>
          <a:p>
            <a:pPr marL="0" lvl="0" indent="0" algn="ctr">
              <a:lnSpc>
                <a:spcPts val="5199"/>
              </a:lnSpc>
              <a:spcBef>
                <a:spcPct val="0"/>
              </a:spcBef>
            </a:pPr>
            <a:r>
              <a:rPr lang="en-US" sz="3999" b="1">
                <a:solidFill>
                  <a:srgbClr val="FFFFFF"/>
                </a:solidFill>
                <a:latin typeface="Tajawal Bold Bold"/>
                <a:ea typeface="Tajawal Bold Bold"/>
                <a:cs typeface="Tajawal Bold Bold"/>
                <a:sym typeface="Tajawal Bold Bold"/>
              </a:rPr>
              <a:t>Client</a:t>
            </a:r>
          </a:p>
        </p:txBody>
      </p:sp>
      <p:sp>
        <p:nvSpPr>
          <p:cNvPr id="7" name="TextBox 7"/>
          <p:cNvSpPr txBox="1"/>
          <p:nvPr/>
        </p:nvSpPr>
        <p:spPr>
          <a:xfrm>
            <a:off x="8193247" y="3850695"/>
            <a:ext cx="2341505" cy="365125"/>
          </a:xfrm>
          <a:prstGeom prst="rect">
            <a:avLst/>
          </a:prstGeom>
        </p:spPr>
        <p:txBody>
          <a:bodyPr lIns="0" tIns="0" rIns="0" bIns="0" rtlCol="0" anchor="t">
            <a:spAutoFit/>
          </a:bodyPr>
          <a:lstStyle/>
          <a:p>
            <a:pPr marL="0" lvl="0" indent="0" algn="ctr">
              <a:lnSpc>
                <a:spcPts val="2600"/>
              </a:lnSpc>
              <a:spcBef>
                <a:spcPct val="0"/>
              </a:spcBef>
            </a:pPr>
            <a:r>
              <a:rPr lang="en-US" sz="2000">
                <a:solidFill>
                  <a:srgbClr val="FFFFFF"/>
                </a:solidFill>
                <a:latin typeface="Tajawal Bold"/>
                <a:ea typeface="Tajawal Bold"/>
                <a:cs typeface="Tajawal Bold"/>
                <a:sym typeface="Tajawal Bold"/>
              </a:rPr>
              <a:t>Requête</a:t>
            </a:r>
          </a:p>
        </p:txBody>
      </p:sp>
      <p:sp>
        <p:nvSpPr>
          <p:cNvPr id="8" name="TextBox 8"/>
          <p:cNvSpPr txBox="1"/>
          <p:nvPr/>
        </p:nvSpPr>
        <p:spPr>
          <a:xfrm>
            <a:off x="8104763" y="8032663"/>
            <a:ext cx="2341505" cy="720725"/>
          </a:xfrm>
          <a:prstGeom prst="rect">
            <a:avLst/>
          </a:prstGeom>
        </p:spPr>
        <p:txBody>
          <a:bodyPr lIns="0" tIns="0" rIns="0" bIns="0" rtlCol="0" anchor="t">
            <a:spAutoFit/>
          </a:bodyPr>
          <a:lstStyle/>
          <a:p>
            <a:pPr marL="0" lvl="0" indent="0" algn="ctr">
              <a:lnSpc>
                <a:spcPts val="5199"/>
              </a:lnSpc>
              <a:spcBef>
                <a:spcPct val="0"/>
              </a:spcBef>
            </a:pPr>
            <a:r>
              <a:rPr lang="en-US" sz="3999" b="1">
                <a:solidFill>
                  <a:srgbClr val="000000"/>
                </a:solidFill>
                <a:latin typeface="Tajawal Bold Bold"/>
                <a:ea typeface="Tajawal Bold Bold"/>
                <a:cs typeface="Tajawal Bold Bold"/>
                <a:sym typeface="Tajawal Bold Bold"/>
              </a:rPr>
              <a:t>Oplog</a:t>
            </a:r>
          </a:p>
        </p:txBody>
      </p:sp>
      <p:sp>
        <p:nvSpPr>
          <p:cNvPr id="9" name="TextBox 9"/>
          <p:cNvSpPr txBox="1"/>
          <p:nvPr/>
        </p:nvSpPr>
        <p:spPr>
          <a:xfrm rot="-3091495">
            <a:off x="13234684" y="7979672"/>
            <a:ext cx="2941580" cy="365125"/>
          </a:xfrm>
          <a:prstGeom prst="rect">
            <a:avLst/>
          </a:prstGeom>
        </p:spPr>
        <p:txBody>
          <a:bodyPr lIns="0" tIns="0" rIns="0" bIns="0" rtlCol="0" anchor="t">
            <a:spAutoFit/>
          </a:bodyPr>
          <a:lstStyle/>
          <a:p>
            <a:pPr marL="0" lvl="0" indent="0" algn="ctr">
              <a:lnSpc>
                <a:spcPts val="2600"/>
              </a:lnSpc>
              <a:spcBef>
                <a:spcPct val="0"/>
              </a:spcBef>
            </a:pPr>
            <a:r>
              <a:rPr lang="en-US" sz="2000">
                <a:solidFill>
                  <a:srgbClr val="FFFFFF"/>
                </a:solidFill>
                <a:latin typeface="Tajawal Bold"/>
                <a:ea typeface="Tajawal Bold"/>
                <a:cs typeface="Tajawal Bold"/>
                <a:sym typeface="Tajawal Bold"/>
              </a:rPr>
              <a:t>Enregistre</a:t>
            </a:r>
          </a:p>
        </p:txBody>
      </p:sp>
      <p:grpSp>
        <p:nvGrpSpPr>
          <p:cNvPr id="10" name="Group 10"/>
          <p:cNvGrpSpPr/>
          <p:nvPr/>
        </p:nvGrpSpPr>
        <p:grpSpPr>
          <a:xfrm>
            <a:off x="13829319" y="2748994"/>
            <a:ext cx="2955447" cy="2933653"/>
            <a:chOff x="0" y="0"/>
            <a:chExt cx="3940596" cy="3911537"/>
          </a:xfrm>
        </p:grpSpPr>
        <p:sp>
          <p:nvSpPr>
            <p:cNvPr id="11" name="Freeform 11"/>
            <p:cNvSpPr/>
            <p:nvPr/>
          </p:nvSpPr>
          <p:spPr>
            <a:xfrm>
              <a:off x="593510" y="444705"/>
              <a:ext cx="2753575" cy="2753575"/>
            </a:xfrm>
            <a:custGeom>
              <a:avLst/>
              <a:gdLst/>
              <a:ahLst/>
              <a:cxnLst/>
              <a:rect l="l" t="t" r="r" b="b"/>
              <a:pathLst>
                <a:path w="2753575" h="2753575">
                  <a:moveTo>
                    <a:pt x="0" y="0"/>
                  </a:moveTo>
                  <a:lnTo>
                    <a:pt x="2753575" y="0"/>
                  </a:lnTo>
                  <a:lnTo>
                    <a:pt x="2753575" y="2753575"/>
                  </a:lnTo>
                  <a:lnTo>
                    <a:pt x="0" y="2753575"/>
                  </a:lnTo>
                  <a:lnTo>
                    <a:pt x="0" y="0"/>
                  </a:lnTo>
                  <a:close/>
                </a:path>
              </a:pathLst>
            </a:custGeom>
            <a:blipFill>
              <a:blip r:embed="rId8"/>
              <a:stretch>
                <a:fillRect/>
              </a:stretch>
            </a:blipFill>
          </p:spPr>
          <p:txBody>
            <a:bodyPr/>
            <a:lstStyle/>
            <a:p>
              <a:endParaRPr lang="fr-FR"/>
            </a:p>
          </p:txBody>
        </p:sp>
        <p:sp>
          <p:nvSpPr>
            <p:cNvPr id="12" name="Freeform 12"/>
            <p:cNvSpPr/>
            <p:nvPr/>
          </p:nvSpPr>
          <p:spPr>
            <a:xfrm>
              <a:off x="0" y="0"/>
              <a:ext cx="3940596" cy="3911537"/>
            </a:xfrm>
            <a:custGeom>
              <a:avLst/>
              <a:gdLst/>
              <a:ahLst/>
              <a:cxnLst/>
              <a:rect l="l" t="t" r="r" b="b"/>
              <a:pathLst>
                <a:path w="3940596" h="3911537">
                  <a:moveTo>
                    <a:pt x="0" y="0"/>
                  </a:moveTo>
                  <a:lnTo>
                    <a:pt x="3940596" y="0"/>
                  </a:lnTo>
                  <a:lnTo>
                    <a:pt x="3940596" y="3911537"/>
                  </a:lnTo>
                  <a:lnTo>
                    <a:pt x="0" y="3911537"/>
                  </a:lnTo>
                  <a:lnTo>
                    <a:pt x="0" y="0"/>
                  </a:lnTo>
                  <a:close/>
                </a:path>
              </a:pathLst>
            </a:custGeom>
            <a:blipFill>
              <a:blip r:embed="rId9">
                <a:extLst>
                  <a:ext uri="{96DAC541-7B7A-43D3-8B79-37D633B846F1}">
                    <asvg:svgBlip xmlns:asvg="http://schemas.microsoft.com/office/drawing/2016/SVG/main" r:embed="rId10"/>
                  </a:ext>
                </a:extLst>
              </a:blip>
              <a:stretch>
                <a:fillRect t="-371" b="-371"/>
              </a:stretch>
            </a:blipFill>
            <a:ln w="66675" cap="rnd">
              <a:solidFill>
                <a:srgbClr val="FFFFFF"/>
              </a:solidFill>
              <a:prstDash val="solid"/>
              <a:round/>
            </a:ln>
          </p:spPr>
          <p:txBody>
            <a:bodyPr/>
            <a:lstStyle/>
            <a:p>
              <a:endParaRPr lang="fr-FR"/>
            </a:p>
          </p:txBody>
        </p:sp>
        <p:sp>
          <p:nvSpPr>
            <p:cNvPr id="13" name="TextBox 13"/>
            <p:cNvSpPr txBox="1"/>
            <p:nvPr/>
          </p:nvSpPr>
          <p:spPr>
            <a:xfrm>
              <a:off x="1397623" y="193969"/>
              <a:ext cx="1145350" cy="453848"/>
            </a:xfrm>
            <a:prstGeom prst="rect">
              <a:avLst/>
            </a:prstGeom>
          </p:spPr>
          <p:txBody>
            <a:bodyPr lIns="0" tIns="0" rIns="0" bIns="0" rtlCol="0" anchor="t">
              <a:spAutoFit/>
            </a:bodyPr>
            <a:lstStyle/>
            <a:p>
              <a:pPr algn="ctr">
                <a:lnSpc>
                  <a:spcPts val="2815"/>
                </a:lnSpc>
              </a:pPr>
              <a:endParaRPr/>
            </a:p>
          </p:txBody>
        </p:sp>
        <p:sp>
          <p:nvSpPr>
            <p:cNvPr id="14" name="TextBox 14"/>
            <p:cNvSpPr txBox="1"/>
            <p:nvPr/>
          </p:nvSpPr>
          <p:spPr>
            <a:xfrm>
              <a:off x="1150794" y="2899918"/>
              <a:ext cx="1855971" cy="573740"/>
            </a:xfrm>
            <a:prstGeom prst="rect">
              <a:avLst/>
            </a:prstGeom>
          </p:spPr>
          <p:txBody>
            <a:bodyPr lIns="0" tIns="0" rIns="0" bIns="0" rtlCol="0" anchor="t">
              <a:spAutoFit/>
            </a:bodyPr>
            <a:lstStyle/>
            <a:p>
              <a:pPr algn="ctr">
                <a:lnSpc>
                  <a:spcPts val="3319"/>
                </a:lnSpc>
              </a:pPr>
              <a:r>
                <a:rPr lang="en-US" sz="2371" b="1">
                  <a:solidFill>
                    <a:srgbClr val="FFFFFF"/>
                  </a:solidFill>
                  <a:latin typeface="Tajawal Bold Bold"/>
                  <a:ea typeface="Tajawal Bold Bold"/>
                  <a:cs typeface="Tajawal Bold Bold"/>
                  <a:sym typeface="Tajawal Bold Bold"/>
                </a:rPr>
                <a:t>Primaire</a:t>
              </a:r>
            </a:p>
          </p:txBody>
        </p:sp>
        <p:sp>
          <p:nvSpPr>
            <p:cNvPr id="15" name="TextBox 15"/>
            <p:cNvSpPr txBox="1"/>
            <p:nvPr/>
          </p:nvSpPr>
          <p:spPr>
            <a:xfrm>
              <a:off x="1156554" y="84197"/>
              <a:ext cx="1627487" cy="487487"/>
            </a:xfrm>
            <a:prstGeom prst="rect">
              <a:avLst/>
            </a:prstGeom>
          </p:spPr>
          <p:txBody>
            <a:bodyPr lIns="0" tIns="0" rIns="0" bIns="0" rtlCol="0" anchor="t">
              <a:spAutoFit/>
            </a:bodyPr>
            <a:lstStyle/>
            <a:p>
              <a:pPr algn="ctr">
                <a:lnSpc>
                  <a:spcPts val="2816"/>
                </a:lnSpc>
              </a:pPr>
              <a:r>
                <a:rPr lang="en-US" sz="2011">
                  <a:solidFill>
                    <a:srgbClr val="FFFFFF"/>
                  </a:solidFill>
                  <a:latin typeface="Tajawal Bold"/>
                  <a:ea typeface="Tajawal Bold"/>
                  <a:cs typeface="Tajawal Bold"/>
                  <a:sym typeface="Tajawal Bold"/>
                </a:rPr>
                <a:t>Noeud </a:t>
              </a:r>
            </a:p>
          </p:txBody>
        </p:sp>
      </p:grpSp>
      <p:sp>
        <p:nvSpPr>
          <p:cNvPr id="16" name="TextBox 16"/>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53</a:t>
            </a:r>
          </a:p>
        </p:txBody>
      </p:sp>
      <p:sp>
        <p:nvSpPr>
          <p:cNvPr id="17" name="Freeform 17"/>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11"/>
            <a:stretch>
              <a:fillRect/>
            </a:stretch>
          </a:blipFill>
        </p:spPr>
        <p:txBody>
          <a:bodyPr/>
          <a:lstStyle/>
          <a:p>
            <a:endParaRPr lang="fr-FR"/>
          </a:p>
        </p:txBody>
      </p:sp>
      <p:sp>
        <p:nvSpPr>
          <p:cNvPr id="18" name="TextBox 18"/>
          <p:cNvSpPr txBox="1"/>
          <p:nvPr/>
        </p:nvSpPr>
        <p:spPr>
          <a:xfrm>
            <a:off x="1859722" y="624919"/>
            <a:ext cx="14568557"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FONCTIONNEMENT DE LA RÉPLICATION</a:t>
            </a:r>
          </a:p>
        </p:txBody>
      </p:sp>
      <p:grpSp>
        <p:nvGrpSpPr>
          <p:cNvPr id="19" name="Group 19"/>
          <p:cNvGrpSpPr/>
          <p:nvPr/>
        </p:nvGrpSpPr>
        <p:grpSpPr>
          <a:xfrm>
            <a:off x="-1122505" y="7804060"/>
            <a:ext cx="3652640" cy="3163204"/>
            <a:chOff x="0" y="0"/>
            <a:chExt cx="3619627" cy="3134614"/>
          </a:xfrm>
        </p:grpSpPr>
        <p:sp>
          <p:nvSpPr>
            <p:cNvPr id="20" name="Freeform 20"/>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21" name="Group 21"/>
          <p:cNvGrpSpPr/>
          <p:nvPr/>
        </p:nvGrpSpPr>
        <p:grpSpPr>
          <a:xfrm>
            <a:off x="1116671" y="9157820"/>
            <a:ext cx="2089416" cy="1809444"/>
            <a:chOff x="0" y="0"/>
            <a:chExt cx="3619627" cy="3134614"/>
          </a:xfrm>
        </p:grpSpPr>
        <p:sp>
          <p:nvSpPr>
            <p:cNvPr id="22" name="Freeform 22"/>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9404091" y="2299325"/>
            <a:ext cx="1208267" cy="1133574"/>
          </a:xfrm>
          <a:custGeom>
            <a:avLst/>
            <a:gdLst/>
            <a:ahLst/>
            <a:cxnLst/>
            <a:rect l="l" t="t" r="r" b="b"/>
            <a:pathLst>
              <a:path w="1208267" h="1133574">
                <a:moveTo>
                  <a:pt x="0" y="0"/>
                </a:moveTo>
                <a:lnTo>
                  <a:pt x="1208267" y="0"/>
                </a:lnTo>
                <a:lnTo>
                  <a:pt x="1208267" y="1133574"/>
                </a:lnTo>
                <a:lnTo>
                  <a:pt x="0" y="11335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pic>
        <p:nvPicPr>
          <p:cNvPr id="3" name="Picture 3"/>
          <p:cNvPicPr>
            <a:picLocks noChangeAspect="1"/>
          </p:cNvPicPr>
          <p:nvPr/>
        </p:nvPicPr>
        <p:blipFill>
          <a:blip r:embed="rId4"/>
          <a:srcRect/>
          <a:stretch>
            <a:fillRect/>
          </a:stretch>
        </p:blipFill>
        <p:spPr>
          <a:xfrm>
            <a:off x="10983383" y="2299325"/>
            <a:ext cx="6275917" cy="6378576"/>
          </a:xfrm>
          <a:prstGeom prst="rect">
            <a:avLst/>
          </a:prstGeom>
        </p:spPr>
      </p:pic>
      <p:sp>
        <p:nvSpPr>
          <p:cNvPr id="4" name="TextBox 4"/>
          <p:cNvSpPr txBox="1"/>
          <p:nvPr/>
        </p:nvSpPr>
        <p:spPr>
          <a:xfrm>
            <a:off x="1455478" y="4972050"/>
            <a:ext cx="7948612" cy="2804159"/>
          </a:xfrm>
          <a:prstGeom prst="rect">
            <a:avLst/>
          </a:prstGeom>
        </p:spPr>
        <p:txBody>
          <a:bodyPr lIns="0" tIns="0" rIns="0" bIns="0" rtlCol="0" anchor="t">
            <a:spAutoFit/>
          </a:bodyPr>
          <a:lstStyle/>
          <a:p>
            <a:pPr marL="0" lvl="0" indent="0" algn="just">
              <a:lnSpc>
                <a:spcPts val="3720"/>
              </a:lnSpc>
            </a:pPr>
            <a:r>
              <a:rPr lang="en-US" sz="2000" b="1">
                <a:solidFill>
                  <a:srgbClr val="FFFFFF"/>
                </a:solidFill>
                <a:latin typeface="Tajawal Bold"/>
                <a:ea typeface="Tajawal Bold"/>
                <a:cs typeface="Tajawal Bold"/>
                <a:sym typeface="Tajawal Bold"/>
              </a:rPr>
              <a:t>L'OpLog qui signifie (Operations Log) est une collection spéciale dans MongoDB, située dans la base système</a:t>
            </a:r>
            <a:r>
              <a:rPr lang="en-US" sz="2000" b="1" i="1">
                <a:solidFill>
                  <a:srgbClr val="FFFFFF"/>
                </a:solidFill>
                <a:latin typeface="Tajawal Bold"/>
                <a:ea typeface="Tajawal Bold"/>
                <a:cs typeface="Tajawal Bold"/>
                <a:sym typeface="Tajawal Bold"/>
              </a:rPr>
              <a:t> local</a:t>
            </a:r>
            <a:r>
              <a:rPr lang="en-US" sz="2000" b="1">
                <a:solidFill>
                  <a:srgbClr val="FFFFFF"/>
                </a:solidFill>
                <a:latin typeface="Tajawal Bold"/>
                <a:ea typeface="Tajawal Bold"/>
                <a:cs typeface="Tajawal Bold"/>
                <a:sym typeface="Tajawal Bold"/>
              </a:rPr>
              <a:t> sous le nom </a:t>
            </a:r>
            <a:r>
              <a:rPr lang="en-US" sz="2000" b="1" i="1">
                <a:solidFill>
                  <a:srgbClr val="FFFFFF"/>
                </a:solidFill>
                <a:latin typeface="Tajawal Bold"/>
                <a:ea typeface="Tajawal Bold"/>
                <a:cs typeface="Tajawal Bold"/>
                <a:sym typeface="Tajawal Bold"/>
              </a:rPr>
              <a:t>local.oplog.rs.</a:t>
            </a:r>
            <a:r>
              <a:rPr lang="en-US" sz="2000" b="1">
                <a:solidFill>
                  <a:srgbClr val="FFFFFF"/>
                </a:solidFill>
                <a:latin typeface="Tajawal Bold"/>
                <a:ea typeface="Tajawal Bold"/>
                <a:cs typeface="Tajawal Bold"/>
                <a:sym typeface="Tajawal Bold"/>
              </a:rPr>
              <a:t> Il journalise toutes les modifications effectuées sur le Primary (insert, update, delete).Ce journal permet aux nœuds secondaires de répliquer les modifications et de rester synchronisés avec les données du nœud primaire. </a:t>
            </a:r>
          </a:p>
        </p:txBody>
      </p:sp>
      <p:sp>
        <p:nvSpPr>
          <p:cNvPr id="5" name="Freeform 5"/>
          <p:cNvSpPr/>
          <p:nvPr/>
        </p:nvSpPr>
        <p:spPr>
          <a:xfrm>
            <a:off x="2189723" y="4143106"/>
            <a:ext cx="6425906" cy="610461"/>
          </a:xfrm>
          <a:custGeom>
            <a:avLst/>
            <a:gdLst/>
            <a:ahLst/>
            <a:cxnLst/>
            <a:rect l="l" t="t" r="r" b="b"/>
            <a:pathLst>
              <a:path w="6425906" h="610461">
                <a:moveTo>
                  <a:pt x="0" y="0"/>
                </a:moveTo>
                <a:lnTo>
                  <a:pt x="6425905" y="0"/>
                </a:lnTo>
                <a:lnTo>
                  <a:pt x="6425905" y="610461"/>
                </a:lnTo>
                <a:lnTo>
                  <a:pt x="0" y="610461"/>
                </a:lnTo>
                <a:lnTo>
                  <a:pt x="0" y="0"/>
                </a:lnTo>
                <a:close/>
              </a:path>
            </a:pathLst>
          </a:custGeom>
          <a:blipFill>
            <a:blip r:embed="rId5">
              <a:extLst>
                <a:ext uri="{96DAC541-7B7A-43D3-8B79-37D633B846F1}">
                  <asvg:svgBlip xmlns:asvg="http://schemas.microsoft.com/office/drawing/2016/SVG/main" r:embed="rId6"/>
                </a:ext>
              </a:extLst>
            </a:blip>
            <a:stretch>
              <a:fillRect t="-2241" b="-2241"/>
            </a:stretch>
          </a:blipFill>
        </p:spPr>
        <p:txBody>
          <a:bodyPr/>
          <a:lstStyle/>
          <a:p>
            <a:endParaRPr lang="fr-FR"/>
          </a:p>
        </p:txBody>
      </p:sp>
      <p:grpSp>
        <p:nvGrpSpPr>
          <p:cNvPr id="6" name="Group 6"/>
          <p:cNvGrpSpPr/>
          <p:nvPr/>
        </p:nvGrpSpPr>
        <p:grpSpPr>
          <a:xfrm>
            <a:off x="1366409" y="1965326"/>
            <a:ext cx="7777591" cy="3810328"/>
            <a:chOff x="0" y="0"/>
            <a:chExt cx="10524332" cy="5155987"/>
          </a:xfrm>
        </p:grpSpPr>
        <p:sp>
          <p:nvSpPr>
            <p:cNvPr id="7" name="Freeform 7"/>
            <p:cNvSpPr/>
            <p:nvPr/>
          </p:nvSpPr>
          <p:spPr>
            <a:xfrm>
              <a:off x="0" y="0"/>
              <a:ext cx="10524332" cy="5155987"/>
            </a:xfrm>
            <a:custGeom>
              <a:avLst/>
              <a:gdLst/>
              <a:ahLst/>
              <a:cxnLst/>
              <a:rect l="l" t="t" r="r" b="b"/>
              <a:pathLst>
                <a:path w="10524332" h="5155987">
                  <a:moveTo>
                    <a:pt x="0" y="0"/>
                  </a:moveTo>
                  <a:lnTo>
                    <a:pt x="10524332" y="0"/>
                  </a:lnTo>
                  <a:lnTo>
                    <a:pt x="10524332" y="5155987"/>
                  </a:lnTo>
                  <a:lnTo>
                    <a:pt x="0" y="5155987"/>
                  </a:lnTo>
                  <a:close/>
                </a:path>
              </a:pathLst>
            </a:custGeom>
            <a:solidFill>
              <a:srgbClr val="000000">
                <a:alpha val="0"/>
              </a:srgbClr>
            </a:solidFill>
          </p:spPr>
          <p:txBody>
            <a:bodyPr/>
            <a:lstStyle/>
            <a:p>
              <a:endParaRPr lang="fr-FR"/>
            </a:p>
          </p:txBody>
        </p:sp>
        <p:sp>
          <p:nvSpPr>
            <p:cNvPr id="8" name="TextBox 8"/>
            <p:cNvSpPr txBox="1"/>
            <p:nvPr/>
          </p:nvSpPr>
          <p:spPr>
            <a:xfrm>
              <a:off x="0" y="-9525"/>
              <a:ext cx="10524332" cy="5165512"/>
            </a:xfrm>
            <a:prstGeom prst="rect">
              <a:avLst/>
            </a:prstGeom>
          </p:spPr>
          <p:txBody>
            <a:bodyPr lIns="0" tIns="0" rIns="0" bIns="0" rtlCol="0" anchor="t"/>
            <a:lstStyle/>
            <a:p>
              <a:pPr algn="ctr">
                <a:lnSpc>
                  <a:spcPts val="13000"/>
                </a:lnSpc>
              </a:pPr>
              <a:r>
                <a:rPr lang="en-US" sz="13000">
                  <a:solidFill>
                    <a:srgbClr val="FFFFFF"/>
                  </a:solidFill>
                  <a:latin typeface="Tajawal Bold"/>
                  <a:ea typeface="Tajawal Bold"/>
                  <a:cs typeface="Tajawal Bold"/>
                  <a:sym typeface="Tajawal Bold"/>
                </a:rPr>
                <a:t>Oplog</a:t>
              </a:r>
            </a:p>
          </p:txBody>
        </p:sp>
      </p:grpSp>
      <p:sp>
        <p:nvSpPr>
          <p:cNvPr id="9" name="TextBox 9"/>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54</a:t>
            </a:r>
          </a:p>
        </p:txBody>
      </p:sp>
      <p:sp>
        <p:nvSpPr>
          <p:cNvPr id="10" name="Freeform 10"/>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7"/>
            <a:stretch>
              <a:fillRect/>
            </a:stretch>
          </a:blipFill>
        </p:spPr>
        <p:txBody>
          <a:bodyPr/>
          <a:lstStyle/>
          <a:p>
            <a:endParaRPr lang="fr-FR"/>
          </a:p>
        </p:txBody>
      </p:sp>
    </p:spTree>
  </p:cSld>
  <p:clrMapOvr>
    <a:masterClrMapping/>
  </p:clrMapOvr>
  <p:transition spd="med">
    <p:pull/>
  </p:transition>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4782138" y="8793662"/>
            <a:ext cx="2702250" cy="464638"/>
          </a:xfrm>
          <a:custGeom>
            <a:avLst/>
            <a:gdLst/>
            <a:ahLst/>
            <a:cxnLst/>
            <a:rect l="l" t="t" r="r" b="b"/>
            <a:pathLst>
              <a:path w="2702250" h="464638">
                <a:moveTo>
                  <a:pt x="0" y="0"/>
                </a:moveTo>
                <a:lnTo>
                  <a:pt x="2702250" y="0"/>
                </a:lnTo>
                <a:lnTo>
                  <a:pt x="2702250" y="464638"/>
                </a:lnTo>
                <a:lnTo>
                  <a:pt x="0" y="4646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Freeform 3"/>
          <p:cNvSpPr/>
          <p:nvPr/>
        </p:nvSpPr>
        <p:spPr>
          <a:xfrm>
            <a:off x="365073" y="1825087"/>
            <a:ext cx="3817572" cy="3817638"/>
          </a:xfrm>
          <a:custGeom>
            <a:avLst/>
            <a:gdLst/>
            <a:ahLst/>
            <a:cxnLst/>
            <a:rect l="l" t="t" r="r" b="b"/>
            <a:pathLst>
              <a:path w="3817572" h="3817638">
                <a:moveTo>
                  <a:pt x="0" y="0"/>
                </a:moveTo>
                <a:lnTo>
                  <a:pt x="3817572" y="0"/>
                </a:lnTo>
                <a:lnTo>
                  <a:pt x="3817572" y="3817638"/>
                </a:lnTo>
                <a:lnTo>
                  <a:pt x="0" y="38176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grpSp>
        <p:nvGrpSpPr>
          <p:cNvPr id="4" name="Group 4"/>
          <p:cNvGrpSpPr/>
          <p:nvPr/>
        </p:nvGrpSpPr>
        <p:grpSpPr>
          <a:xfrm rot="-10800000">
            <a:off x="-323000" y="-1543050"/>
            <a:ext cx="1798578" cy="1557577"/>
            <a:chOff x="0" y="0"/>
            <a:chExt cx="3619627" cy="3134614"/>
          </a:xfrm>
        </p:grpSpPr>
        <p:sp>
          <p:nvSpPr>
            <p:cNvPr id="5" name="Freeform 5"/>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A181"/>
            </a:solidFill>
          </p:spPr>
          <p:txBody>
            <a:bodyPr/>
            <a:lstStyle/>
            <a:p>
              <a:endParaRPr lang="fr-FR"/>
            </a:p>
          </p:txBody>
        </p:sp>
      </p:grpSp>
      <p:grpSp>
        <p:nvGrpSpPr>
          <p:cNvPr id="6" name="Group 6"/>
          <p:cNvGrpSpPr/>
          <p:nvPr/>
        </p:nvGrpSpPr>
        <p:grpSpPr>
          <a:xfrm rot="-10800000">
            <a:off x="-105532" y="1116822"/>
            <a:ext cx="3378391" cy="2925703"/>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A181"/>
            </a:solidFill>
          </p:spPr>
          <p:txBody>
            <a:bodyPr/>
            <a:lstStyle/>
            <a:p>
              <a:endParaRPr lang="fr-FR"/>
            </a:p>
          </p:txBody>
        </p:sp>
      </p:grpSp>
      <p:grpSp>
        <p:nvGrpSpPr>
          <p:cNvPr id="8" name="Group 8"/>
          <p:cNvGrpSpPr/>
          <p:nvPr/>
        </p:nvGrpSpPr>
        <p:grpSpPr>
          <a:xfrm rot="-10800000">
            <a:off x="-200725" y="-543201"/>
            <a:ext cx="3031532" cy="2625321"/>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grpSp>
        <p:nvGrpSpPr>
          <p:cNvPr id="10" name="Group 10"/>
          <p:cNvGrpSpPr/>
          <p:nvPr/>
        </p:nvGrpSpPr>
        <p:grpSpPr>
          <a:xfrm rot="-10800000">
            <a:off x="-2125245" y="318105"/>
            <a:ext cx="3480308" cy="3013963"/>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grpSp>
        <p:nvGrpSpPr>
          <p:cNvPr id="12" name="Group 12"/>
          <p:cNvGrpSpPr/>
          <p:nvPr/>
        </p:nvGrpSpPr>
        <p:grpSpPr>
          <a:xfrm>
            <a:off x="3158100" y="318105"/>
            <a:ext cx="11971800" cy="3464558"/>
            <a:chOff x="0" y="0"/>
            <a:chExt cx="16047449" cy="4644023"/>
          </a:xfrm>
        </p:grpSpPr>
        <p:sp>
          <p:nvSpPr>
            <p:cNvPr id="13" name="Freeform 13"/>
            <p:cNvSpPr/>
            <p:nvPr/>
          </p:nvSpPr>
          <p:spPr>
            <a:xfrm>
              <a:off x="0" y="0"/>
              <a:ext cx="16047450" cy="4644023"/>
            </a:xfrm>
            <a:custGeom>
              <a:avLst/>
              <a:gdLst/>
              <a:ahLst/>
              <a:cxnLst/>
              <a:rect l="l" t="t" r="r" b="b"/>
              <a:pathLst>
                <a:path w="16047450" h="4644023">
                  <a:moveTo>
                    <a:pt x="0" y="0"/>
                  </a:moveTo>
                  <a:lnTo>
                    <a:pt x="16047450" y="0"/>
                  </a:lnTo>
                  <a:lnTo>
                    <a:pt x="16047450" y="4644023"/>
                  </a:lnTo>
                  <a:lnTo>
                    <a:pt x="0" y="4644023"/>
                  </a:lnTo>
                  <a:close/>
                </a:path>
              </a:pathLst>
            </a:custGeom>
            <a:solidFill>
              <a:srgbClr val="000000">
                <a:alpha val="0"/>
              </a:srgbClr>
            </a:solidFill>
          </p:spPr>
          <p:txBody>
            <a:bodyPr/>
            <a:lstStyle/>
            <a:p>
              <a:endParaRPr lang="fr-FR"/>
            </a:p>
          </p:txBody>
        </p:sp>
        <p:sp>
          <p:nvSpPr>
            <p:cNvPr id="14" name="TextBox 14"/>
            <p:cNvSpPr txBox="1"/>
            <p:nvPr/>
          </p:nvSpPr>
          <p:spPr>
            <a:xfrm>
              <a:off x="0" y="0"/>
              <a:ext cx="16047449" cy="4644023"/>
            </a:xfrm>
            <a:prstGeom prst="rect">
              <a:avLst/>
            </a:prstGeom>
          </p:spPr>
          <p:txBody>
            <a:bodyPr lIns="0" tIns="0" rIns="0" bIns="0" rtlCol="0" anchor="t"/>
            <a:lstStyle/>
            <a:p>
              <a:pPr algn="ctr">
                <a:lnSpc>
                  <a:spcPts val="9999"/>
                </a:lnSpc>
              </a:pPr>
              <a:r>
                <a:rPr lang="en-US" sz="9999">
                  <a:solidFill>
                    <a:srgbClr val="FFFFFF"/>
                  </a:solidFill>
                  <a:latin typeface="Tajawal Bold"/>
                  <a:ea typeface="Tajawal Bold"/>
                  <a:cs typeface="Tajawal Bold"/>
                  <a:sym typeface="Tajawal Bold"/>
                </a:rPr>
                <a:t>Structure d’une entrée Oplog</a:t>
              </a:r>
            </a:p>
          </p:txBody>
        </p:sp>
      </p:grpSp>
      <p:grpSp>
        <p:nvGrpSpPr>
          <p:cNvPr id="15" name="Group 15"/>
          <p:cNvGrpSpPr/>
          <p:nvPr/>
        </p:nvGrpSpPr>
        <p:grpSpPr>
          <a:xfrm>
            <a:off x="1028700" y="4347325"/>
            <a:ext cx="6706075" cy="4837982"/>
            <a:chOff x="0" y="0"/>
            <a:chExt cx="1766209" cy="1274201"/>
          </a:xfrm>
        </p:grpSpPr>
        <p:sp>
          <p:nvSpPr>
            <p:cNvPr id="16" name="Freeform 16"/>
            <p:cNvSpPr/>
            <p:nvPr/>
          </p:nvSpPr>
          <p:spPr>
            <a:xfrm>
              <a:off x="0" y="0"/>
              <a:ext cx="1766209" cy="1274201"/>
            </a:xfrm>
            <a:custGeom>
              <a:avLst/>
              <a:gdLst/>
              <a:ahLst/>
              <a:cxnLst/>
              <a:rect l="l" t="t" r="r" b="b"/>
              <a:pathLst>
                <a:path w="1766209" h="1274201">
                  <a:moveTo>
                    <a:pt x="68113" y="0"/>
                  </a:moveTo>
                  <a:lnTo>
                    <a:pt x="1698096" y="0"/>
                  </a:lnTo>
                  <a:cubicBezTo>
                    <a:pt x="1735714" y="0"/>
                    <a:pt x="1766209" y="30495"/>
                    <a:pt x="1766209" y="68113"/>
                  </a:cubicBezTo>
                  <a:lnTo>
                    <a:pt x="1766209" y="1206088"/>
                  </a:lnTo>
                  <a:cubicBezTo>
                    <a:pt x="1766209" y="1243706"/>
                    <a:pt x="1735714" y="1274201"/>
                    <a:pt x="1698096" y="1274201"/>
                  </a:cubicBezTo>
                  <a:lnTo>
                    <a:pt x="68113" y="1274201"/>
                  </a:lnTo>
                  <a:cubicBezTo>
                    <a:pt x="30495" y="1274201"/>
                    <a:pt x="0" y="1243706"/>
                    <a:pt x="0" y="1206088"/>
                  </a:cubicBezTo>
                  <a:lnTo>
                    <a:pt x="0" y="68113"/>
                  </a:lnTo>
                  <a:cubicBezTo>
                    <a:pt x="0" y="30495"/>
                    <a:pt x="30495" y="0"/>
                    <a:pt x="68113" y="0"/>
                  </a:cubicBezTo>
                  <a:close/>
                </a:path>
              </a:pathLst>
            </a:custGeom>
            <a:solidFill>
              <a:srgbClr val="FFFFFF"/>
            </a:solidFill>
            <a:ln w="85725" cap="rnd">
              <a:solidFill>
                <a:srgbClr val="FFFFFF"/>
              </a:solidFill>
              <a:prstDash val="solid"/>
              <a:round/>
            </a:ln>
          </p:spPr>
          <p:txBody>
            <a:bodyPr/>
            <a:lstStyle/>
            <a:p>
              <a:endParaRPr lang="fr-FR"/>
            </a:p>
          </p:txBody>
        </p:sp>
        <p:sp>
          <p:nvSpPr>
            <p:cNvPr id="17" name="TextBox 17"/>
            <p:cNvSpPr txBox="1"/>
            <p:nvPr/>
          </p:nvSpPr>
          <p:spPr>
            <a:xfrm>
              <a:off x="0" y="-47625"/>
              <a:ext cx="1766209" cy="1321826"/>
            </a:xfrm>
            <a:prstGeom prst="rect">
              <a:avLst/>
            </a:prstGeom>
          </p:spPr>
          <p:txBody>
            <a:bodyPr lIns="50800" tIns="50800" rIns="50800" bIns="50800" rtlCol="0" anchor="ctr"/>
            <a:lstStyle/>
            <a:p>
              <a:pPr algn="ctr">
                <a:lnSpc>
                  <a:spcPts val="1950"/>
                </a:lnSpc>
              </a:pPr>
              <a:endParaRPr/>
            </a:p>
          </p:txBody>
        </p:sp>
      </p:grpSp>
      <p:grpSp>
        <p:nvGrpSpPr>
          <p:cNvPr id="18" name="Group 18"/>
          <p:cNvGrpSpPr/>
          <p:nvPr/>
        </p:nvGrpSpPr>
        <p:grpSpPr>
          <a:xfrm>
            <a:off x="1217008" y="4835713"/>
            <a:ext cx="6329459" cy="3771049"/>
            <a:chOff x="0" y="0"/>
            <a:chExt cx="8439279" cy="5028065"/>
          </a:xfrm>
        </p:grpSpPr>
        <p:sp>
          <p:nvSpPr>
            <p:cNvPr id="19" name="Freeform 19"/>
            <p:cNvSpPr/>
            <p:nvPr/>
          </p:nvSpPr>
          <p:spPr>
            <a:xfrm>
              <a:off x="0" y="0"/>
              <a:ext cx="8439279" cy="5028065"/>
            </a:xfrm>
            <a:custGeom>
              <a:avLst/>
              <a:gdLst/>
              <a:ahLst/>
              <a:cxnLst/>
              <a:rect l="l" t="t" r="r" b="b"/>
              <a:pathLst>
                <a:path w="8439279" h="5028065">
                  <a:moveTo>
                    <a:pt x="0" y="0"/>
                  </a:moveTo>
                  <a:lnTo>
                    <a:pt x="8439279" y="0"/>
                  </a:lnTo>
                  <a:lnTo>
                    <a:pt x="8439279" y="5028065"/>
                  </a:lnTo>
                  <a:lnTo>
                    <a:pt x="0" y="5028065"/>
                  </a:lnTo>
                  <a:close/>
                </a:path>
              </a:pathLst>
            </a:custGeom>
            <a:solidFill>
              <a:srgbClr val="000000">
                <a:alpha val="0"/>
              </a:srgbClr>
            </a:solidFill>
          </p:spPr>
          <p:txBody>
            <a:bodyPr/>
            <a:lstStyle/>
            <a:p>
              <a:endParaRPr lang="fr-FR"/>
            </a:p>
          </p:txBody>
        </p:sp>
        <p:sp>
          <p:nvSpPr>
            <p:cNvPr id="20" name="TextBox 20"/>
            <p:cNvSpPr txBox="1"/>
            <p:nvPr/>
          </p:nvSpPr>
          <p:spPr>
            <a:xfrm>
              <a:off x="0" y="-180975"/>
              <a:ext cx="8439279" cy="5209040"/>
            </a:xfrm>
            <a:prstGeom prst="rect">
              <a:avLst/>
            </a:prstGeom>
          </p:spPr>
          <p:txBody>
            <a:bodyPr lIns="0" tIns="0" rIns="0" bIns="0" rtlCol="0" anchor="t"/>
            <a:lstStyle/>
            <a:p>
              <a:pPr algn="l">
                <a:lnSpc>
                  <a:spcPts val="4928"/>
                </a:lnSpc>
              </a:pPr>
              <a:r>
                <a:rPr lang="en-US" sz="3099" b="1">
                  <a:solidFill>
                    <a:srgbClr val="001F2D"/>
                  </a:solidFill>
                  <a:latin typeface="Tajawal Bold"/>
                  <a:ea typeface="Tajawal Bold"/>
                  <a:cs typeface="Tajawal Bold"/>
                  <a:sym typeface="Tajawal Bold"/>
                </a:rPr>
                <a:t>{ </a:t>
              </a:r>
            </a:p>
            <a:p>
              <a:pPr algn="l">
                <a:lnSpc>
                  <a:spcPts val="4928"/>
                </a:lnSpc>
              </a:pPr>
              <a:r>
                <a:rPr lang="en-US" sz="3099" b="1">
                  <a:solidFill>
                    <a:srgbClr val="001F2D"/>
                  </a:solidFill>
                  <a:latin typeface="Tajawal Bold"/>
                  <a:ea typeface="Tajawal Bold"/>
                  <a:cs typeface="Tajawal Bold"/>
                  <a:sym typeface="Tajawal Bold"/>
                </a:rPr>
                <a:t>"ts": Timestamp(1655465283, 1), </a:t>
              </a:r>
            </a:p>
            <a:p>
              <a:pPr algn="l">
                <a:lnSpc>
                  <a:spcPts val="4928"/>
                </a:lnSpc>
              </a:pPr>
              <a:r>
                <a:rPr lang="en-US" sz="3099" b="1">
                  <a:solidFill>
                    <a:srgbClr val="001F2D"/>
                  </a:solidFill>
                  <a:latin typeface="Tajawal Bold"/>
                  <a:ea typeface="Tajawal Bold"/>
                  <a:cs typeface="Tajawal Bold"/>
                  <a:sym typeface="Tajawal Bold"/>
                </a:rPr>
                <a:t>"op": "i",</a:t>
              </a:r>
            </a:p>
            <a:p>
              <a:pPr algn="l">
                <a:lnSpc>
                  <a:spcPts val="4928"/>
                </a:lnSpc>
              </a:pPr>
              <a:r>
                <a:rPr lang="en-US" sz="3099" b="1">
                  <a:solidFill>
                    <a:srgbClr val="001F2D"/>
                  </a:solidFill>
                  <a:latin typeface="Tajawal Bold"/>
                  <a:ea typeface="Tajawal Bold"/>
                  <a:cs typeface="Tajawal Bold"/>
                  <a:sym typeface="Tajawal Bold"/>
                </a:rPr>
                <a:t> "ns": "mydb.mycollection", </a:t>
              </a:r>
            </a:p>
            <a:p>
              <a:pPr algn="l">
                <a:lnSpc>
                  <a:spcPts val="4928"/>
                </a:lnSpc>
              </a:pPr>
              <a:r>
                <a:rPr lang="en-US" sz="3099" b="1">
                  <a:solidFill>
                    <a:srgbClr val="001F2D"/>
                  </a:solidFill>
                  <a:latin typeface="Tajawal Bold"/>
                  <a:ea typeface="Tajawal Bold"/>
                  <a:cs typeface="Tajawal Bold"/>
                  <a:sym typeface="Tajawal Bold"/>
                </a:rPr>
                <a:t>"o": { "_id": 1, "name": "Karim" }</a:t>
              </a:r>
            </a:p>
            <a:p>
              <a:pPr algn="l">
                <a:lnSpc>
                  <a:spcPts val="4928"/>
                </a:lnSpc>
              </a:pPr>
              <a:r>
                <a:rPr lang="en-US" sz="3099" b="1">
                  <a:solidFill>
                    <a:srgbClr val="001F2D"/>
                  </a:solidFill>
                  <a:latin typeface="Tajawal Bold"/>
                  <a:ea typeface="Tajawal Bold"/>
                  <a:cs typeface="Tajawal Bold"/>
                  <a:sym typeface="Tajawal Bold"/>
                </a:rPr>
                <a:t> } </a:t>
              </a:r>
            </a:p>
          </p:txBody>
        </p:sp>
      </p:grpSp>
      <p:grpSp>
        <p:nvGrpSpPr>
          <p:cNvPr id="21" name="Group 21"/>
          <p:cNvGrpSpPr/>
          <p:nvPr/>
        </p:nvGrpSpPr>
        <p:grpSpPr>
          <a:xfrm>
            <a:off x="8374542" y="5143500"/>
            <a:ext cx="9559308" cy="3089910"/>
            <a:chOff x="0" y="0"/>
            <a:chExt cx="12745744" cy="4119880"/>
          </a:xfrm>
        </p:grpSpPr>
        <p:sp>
          <p:nvSpPr>
            <p:cNvPr id="22" name="Freeform 22"/>
            <p:cNvSpPr/>
            <p:nvPr/>
          </p:nvSpPr>
          <p:spPr>
            <a:xfrm>
              <a:off x="0" y="0"/>
              <a:ext cx="12745744" cy="4119880"/>
            </a:xfrm>
            <a:custGeom>
              <a:avLst/>
              <a:gdLst/>
              <a:ahLst/>
              <a:cxnLst/>
              <a:rect l="l" t="t" r="r" b="b"/>
              <a:pathLst>
                <a:path w="12745744" h="4119880">
                  <a:moveTo>
                    <a:pt x="0" y="0"/>
                  </a:moveTo>
                  <a:lnTo>
                    <a:pt x="12745744" y="0"/>
                  </a:lnTo>
                  <a:lnTo>
                    <a:pt x="12745744" y="4119880"/>
                  </a:lnTo>
                  <a:lnTo>
                    <a:pt x="0" y="4119880"/>
                  </a:lnTo>
                  <a:close/>
                </a:path>
              </a:pathLst>
            </a:custGeom>
            <a:solidFill>
              <a:srgbClr val="000000">
                <a:alpha val="0"/>
              </a:srgbClr>
            </a:solidFill>
          </p:spPr>
          <p:txBody>
            <a:bodyPr/>
            <a:lstStyle/>
            <a:p>
              <a:endParaRPr lang="fr-FR"/>
            </a:p>
          </p:txBody>
        </p:sp>
        <p:sp>
          <p:nvSpPr>
            <p:cNvPr id="23" name="TextBox 23"/>
            <p:cNvSpPr txBox="1"/>
            <p:nvPr/>
          </p:nvSpPr>
          <p:spPr>
            <a:xfrm>
              <a:off x="0" y="-142875"/>
              <a:ext cx="12745744" cy="4262755"/>
            </a:xfrm>
            <a:prstGeom prst="rect">
              <a:avLst/>
            </a:prstGeom>
          </p:spPr>
          <p:txBody>
            <a:bodyPr lIns="0" tIns="0" rIns="0" bIns="0" rtlCol="0" anchor="t"/>
            <a:lstStyle/>
            <a:p>
              <a:pPr marL="539749" lvl="1" indent="-269875" algn="l">
                <a:lnSpc>
                  <a:spcPts val="3974"/>
                </a:lnSpc>
                <a:buFont typeface="Arial"/>
                <a:buChar char="•"/>
              </a:pPr>
              <a:r>
                <a:rPr lang="en-US" sz="2499" b="1">
                  <a:solidFill>
                    <a:srgbClr val="FFFFFF"/>
                  </a:solidFill>
                  <a:latin typeface="Tajawal Bold"/>
                  <a:ea typeface="Tajawal Bold"/>
                  <a:cs typeface="Tajawal Bold"/>
                  <a:sym typeface="Tajawal Bold"/>
                </a:rPr>
                <a:t>Horodatage (ts) : Quand l'opération a eu lieu </a:t>
              </a:r>
            </a:p>
            <a:p>
              <a:pPr marL="539749" lvl="1" indent="-269875" algn="l">
                <a:lnSpc>
                  <a:spcPts val="3974"/>
                </a:lnSpc>
                <a:buFont typeface="Arial"/>
                <a:buChar char="•"/>
              </a:pPr>
              <a:r>
                <a:rPr lang="en-US" sz="2499" b="1">
                  <a:solidFill>
                    <a:srgbClr val="FFFFFF"/>
                  </a:solidFill>
                  <a:latin typeface="Tajawal Bold"/>
                  <a:ea typeface="Tajawal Bold"/>
                  <a:cs typeface="Tajawal Bold"/>
                  <a:sym typeface="Tajawal Bold"/>
                </a:rPr>
                <a:t> Type d'opération (op) :  insert (i), update (u), delete (d) </a:t>
              </a:r>
            </a:p>
            <a:p>
              <a:pPr marL="539749" lvl="1" indent="-269875" algn="l">
                <a:lnSpc>
                  <a:spcPts val="3974"/>
                </a:lnSpc>
                <a:buFont typeface="Arial"/>
                <a:buChar char="•"/>
              </a:pPr>
              <a:r>
                <a:rPr lang="en-US" sz="2499" b="1">
                  <a:solidFill>
                    <a:srgbClr val="FFFFFF"/>
                  </a:solidFill>
                  <a:latin typeface="Tajawal Bold"/>
                  <a:ea typeface="Tajawal Bold"/>
                  <a:cs typeface="Tajawal Bold"/>
                  <a:sym typeface="Tajawal Bold"/>
                </a:rPr>
                <a:t> Namespace (ns) :  La base de données et la collection concernées</a:t>
              </a:r>
            </a:p>
            <a:p>
              <a:pPr marL="539749" lvl="1" indent="-269875" algn="l">
                <a:lnSpc>
                  <a:spcPts val="3974"/>
                </a:lnSpc>
                <a:buFont typeface="Arial"/>
                <a:buChar char="•"/>
              </a:pPr>
              <a:r>
                <a:rPr lang="en-US" sz="2499" b="1">
                  <a:solidFill>
                    <a:srgbClr val="FFFFFF"/>
                  </a:solidFill>
                  <a:latin typeface="Tajawal Bold"/>
                  <a:ea typeface="Tajawal Bold"/>
                  <a:cs typeface="Tajawal Bold"/>
                  <a:sym typeface="Tajawal Bold"/>
                </a:rPr>
                <a:t>  Objet (o) :  Le contenu de l’opération</a:t>
              </a:r>
            </a:p>
          </p:txBody>
        </p:sp>
      </p:grpSp>
      <p:sp>
        <p:nvSpPr>
          <p:cNvPr id="24" name="TextBox 24"/>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55</a:t>
            </a:r>
          </a:p>
        </p:txBody>
      </p:sp>
      <p:sp>
        <p:nvSpPr>
          <p:cNvPr id="25" name="Freeform 25"/>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6"/>
            <a:stretch>
              <a:fillRect/>
            </a:stretch>
          </a:blipFill>
        </p:spPr>
        <p:txBody>
          <a:bodyPr/>
          <a:lstStyle/>
          <a:p>
            <a:endParaRPr lang="fr-FR"/>
          </a:p>
        </p:txBody>
      </p:sp>
    </p:spTree>
  </p:cSld>
  <p:clrMapOvr>
    <a:masterClrMapping/>
  </p:clrMapOvr>
  <p:transition spd="med">
    <p:pull/>
  </p:transition>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56</a:t>
            </a:r>
          </a:p>
        </p:txBody>
      </p:sp>
      <p:sp>
        <p:nvSpPr>
          <p:cNvPr id="3" name="Freeform 3"/>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4" name="Freeform 4"/>
          <p:cNvSpPr/>
          <p:nvPr/>
        </p:nvSpPr>
        <p:spPr>
          <a:xfrm rot="-2862153">
            <a:off x="-684775" y="-2222443"/>
            <a:ext cx="4842998" cy="5209957"/>
          </a:xfrm>
          <a:custGeom>
            <a:avLst/>
            <a:gdLst/>
            <a:ahLst/>
            <a:cxnLst/>
            <a:rect l="l" t="t" r="r" b="b"/>
            <a:pathLst>
              <a:path w="4842998" h="5209957">
                <a:moveTo>
                  <a:pt x="0" y="0"/>
                </a:moveTo>
                <a:lnTo>
                  <a:pt x="4842998" y="0"/>
                </a:lnTo>
                <a:lnTo>
                  <a:pt x="4842998" y="5209957"/>
                </a:lnTo>
                <a:lnTo>
                  <a:pt x="0" y="5209957"/>
                </a:lnTo>
                <a:lnTo>
                  <a:pt x="0" y="0"/>
                </a:lnTo>
                <a:close/>
              </a:path>
            </a:pathLst>
          </a:custGeom>
          <a:blipFill>
            <a:blip r:embed="rId3"/>
            <a:stretch>
              <a:fillRect l="-157" r="-157"/>
            </a:stretch>
          </a:blipFill>
        </p:spPr>
        <p:txBody>
          <a:bodyPr/>
          <a:lstStyle/>
          <a:p>
            <a:endParaRPr lang="fr-FR"/>
          </a:p>
        </p:txBody>
      </p:sp>
      <p:sp>
        <p:nvSpPr>
          <p:cNvPr id="5" name="TextBox 5"/>
          <p:cNvSpPr txBox="1"/>
          <p:nvPr/>
        </p:nvSpPr>
        <p:spPr>
          <a:xfrm>
            <a:off x="3202747" y="447675"/>
            <a:ext cx="11882507"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PROCESSUS DE SYNCHRONISATION</a:t>
            </a:r>
          </a:p>
        </p:txBody>
      </p:sp>
    </p:spTree>
  </p:cSld>
  <p:clrMapOvr>
    <a:masterClrMapping/>
  </p:clrMapOvr>
  <p:transition spd="med">
    <p:pull/>
  </p:transition>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rot="-8381794" flipH="1" flipV="1">
            <a:off x="4167915" y="1954613"/>
            <a:ext cx="2426105" cy="2517762"/>
          </a:xfrm>
          <a:custGeom>
            <a:avLst/>
            <a:gdLst/>
            <a:ahLst/>
            <a:cxnLst/>
            <a:rect l="l" t="t" r="r" b="b"/>
            <a:pathLst>
              <a:path w="2426105" h="2517762">
                <a:moveTo>
                  <a:pt x="2426105" y="2517762"/>
                </a:moveTo>
                <a:lnTo>
                  <a:pt x="0" y="2517762"/>
                </a:lnTo>
                <a:lnTo>
                  <a:pt x="0" y="0"/>
                </a:lnTo>
                <a:lnTo>
                  <a:pt x="2426105" y="0"/>
                </a:lnTo>
                <a:lnTo>
                  <a:pt x="2426105" y="2517762"/>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fr-FR"/>
          </a:p>
        </p:txBody>
      </p:sp>
      <p:sp>
        <p:nvSpPr>
          <p:cNvPr id="3" name="Freeform 3"/>
          <p:cNvSpPr/>
          <p:nvPr/>
        </p:nvSpPr>
        <p:spPr>
          <a:xfrm>
            <a:off x="7120366" y="2925429"/>
            <a:ext cx="1324302" cy="1592682"/>
          </a:xfrm>
          <a:custGeom>
            <a:avLst/>
            <a:gdLst/>
            <a:ahLst/>
            <a:cxnLst/>
            <a:rect l="l" t="t" r="r" b="b"/>
            <a:pathLst>
              <a:path w="1324302" h="1592682">
                <a:moveTo>
                  <a:pt x="0" y="0"/>
                </a:moveTo>
                <a:lnTo>
                  <a:pt x="1324302" y="0"/>
                </a:lnTo>
                <a:lnTo>
                  <a:pt x="1324302" y="1592682"/>
                </a:lnTo>
                <a:lnTo>
                  <a:pt x="0" y="159268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sp>
        <p:nvSpPr>
          <p:cNvPr id="4" name="TextBox 4"/>
          <p:cNvSpPr txBox="1"/>
          <p:nvPr/>
        </p:nvSpPr>
        <p:spPr>
          <a:xfrm rot="1558093">
            <a:off x="4425501" y="7483131"/>
            <a:ext cx="3482052" cy="365125"/>
          </a:xfrm>
          <a:prstGeom prst="rect">
            <a:avLst/>
          </a:prstGeom>
        </p:spPr>
        <p:txBody>
          <a:bodyPr lIns="0" tIns="0" rIns="0" bIns="0" rtlCol="0" anchor="t">
            <a:spAutoFit/>
          </a:bodyPr>
          <a:lstStyle/>
          <a:p>
            <a:pPr marL="0" lvl="0" indent="0" algn="ctr">
              <a:lnSpc>
                <a:spcPts val="2600"/>
              </a:lnSpc>
              <a:spcBef>
                <a:spcPct val="0"/>
              </a:spcBef>
            </a:pPr>
            <a:r>
              <a:rPr lang="en-US" sz="2000">
                <a:solidFill>
                  <a:srgbClr val="FFFFFF"/>
                </a:solidFill>
                <a:latin typeface="Tajawal Bold"/>
                <a:ea typeface="Tajawal Bold"/>
                <a:cs typeface="Tajawal Bold"/>
                <a:sym typeface="Tajawal Bold"/>
              </a:rPr>
              <a:t>Copie de la base de données </a:t>
            </a:r>
          </a:p>
        </p:txBody>
      </p:sp>
      <p:sp>
        <p:nvSpPr>
          <p:cNvPr id="5" name="TextBox 5"/>
          <p:cNvSpPr txBox="1"/>
          <p:nvPr/>
        </p:nvSpPr>
        <p:spPr>
          <a:xfrm>
            <a:off x="7166894" y="3585779"/>
            <a:ext cx="1231246" cy="385555"/>
          </a:xfrm>
          <a:prstGeom prst="rect">
            <a:avLst/>
          </a:prstGeom>
        </p:spPr>
        <p:txBody>
          <a:bodyPr lIns="0" tIns="0" rIns="0" bIns="0" rtlCol="0" anchor="t">
            <a:spAutoFit/>
          </a:bodyPr>
          <a:lstStyle/>
          <a:p>
            <a:pPr marL="0" lvl="0" indent="0" algn="ctr">
              <a:lnSpc>
                <a:spcPts val="2734"/>
              </a:lnSpc>
              <a:spcBef>
                <a:spcPct val="0"/>
              </a:spcBef>
            </a:pPr>
            <a:r>
              <a:rPr lang="en-US" sz="2103" b="1">
                <a:solidFill>
                  <a:srgbClr val="000000"/>
                </a:solidFill>
                <a:latin typeface="Tajawal Bold Bold"/>
                <a:ea typeface="Tajawal Bold Bold"/>
                <a:cs typeface="Tajawal Bold Bold"/>
                <a:sym typeface="Tajawal Bold Bold"/>
              </a:rPr>
              <a:t>Oplog</a:t>
            </a:r>
          </a:p>
        </p:txBody>
      </p:sp>
      <p:sp>
        <p:nvSpPr>
          <p:cNvPr id="6" name="AutoShape 6"/>
          <p:cNvSpPr/>
          <p:nvPr/>
        </p:nvSpPr>
        <p:spPr>
          <a:xfrm flipH="1" flipV="1">
            <a:off x="8543025" y="3895157"/>
            <a:ext cx="6614160" cy="38078"/>
          </a:xfrm>
          <a:prstGeom prst="line">
            <a:avLst/>
          </a:prstGeom>
          <a:ln w="76200" cap="flat">
            <a:solidFill>
              <a:srgbClr val="FFFFFF"/>
            </a:solidFill>
            <a:prstDash val="sysDot"/>
            <a:headEnd type="none" w="sm" len="sm"/>
            <a:tailEnd type="arrow" w="med" len="sm"/>
          </a:ln>
        </p:spPr>
        <p:txBody>
          <a:bodyPr/>
          <a:lstStyle/>
          <a:p>
            <a:endParaRPr lang="fr-FR"/>
          </a:p>
        </p:txBody>
      </p:sp>
      <p:sp>
        <p:nvSpPr>
          <p:cNvPr id="7" name="AutoShape 7"/>
          <p:cNvSpPr/>
          <p:nvPr/>
        </p:nvSpPr>
        <p:spPr>
          <a:xfrm>
            <a:off x="11723520" y="8324094"/>
            <a:ext cx="3570121" cy="38100"/>
          </a:xfrm>
          <a:prstGeom prst="line">
            <a:avLst/>
          </a:prstGeom>
          <a:ln w="76200" cap="flat">
            <a:solidFill>
              <a:srgbClr val="FFFFFF"/>
            </a:solidFill>
            <a:prstDash val="sysDot"/>
            <a:headEnd type="none" w="sm" len="sm"/>
            <a:tailEnd type="none" w="sm" len="sm"/>
          </a:ln>
        </p:spPr>
        <p:txBody>
          <a:bodyPr/>
          <a:lstStyle/>
          <a:p>
            <a:endParaRPr lang="fr-FR"/>
          </a:p>
        </p:txBody>
      </p:sp>
      <p:sp>
        <p:nvSpPr>
          <p:cNvPr id="8" name="AutoShape 8"/>
          <p:cNvSpPr/>
          <p:nvPr/>
        </p:nvSpPr>
        <p:spPr>
          <a:xfrm>
            <a:off x="15293641" y="3879211"/>
            <a:ext cx="38100" cy="4406785"/>
          </a:xfrm>
          <a:prstGeom prst="line">
            <a:avLst/>
          </a:prstGeom>
          <a:ln w="76200" cap="flat">
            <a:solidFill>
              <a:srgbClr val="FFFFFF"/>
            </a:solidFill>
            <a:prstDash val="sysDot"/>
            <a:headEnd type="none" w="sm" len="sm"/>
            <a:tailEnd type="none" w="sm" len="sm"/>
          </a:ln>
        </p:spPr>
        <p:txBody>
          <a:bodyPr/>
          <a:lstStyle/>
          <a:p>
            <a:endParaRPr lang="fr-FR"/>
          </a:p>
        </p:txBody>
      </p:sp>
      <p:grpSp>
        <p:nvGrpSpPr>
          <p:cNvPr id="9" name="Group 9"/>
          <p:cNvGrpSpPr/>
          <p:nvPr/>
        </p:nvGrpSpPr>
        <p:grpSpPr>
          <a:xfrm>
            <a:off x="2457784" y="3460235"/>
            <a:ext cx="2430669" cy="2412745"/>
            <a:chOff x="0" y="0"/>
            <a:chExt cx="3240892" cy="3216993"/>
          </a:xfrm>
        </p:grpSpPr>
        <p:sp>
          <p:nvSpPr>
            <p:cNvPr id="10" name="Freeform 10"/>
            <p:cNvSpPr/>
            <p:nvPr/>
          </p:nvSpPr>
          <p:spPr>
            <a:xfrm>
              <a:off x="488125" y="365742"/>
              <a:ext cx="2264642" cy="2264642"/>
            </a:xfrm>
            <a:custGeom>
              <a:avLst/>
              <a:gdLst/>
              <a:ahLst/>
              <a:cxnLst/>
              <a:rect l="l" t="t" r="r" b="b"/>
              <a:pathLst>
                <a:path w="2264642" h="2264642">
                  <a:moveTo>
                    <a:pt x="0" y="0"/>
                  </a:moveTo>
                  <a:lnTo>
                    <a:pt x="2264642" y="0"/>
                  </a:lnTo>
                  <a:lnTo>
                    <a:pt x="2264642" y="2264642"/>
                  </a:lnTo>
                  <a:lnTo>
                    <a:pt x="0" y="2264642"/>
                  </a:lnTo>
                  <a:lnTo>
                    <a:pt x="0" y="0"/>
                  </a:lnTo>
                  <a:close/>
                </a:path>
              </a:pathLst>
            </a:custGeom>
            <a:blipFill>
              <a:blip r:embed="rId6"/>
              <a:stretch>
                <a:fillRect/>
              </a:stretch>
            </a:blipFill>
          </p:spPr>
          <p:txBody>
            <a:bodyPr/>
            <a:lstStyle/>
            <a:p>
              <a:endParaRPr lang="fr-FR"/>
            </a:p>
          </p:txBody>
        </p:sp>
        <p:sp>
          <p:nvSpPr>
            <p:cNvPr id="11" name="Freeform 11"/>
            <p:cNvSpPr/>
            <p:nvPr/>
          </p:nvSpPr>
          <p:spPr>
            <a:xfrm>
              <a:off x="0" y="0"/>
              <a:ext cx="3240892" cy="3216993"/>
            </a:xfrm>
            <a:custGeom>
              <a:avLst/>
              <a:gdLst/>
              <a:ahLst/>
              <a:cxnLst/>
              <a:rect l="l" t="t" r="r" b="b"/>
              <a:pathLst>
                <a:path w="3240892" h="3216993">
                  <a:moveTo>
                    <a:pt x="0" y="0"/>
                  </a:moveTo>
                  <a:lnTo>
                    <a:pt x="3240892" y="0"/>
                  </a:lnTo>
                  <a:lnTo>
                    <a:pt x="3240892" y="3216993"/>
                  </a:lnTo>
                  <a:lnTo>
                    <a:pt x="0" y="3216993"/>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66675" cap="rnd">
              <a:solidFill>
                <a:srgbClr val="FFFFFF"/>
              </a:solidFill>
              <a:prstDash val="solid"/>
              <a:round/>
            </a:ln>
          </p:spPr>
          <p:txBody>
            <a:bodyPr/>
            <a:lstStyle/>
            <a:p>
              <a:endParaRPr lang="fr-FR"/>
            </a:p>
          </p:txBody>
        </p:sp>
        <p:sp>
          <p:nvSpPr>
            <p:cNvPr id="12" name="TextBox 12"/>
            <p:cNvSpPr txBox="1"/>
            <p:nvPr/>
          </p:nvSpPr>
          <p:spPr>
            <a:xfrm>
              <a:off x="1149457" y="160596"/>
              <a:ext cx="941978" cy="372193"/>
            </a:xfrm>
            <a:prstGeom prst="rect">
              <a:avLst/>
            </a:prstGeom>
          </p:spPr>
          <p:txBody>
            <a:bodyPr lIns="0" tIns="0" rIns="0" bIns="0" rtlCol="0" anchor="t">
              <a:spAutoFit/>
            </a:bodyPr>
            <a:lstStyle/>
            <a:p>
              <a:pPr algn="ctr">
                <a:lnSpc>
                  <a:spcPts val="2315"/>
                </a:lnSpc>
              </a:pPr>
              <a:endParaRPr/>
            </a:p>
          </p:txBody>
        </p:sp>
        <p:sp>
          <p:nvSpPr>
            <p:cNvPr id="13" name="TextBox 13"/>
            <p:cNvSpPr txBox="1"/>
            <p:nvPr/>
          </p:nvSpPr>
          <p:spPr>
            <a:xfrm>
              <a:off x="946456" y="2377613"/>
              <a:ext cx="1526420" cy="479253"/>
            </a:xfrm>
            <a:prstGeom prst="rect">
              <a:avLst/>
            </a:prstGeom>
          </p:spPr>
          <p:txBody>
            <a:bodyPr lIns="0" tIns="0" rIns="0" bIns="0" rtlCol="0" anchor="t">
              <a:spAutoFit/>
            </a:bodyPr>
            <a:lstStyle/>
            <a:p>
              <a:pPr algn="ctr">
                <a:lnSpc>
                  <a:spcPts val="2730"/>
                </a:lnSpc>
              </a:pPr>
              <a:r>
                <a:rPr lang="en-US" sz="1950" b="1">
                  <a:solidFill>
                    <a:srgbClr val="FFFFFF"/>
                  </a:solidFill>
                  <a:latin typeface="Tajawal Bold Bold"/>
                  <a:ea typeface="Tajawal Bold Bold"/>
                  <a:cs typeface="Tajawal Bold Bold"/>
                  <a:sym typeface="Tajawal Bold Bold"/>
                </a:rPr>
                <a:t>Primaire</a:t>
              </a:r>
            </a:p>
          </p:txBody>
        </p:sp>
        <p:sp>
          <p:nvSpPr>
            <p:cNvPr id="14" name="TextBox 14"/>
            <p:cNvSpPr txBox="1"/>
            <p:nvPr/>
          </p:nvSpPr>
          <p:spPr>
            <a:xfrm>
              <a:off x="951193" y="63550"/>
              <a:ext cx="1338505" cy="406624"/>
            </a:xfrm>
            <a:prstGeom prst="rect">
              <a:avLst/>
            </a:prstGeom>
          </p:spPr>
          <p:txBody>
            <a:bodyPr lIns="0" tIns="0" rIns="0" bIns="0" rtlCol="0" anchor="t">
              <a:spAutoFit/>
            </a:bodyPr>
            <a:lstStyle/>
            <a:p>
              <a:pPr algn="ctr">
                <a:lnSpc>
                  <a:spcPts val="2316"/>
                </a:lnSpc>
              </a:pPr>
              <a:r>
                <a:rPr lang="en-US" sz="1654">
                  <a:solidFill>
                    <a:srgbClr val="FFFFFF"/>
                  </a:solidFill>
                  <a:latin typeface="Tajawal Bold"/>
                  <a:ea typeface="Tajawal Bold"/>
                  <a:cs typeface="Tajawal Bold"/>
                  <a:sym typeface="Tajawal Bold"/>
                </a:rPr>
                <a:t>Noeud </a:t>
              </a:r>
            </a:p>
          </p:txBody>
        </p:sp>
      </p:grpSp>
      <p:grpSp>
        <p:nvGrpSpPr>
          <p:cNvPr id="15" name="Group 15"/>
          <p:cNvGrpSpPr/>
          <p:nvPr/>
        </p:nvGrpSpPr>
        <p:grpSpPr>
          <a:xfrm>
            <a:off x="8922648" y="6983480"/>
            <a:ext cx="2430669" cy="2757428"/>
            <a:chOff x="0" y="0"/>
            <a:chExt cx="3240892" cy="3676571"/>
          </a:xfrm>
        </p:grpSpPr>
        <p:sp>
          <p:nvSpPr>
            <p:cNvPr id="16" name="Freeform 16"/>
            <p:cNvSpPr/>
            <p:nvPr/>
          </p:nvSpPr>
          <p:spPr>
            <a:xfrm>
              <a:off x="488125" y="365742"/>
              <a:ext cx="2264642" cy="2264642"/>
            </a:xfrm>
            <a:custGeom>
              <a:avLst/>
              <a:gdLst/>
              <a:ahLst/>
              <a:cxnLst/>
              <a:rect l="l" t="t" r="r" b="b"/>
              <a:pathLst>
                <a:path w="2264642" h="2264642">
                  <a:moveTo>
                    <a:pt x="0" y="0"/>
                  </a:moveTo>
                  <a:lnTo>
                    <a:pt x="2264642" y="0"/>
                  </a:lnTo>
                  <a:lnTo>
                    <a:pt x="2264642" y="2264642"/>
                  </a:lnTo>
                  <a:lnTo>
                    <a:pt x="0" y="2264642"/>
                  </a:lnTo>
                  <a:lnTo>
                    <a:pt x="0" y="0"/>
                  </a:lnTo>
                  <a:close/>
                </a:path>
              </a:pathLst>
            </a:custGeom>
            <a:blipFill>
              <a:blip r:embed="rId6"/>
              <a:stretch>
                <a:fillRect/>
              </a:stretch>
            </a:blipFill>
          </p:spPr>
          <p:txBody>
            <a:bodyPr/>
            <a:lstStyle/>
            <a:p>
              <a:endParaRPr lang="fr-FR"/>
            </a:p>
          </p:txBody>
        </p:sp>
        <p:sp>
          <p:nvSpPr>
            <p:cNvPr id="17" name="Freeform 17"/>
            <p:cNvSpPr/>
            <p:nvPr/>
          </p:nvSpPr>
          <p:spPr>
            <a:xfrm>
              <a:off x="0" y="0"/>
              <a:ext cx="3240892" cy="3676571"/>
            </a:xfrm>
            <a:custGeom>
              <a:avLst/>
              <a:gdLst/>
              <a:ahLst/>
              <a:cxnLst/>
              <a:rect l="l" t="t" r="r" b="b"/>
              <a:pathLst>
                <a:path w="3240892" h="3676571">
                  <a:moveTo>
                    <a:pt x="0" y="0"/>
                  </a:moveTo>
                  <a:lnTo>
                    <a:pt x="3240892" y="0"/>
                  </a:lnTo>
                  <a:lnTo>
                    <a:pt x="3240892" y="3676571"/>
                  </a:lnTo>
                  <a:lnTo>
                    <a:pt x="0" y="3676571"/>
                  </a:lnTo>
                  <a:lnTo>
                    <a:pt x="0" y="0"/>
                  </a:lnTo>
                  <a:close/>
                </a:path>
              </a:pathLst>
            </a:custGeom>
            <a:blipFill>
              <a:blip r:embed="rId7">
                <a:extLst>
                  <a:ext uri="{96DAC541-7B7A-43D3-8B79-37D633B846F1}">
                    <asvg:svgBlip xmlns:asvg="http://schemas.microsoft.com/office/drawing/2016/SVG/main" r:embed="rId8"/>
                  </a:ext>
                </a:extLst>
              </a:blip>
              <a:stretch>
                <a:fillRect l="-6721" r="-6721"/>
              </a:stretch>
            </a:blipFill>
            <a:ln w="66675" cap="rnd">
              <a:solidFill>
                <a:srgbClr val="FFFFFF"/>
              </a:solidFill>
              <a:prstDash val="solid"/>
              <a:round/>
            </a:ln>
          </p:spPr>
          <p:txBody>
            <a:bodyPr/>
            <a:lstStyle/>
            <a:p>
              <a:endParaRPr lang="fr-FR"/>
            </a:p>
          </p:txBody>
        </p:sp>
        <p:sp>
          <p:nvSpPr>
            <p:cNvPr id="18" name="TextBox 18"/>
            <p:cNvSpPr txBox="1"/>
            <p:nvPr/>
          </p:nvSpPr>
          <p:spPr>
            <a:xfrm>
              <a:off x="1149457" y="160596"/>
              <a:ext cx="941978" cy="372193"/>
            </a:xfrm>
            <a:prstGeom prst="rect">
              <a:avLst/>
            </a:prstGeom>
          </p:spPr>
          <p:txBody>
            <a:bodyPr lIns="0" tIns="0" rIns="0" bIns="0" rtlCol="0" anchor="t">
              <a:spAutoFit/>
            </a:bodyPr>
            <a:lstStyle/>
            <a:p>
              <a:pPr algn="ctr">
                <a:lnSpc>
                  <a:spcPts val="2315"/>
                </a:lnSpc>
              </a:pPr>
              <a:endParaRPr/>
            </a:p>
          </p:txBody>
        </p:sp>
        <p:sp>
          <p:nvSpPr>
            <p:cNvPr id="19" name="TextBox 19"/>
            <p:cNvSpPr txBox="1"/>
            <p:nvPr/>
          </p:nvSpPr>
          <p:spPr>
            <a:xfrm>
              <a:off x="717290" y="2390163"/>
              <a:ext cx="1806311" cy="938831"/>
            </a:xfrm>
            <a:prstGeom prst="rect">
              <a:avLst/>
            </a:prstGeom>
          </p:spPr>
          <p:txBody>
            <a:bodyPr lIns="0" tIns="0" rIns="0" bIns="0" rtlCol="0" anchor="t">
              <a:spAutoFit/>
            </a:bodyPr>
            <a:lstStyle/>
            <a:p>
              <a:pPr algn="ctr">
                <a:lnSpc>
                  <a:spcPts val="2730"/>
                </a:lnSpc>
              </a:pPr>
              <a:r>
                <a:rPr lang="en-US" sz="1950" b="1">
                  <a:solidFill>
                    <a:srgbClr val="FFFFFF"/>
                  </a:solidFill>
                  <a:latin typeface="Tajawal Bold Bold"/>
                  <a:ea typeface="Tajawal Bold Bold"/>
                  <a:cs typeface="Tajawal Bold Bold"/>
                  <a:sym typeface="Tajawal Bold Bold"/>
                </a:rPr>
                <a:t>Nouveau Nœud</a:t>
              </a:r>
            </a:p>
          </p:txBody>
        </p:sp>
        <p:sp>
          <p:nvSpPr>
            <p:cNvPr id="20" name="TextBox 20"/>
            <p:cNvSpPr txBox="1"/>
            <p:nvPr/>
          </p:nvSpPr>
          <p:spPr>
            <a:xfrm>
              <a:off x="951193" y="63550"/>
              <a:ext cx="1338505" cy="406624"/>
            </a:xfrm>
            <a:prstGeom prst="rect">
              <a:avLst/>
            </a:prstGeom>
          </p:spPr>
          <p:txBody>
            <a:bodyPr lIns="0" tIns="0" rIns="0" bIns="0" rtlCol="0" anchor="t">
              <a:spAutoFit/>
            </a:bodyPr>
            <a:lstStyle/>
            <a:p>
              <a:pPr algn="ctr">
                <a:lnSpc>
                  <a:spcPts val="2316"/>
                </a:lnSpc>
              </a:pPr>
              <a:r>
                <a:rPr lang="en-US" sz="1654">
                  <a:solidFill>
                    <a:srgbClr val="FFFFFF"/>
                  </a:solidFill>
                  <a:latin typeface="Tajawal Bold"/>
                  <a:ea typeface="Tajawal Bold"/>
                  <a:cs typeface="Tajawal Bold"/>
                  <a:sym typeface="Tajawal Bold"/>
                </a:rPr>
                <a:t>Noeud </a:t>
              </a:r>
            </a:p>
          </p:txBody>
        </p:sp>
      </p:grpSp>
      <p:sp>
        <p:nvSpPr>
          <p:cNvPr id="21" name="AutoShape 21"/>
          <p:cNvSpPr/>
          <p:nvPr/>
        </p:nvSpPr>
        <p:spPr>
          <a:xfrm flipH="1" flipV="1">
            <a:off x="3690767" y="6156039"/>
            <a:ext cx="4844437" cy="2531977"/>
          </a:xfrm>
          <a:prstGeom prst="line">
            <a:avLst/>
          </a:prstGeom>
          <a:ln w="76200" cap="flat">
            <a:solidFill>
              <a:srgbClr val="FFFFFF"/>
            </a:solidFill>
            <a:prstDash val="sysDot"/>
            <a:headEnd type="none" w="sm" len="sm"/>
            <a:tailEnd type="arrow" w="med" len="sm"/>
          </a:ln>
        </p:spPr>
        <p:txBody>
          <a:bodyPr/>
          <a:lstStyle/>
          <a:p>
            <a:endParaRPr lang="fr-FR"/>
          </a:p>
        </p:txBody>
      </p:sp>
      <p:sp>
        <p:nvSpPr>
          <p:cNvPr id="22" name="TextBox 22"/>
          <p:cNvSpPr txBox="1"/>
          <p:nvPr/>
        </p:nvSpPr>
        <p:spPr>
          <a:xfrm rot="-5400000">
            <a:off x="13906627" y="6076574"/>
            <a:ext cx="3482052" cy="365125"/>
          </a:xfrm>
          <a:prstGeom prst="rect">
            <a:avLst/>
          </a:prstGeom>
        </p:spPr>
        <p:txBody>
          <a:bodyPr lIns="0" tIns="0" rIns="0" bIns="0" rtlCol="0" anchor="t">
            <a:spAutoFit/>
          </a:bodyPr>
          <a:lstStyle/>
          <a:p>
            <a:pPr marL="0" lvl="0" indent="0" algn="ctr">
              <a:lnSpc>
                <a:spcPts val="2600"/>
              </a:lnSpc>
              <a:spcBef>
                <a:spcPct val="0"/>
              </a:spcBef>
            </a:pPr>
            <a:r>
              <a:rPr lang="en-US" sz="2000">
                <a:solidFill>
                  <a:srgbClr val="FFFFFF"/>
                </a:solidFill>
                <a:latin typeface="Tajawal Bold"/>
                <a:ea typeface="Tajawal Bold"/>
                <a:cs typeface="Tajawal Bold"/>
                <a:sym typeface="Tajawal Bold"/>
              </a:rPr>
              <a:t>Copie des opérations </a:t>
            </a:r>
          </a:p>
        </p:txBody>
      </p:sp>
      <p:sp>
        <p:nvSpPr>
          <p:cNvPr id="23" name="TextBox 2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57</a:t>
            </a:r>
          </a:p>
        </p:txBody>
      </p:sp>
      <p:sp>
        <p:nvSpPr>
          <p:cNvPr id="24" name="Freeform 24"/>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9"/>
            <a:stretch>
              <a:fillRect/>
            </a:stretch>
          </a:blipFill>
        </p:spPr>
        <p:txBody>
          <a:bodyPr/>
          <a:lstStyle/>
          <a:p>
            <a:endParaRPr lang="fr-FR"/>
          </a:p>
        </p:txBody>
      </p:sp>
      <p:sp>
        <p:nvSpPr>
          <p:cNvPr id="25" name="TextBox 25"/>
          <p:cNvSpPr txBox="1"/>
          <p:nvPr/>
        </p:nvSpPr>
        <p:spPr>
          <a:xfrm>
            <a:off x="6391467" y="1598486"/>
            <a:ext cx="5505066" cy="729932"/>
          </a:xfrm>
          <a:prstGeom prst="rect">
            <a:avLst/>
          </a:prstGeom>
        </p:spPr>
        <p:txBody>
          <a:bodyPr lIns="0" tIns="0" rIns="0" bIns="0" rtlCol="0" anchor="t">
            <a:spAutoFit/>
          </a:bodyPr>
          <a:lstStyle/>
          <a:p>
            <a:pPr marL="0" lvl="0" indent="0" algn="ctr">
              <a:lnSpc>
                <a:spcPts val="5232"/>
              </a:lnSpc>
              <a:spcBef>
                <a:spcPct val="0"/>
              </a:spcBef>
            </a:pPr>
            <a:r>
              <a:rPr lang="en-US" sz="4025" b="1">
                <a:solidFill>
                  <a:srgbClr val="00AC01"/>
                </a:solidFill>
                <a:latin typeface="Tajawal Bold Bold"/>
                <a:ea typeface="Tajawal Bold Bold"/>
                <a:cs typeface="Tajawal Bold Bold"/>
                <a:sym typeface="Tajawal Bold Bold"/>
              </a:rPr>
              <a:t>Synchronisation initiale</a:t>
            </a:r>
          </a:p>
        </p:txBody>
      </p:sp>
      <p:sp>
        <p:nvSpPr>
          <p:cNvPr id="26" name="Freeform 26"/>
          <p:cNvSpPr/>
          <p:nvPr/>
        </p:nvSpPr>
        <p:spPr>
          <a:xfrm rot="-2862153">
            <a:off x="-684775" y="-2222443"/>
            <a:ext cx="4842998" cy="5209957"/>
          </a:xfrm>
          <a:custGeom>
            <a:avLst/>
            <a:gdLst/>
            <a:ahLst/>
            <a:cxnLst/>
            <a:rect l="l" t="t" r="r" b="b"/>
            <a:pathLst>
              <a:path w="4842998" h="5209957">
                <a:moveTo>
                  <a:pt x="0" y="0"/>
                </a:moveTo>
                <a:lnTo>
                  <a:pt x="4842998" y="0"/>
                </a:lnTo>
                <a:lnTo>
                  <a:pt x="4842998" y="5209957"/>
                </a:lnTo>
                <a:lnTo>
                  <a:pt x="0" y="5209957"/>
                </a:lnTo>
                <a:lnTo>
                  <a:pt x="0" y="0"/>
                </a:lnTo>
                <a:close/>
              </a:path>
            </a:pathLst>
          </a:custGeom>
          <a:blipFill>
            <a:blip r:embed="rId10"/>
            <a:stretch>
              <a:fillRect l="-157" r="-157"/>
            </a:stretch>
          </a:blipFill>
        </p:spPr>
        <p:txBody>
          <a:bodyPr/>
          <a:lstStyle/>
          <a:p>
            <a:endParaRPr lang="fr-FR"/>
          </a:p>
        </p:txBody>
      </p:sp>
      <p:sp>
        <p:nvSpPr>
          <p:cNvPr id="27" name="TextBox 27"/>
          <p:cNvSpPr txBox="1"/>
          <p:nvPr/>
        </p:nvSpPr>
        <p:spPr>
          <a:xfrm>
            <a:off x="3202747" y="447675"/>
            <a:ext cx="11882507"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PROCESSUS DE SYNCHRONISATION</a:t>
            </a:r>
          </a:p>
        </p:txBody>
      </p:sp>
    </p:spTree>
  </p:cSld>
  <p:clrMapOvr>
    <a:masterClrMapping/>
  </p:clrMapOvr>
  <p:transition spd="med">
    <p:pull/>
  </p:transition>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rot="-8381794" flipH="1" flipV="1">
            <a:off x="3902636" y="4012013"/>
            <a:ext cx="2426105" cy="2517762"/>
          </a:xfrm>
          <a:custGeom>
            <a:avLst/>
            <a:gdLst/>
            <a:ahLst/>
            <a:cxnLst/>
            <a:rect l="l" t="t" r="r" b="b"/>
            <a:pathLst>
              <a:path w="2426105" h="2517762">
                <a:moveTo>
                  <a:pt x="2426106" y="2517762"/>
                </a:moveTo>
                <a:lnTo>
                  <a:pt x="0" y="2517762"/>
                </a:lnTo>
                <a:lnTo>
                  <a:pt x="0" y="0"/>
                </a:lnTo>
                <a:lnTo>
                  <a:pt x="2426106" y="0"/>
                </a:lnTo>
                <a:lnTo>
                  <a:pt x="2426106" y="2517762"/>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fr-FR"/>
          </a:p>
        </p:txBody>
      </p:sp>
      <p:sp>
        <p:nvSpPr>
          <p:cNvPr id="3" name="Freeform 3"/>
          <p:cNvSpPr/>
          <p:nvPr/>
        </p:nvSpPr>
        <p:spPr>
          <a:xfrm>
            <a:off x="6855088" y="4982829"/>
            <a:ext cx="1324302" cy="1592682"/>
          </a:xfrm>
          <a:custGeom>
            <a:avLst/>
            <a:gdLst/>
            <a:ahLst/>
            <a:cxnLst/>
            <a:rect l="l" t="t" r="r" b="b"/>
            <a:pathLst>
              <a:path w="1324302" h="1592682">
                <a:moveTo>
                  <a:pt x="0" y="0"/>
                </a:moveTo>
                <a:lnTo>
                  <a:pt x="1324302" y="0"/>
                </a:lnTo>
                <a:lnTo>
                  <a:pt x="1324302" y="1592682"/>
                </a:lnTo>
                <a:lnTo>
                  <a:pt x="0" y="159268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grpSp>
        <p:nvGrpSpPr>
          <p:cNvPr id="4" name="Group 4"/>
          <p:cNvGrpSpPr/>
          <p:nvPr/>
        </p:nvGrpSpPr>
        <p:grpSpPr>
          <a:xfrm>
            <a:off x="2192506" y="5517635"/>
            <a:ext cx="2430669" cy="2412745"/>
            <a:chOff x="0" y="0"/>
            <a:chExt cx="3240892" cy="3216993"/>
          </a:xfrm>
        </p:grpSpPr>
        <p:sp>
          <p:nvSpPr>
            <p:cNvPr id="5" name="Freeform 5"/>
            <p:cNvSpPr/>
            <p:nvPr/>
          </p:nvSpPr>
          <p:spPr>
            <a:xfrm>
              <a:off x="488125" y="365742"/>
              <a:ext cx="2264642" cy="2264642"/>
            </a:xfrm>
            <a:custGeom>
              <a:avLst/>
              <a:gdLst/>
              <a:ahLst/>
              <a:cxnLst/>
              <a:rect l="l" t="t" r="r" b="b"/>
              <a:pathLst>
                <a:path w="2264642" h="2264642">
                  <a:moveTo>
                    <a:pt x="0" y="0"/>
                  </a:moveTo>
                  <a:lnTo>
                    <a:pt x="2264642" y="0"/>
                  </a:lnTo>
                  <a:lnTo>
                    <a:pt x="2264642" y="2264642"/>
                  </a:lnTo>
                  <a:lnTo>
                    <a:pt x="0" y="2264642"/>
                  </a:lnTo>
                  <a:lnTo>
                    <a:pt x="0" y="0"/>
                  </a:lnTo>
                  <a:close/>
                </a:path>
              </a:pathLst>
            </a:custGeom>
            <a:blipFill>
              <a:blip r:embed="rId6"/>
              <a:stretch>
                <a:fillRect/>
              </a:stretch>
            </a:blipFill>
          </p:spPr>
          <p:txBody>
            <a:bodyPr/>
            <a:lstStyle/>
            <a:p>
              <a:endParaRPr lang="fr-FR"/>
            </a:p>
          </p:txBody>
        </p:sp>
        <p:sp>
          <p:nvSpPr>
            <p:cNvPr id="6" name="Freeform 6"/>
            <p:cNvSpPr/>
            <p:nvPr/>
          </p:nvSpPr>
          <p:spPr>
            <a:xfrm>
              <a:off x="0" y="0"/>
              <a:ext cx="3240892" cy="3216993"/>
            </a:xfrm>
            <a:custGeom>
              <a:avLst/>
              <a:gdLst/>
              <a:ahLst/>
              <a:cxnLst/>
              <a:rect l="l" t="t" r="r" b="b"/>
              <a:pathLst>
                <a:path w="3240892" h="3216993">
                  <a:moveTo>
                    <a:pt x="0" y="0"/>
                  </a:moveTo>
                  <a:lnTo>
                    <a:pt x="3240892" y="0"/>
                  </a:lnTo>
                  <a:lnTo>
                    <a:pt x="3240892" y="3216993"/>
                  </a:lnTo>
                  <a:lnTo>
                    <a:pt x="0" y="3216993"/>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66675" cap="rnd">
              <a:solidFill>
                <a:srgbClr val="FFFFFF"/>
              </a:solidFill>
              <a:prstDash val="solid"/>
              <a:round/>
            </a:ln>
          </p:spPr>
          <p:txBody>
            <a:bodyPr/>
            <a:lstStyle/>
            <a:p>
              <a:endParaRPr lang="fr-FR"/>
            </a:p>
          </p:txBody>
        </p:sp>
        <p:sp>
          <p:nvSpPr>
            <p:cNvPr id="7" name="TextBox 7"/>
            <p:cNvSpPr txBox="1"/>
            <p:nvPr/>
          </p:nvSpPr>
          <p:spPr>
            <a:xfrm>
              <a:off x="1149457" y="160596"/>
              <a:ext cx="941978" cy="372193"/>
            </a:xfrm>
            <a:prstGeom prst="rect">
              <a:avLst/>
            </a:prstGeom>
          </p:spPr>
          <p:txBody>
            <a:bodyPr lIns="0" tIns="0" rIns="0" bIns="0" rtlCol="0" anchor="t">
              <a:spAutoFit/>
            </a:bodyPr>
            <a:lstStyle/>
            <a:p>
              <a:pPr algn="ctr">
                <a:lnSpc>
                  <a:spcPts val="2315"/>
                </a:lnSpc>
              </a:pPr>
              <a:endParaRPr/>
            </a:p>
          </p:txBody>
        </p:sp>
        <p:sp>
          <p:nvSpPr>
            <p:cNvPr id="8" name="TextBox 8"/>
            <p:cNvSpPr txBox="1"/>
            <p:nvPr/>
          </p:nvSpPr>
          <p:spPr>
            <a:xfrm>
              <a:off x="946456" y="2377613"/>
              <a:ext cx="1526420" cy="479253"/>
            </a:xfrm>
            <a:prstGeom prst="rect">
              <a:avLst/>
            </a:prstGeom>
          </p:spPr>
          <p:txBody>
            <a:bodyPr lIns="0" tIns="0" rIns="0" bIns="0" rtlCol="0" anchor="t">
              <a:spAutoFit/>
            </a:bodyPr>
            <a:lstStyle/>
            <a:p>
              <a:pPr algn="ctr">
                <a:lnSpc>
                  <a:spcPts val="2730"/>
                </a:lnSpc>
              </a:pPr>
              <a:r>
                <a:rPr lang="en-US" sz="1950" b="1">
                  <a:solidFill>
                    <a:srgbClr val="FFFFFF"/>
                  </a:solidFill>
                  <a:latin typeface="Tajawal Bold Bold"/>
                  <a:ea typeface="Tajawal Bold Bold"/>
                  <a:cs typeface="Tajawal Bold Bold"/>
                  <a:sym typeface="Tajawal Bold Bold"/>
                </a:rPr>
                <a:t>Primaire</a:t>
              </a:r>
            </a:p>
          </p:txBody>
        </p:sp>
        <p:sp>
          <p:nvSpPr>
            <p:cNvPr id="9" name="TextBox 9"/>
            <p:cNvSpPr txBox="1"/>
            <p:nvPr/>
          </p:nvSpPr>
          <p:spPr>
            <a:xfrm>
              <a:off x="951193" y="63550"/>
              <a:ext cx="1338505" cy="406624"/>
            </a:xfrm>
            <a:prstGeom prst="rect">
              <a:avLst/>
            </a:prstGeom>
          </p:spPr>
          <p:txBody>
            <a:bodyPr lIns="0" tIns="0" rIns="0" bIns="0" rtlCol="0" anchor="t">
              <a:spAutoFit/>
            </a:bodyPr>
            <a:lstStyle/>
            <a:p>
              <a:pPr algn="ctr">
                <a:lnSpc>
                  <a:spcPts val="2316"/>
                </a:lnSpc>
              </a:pPr>
              <a:r>
                <a:rPr lang="en-US" sz="1654">
                  <a:solidFill>
                    <a:srgbClr val="FFFFFF"/>
                  </a:solidFill>
                  <a:latin typeface="Tajawal Bold"/>
                  <a:ea typeface="Tajawal Bold"/>
                  <a:cs typeface="Tajawal Bold"/>
                  <a:sym typeface="Tajawal Bold"/>
                </a:rPr>
                <a:t>Noeud </a:t>
              </a:r>
            </a:p>
          </p:txBody>
        </p:sp>
      </p:grpSp>
      <p:grpSp>
        <p:nvGrpSpPr>
          <p:cNvPr id="10" name="Group 10"/>
          <p:cNvGrpSpPr/>
          <p:nvPr/>
        </p:nvGrpSpPr>
        <p:grpSpPr>
          <a:xfrm>
            <a:off x="13049973" y="5517635"/>
            <a:ext cx="2430669" cy="2412745"/>
            <a:chOff x="0" y="0"/>
            <a:chExt cx="3240892" cy="3216993"/>
          </a:xfrm>
        </p:grpSpPr>
        <p:sp>
          <p:nvSpPr>
            <p:cNvPr id="11" name="Freeform 11"/>
            <p:cNvSpPr/>
            <p:nvPr/>
          </p:nvSpPr>
          <p:spPr>
            <a:xfrm>
              <a:off x="488125" y="365742"/>
              <a:ext cx="2264642" cy="2264642"/>
            </a:xfrm>
            <a:custGeom>
              <a:avLst/>
              <a:gdLst/>
              <a:ahLst/>
              <a:cxnLst/>
              <a:rect l="l" t="t" r="r" b="b"/>
              <a:pathLst>
                <a:path w="2264642" h="2264642">
                  <a:moveTo>
                    <a:pt x="0" y="0"/>
                  </a:moveTo>
                  <a:lnTo>
                    <a:pt x="2264642" y="0"/>
                  </a:lnTo>
                  <a:lnTo>
                    <a:pt x="2264642" y="2264642"/>
                  </a:lnTo>
                  <a:lnTo>
                    <a:pt x="0" y="2264642"/>
                  </a:lnTo>
                  <a:lnTo>
                    <a:pt x="0" y="0"/>
                  </a:lnTo>
                  <a:close/>
                </a:path>
              </a:pathLst>
            </a:custGeom>
            <a:blipFill>
              <a:blip r:embed="rId6"/>
              <a:stretch>
                <a:fillRect/>
              </a:stretch>
            </a:blipFill>
          </p:spPr>
          <p:txBody>
            <a:bodyPr/>
            <a:lstStyle/>
            <a:p>
              <a:endParaRPr lang="fr-FR"/>
            </a:p>
          </p:txBody>
        </p:sp>
        <p:sp>
          <p:nvSpPr>
            <p:cNvPr id="12" name="Freeform 12"/>
            <p:cNvSpPr/>
            <p:nvPr/>
          </p:nvSpPr>
          <p:spPr>
            <a:xfrm>
              <a:off x="0" y="0"/>
              <a:ext cx="3240892" cy="3216993"/>
            </a:xfrm>
            <a:custGeom>
              <a:avLst/>
              <a:gdLst/>
              <a:ahLst/>
              <a:cxnLst/>
              <a:rect l="l" t="t" r="r" b="b"/>
              <a:pathLst>
                <a:path w="3240892" h="3216993">
                  <a:moveTo>
                    <a:pt x="0" y="0"/>
                  </a:moveTo>
                  <a:lnTo>
                    <a:pt x="3240892" y="0"/>
                  </a:lnTo>
                  <a:lnTo>
                    <a:pt x="3240892" y="3216993"/>
                  </a:lnTo>
                  <a:lnTo>
                    <a:pt x="0" y="3216993"/>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66675" cap="rnd">
              <a:solidFill>
                <a:srgbClr val="FFFFFF"/>
              </a:solidFill>
              <a:prstDash val="solid"/>
              <a:round/>
            </a:ln>
          </p:spPr>
          <p:txBody>
            <a:bodyPr/>
            <a:lstStyle/>
            <a:p>
              <a:endParaRPr lang="fr-FR"/>
            </a:p>
          </p:txBody>
        </p:sp>
        <p:sp>
          <p:nvSpPr>
            <p:cNvPr id="13" name="TextBox 13"/>
            <p:cNvSpPr txBox="1"/>
            <p:nvPr/>
          </p:nvSpPr>
          <p:spPr>
            <a:xfrm>
              <a:off x="1149457" y="160596"/>
              <a:ext cx="941978" cy="372193"/>
            </a:xfrm>
            <a:prstGeom prst="rect">
              <a:avLst/>
            </a:prstGeom>
          </p:spPr>
          <p:txBody>
            <a:bodyPr lIns="0" tIns="0" rIns="0" bIns="0" rtlCol="0" anchor="t">
              <a:spAutoFit/>
            </a:bodyPr>
            <a:lstStyle/>
            <a:p>
              <a:pPr algn="ctr">
                <a:lnSpc>
                  <a:spcPts val="2315"/>
                </a:lnSpc>
              </a:pPr>
              <a:endParaRPr/>
            </a:p>
          </p:txBody>
        </p:sp>
        <p:sp>
          <p:nvSpPr>
            <p:cNvPr id="14" name="TextBox 14"/>
            <p:cNvSpPr txBox="1"/>
            <p:nvPr/>
          </p:nvSpPr>
          <p:spPr>
            <a:xfrm>
              <a:off x="717290" y="2390163"/>
              <a:ext cx="2035477" cy="479253"/>
            </a:xfrm>
            <a:prstGeom prst="rect">
              <a:avLst/>
            </a:prstGeom>
          </p:spPr>
          <p:txBody>
            <a:bodyPr lIns="0" tIns="0" rIns="0" bIns="0" rtlCol="0" anchor="t">
              <a:spAutoFit/>
            </a:bodyPr>
            <a:lstStyle/>
            <a:p>
              <a:pPr algn="ctr">
                <a:lnSpc>
                  <a:spcPts val="2730"/>
                </a:lnSpc>
              </a:pPr>
              <a:r>
                <a:rPr lang="en-US" sz="1950" b="1">
                  <a:solidFill>
                    <a:srgbClr val="FFFFFF"/>
                  </a:solidFill>
                  <a:latin typeface="Tajawal Bold Bold"/>
                  <a:ea typeface="Tajawal Bold Bold"/>
                  <a:cs typeface="Tajawal Bold Bold"/>
                  <a:sym typeface="Tajawal Bold Bold"/>
                </a:rPr>
                <a:t>Secondaire</a:t>
              </a:r>
            </a:p>
          </p:txBody>
        </p:sp>
        <p:sp>
          <p:nvSpPr>
            <p:cNvPr id="15" name="TextBox 15"/>
            <p:cNvSpPr txBox="1"/>
            <p:nvPr/>
          </p:nvSpPr>
          <p:spPr>
            <a:xfrm>
              <a:off x="951193" y="63550"/>
              <a:ext cx="1338505" cy="406624"/>
            </a:xfrm>
            <a:prstGeom prst="rect">
              <a:avLst/>
            </a:prstGeom>
          </p:spPr>
          <p:txBody>
            <a:bodyPr lIns="0" tIns="0" rIns="0" bIns="0" rtlCol="0" anchor="t">
              <a:spAutoFit/>
            </a:bodyPr>
            <a:lstStyle/>
            <a:p>
              <a:pPr algn="ctr">
                <a:lnSpc>
                  <a:spcPts val="2316"/>
                </a:lnSpc>
              </a:pPr>
              <a:r>
                <a:rPr lang="en-US" sz="1654">
                  <a:solidFill>
                    <a:srgbClr val="FFFFFF"/>
                  </a:solidFill>
                  <a:latin typeface="Tajawal Bold"/>
                  <a:ea typeface="Tajawal Bold"/>
                  <a:cs typeface="Tajawal Bold"/>
                  <a:sym typeface="Tajawal Bold"/>
                </a:rPr>
                <a:t>Noeud </a:t>
              </a:r>
            </a:p>
          </p:txBody>
        </p:sp>
      </p:grpSp>
      <p:sp>
        <p:nvSpPr>
          <p:cNvPr id="16" name="AutoShape 16"/>
          <p:cNvSpPr/>
          <p:nvPr/>
        </p:nvSpPr>
        <p:spPr>
          <a:xfrm flipH="1">
            <a:off x="8348997" y="6134100"/>
            <a:ext cx="4531368" cy="0"/>
          </a:xfrm>
          <a:prstGeom prst="line">
            <a:avLst/>
          </a:prstGeom>
          <a:ln w="76200" cap="flat">
            <a:solidFill>
              <a:srgbClr val="FFFFFF"/>
            </a:solidFill>
            <a:prstDash val="sysDot"/>
            <a:headEnd type="none" w="sm" len="sm"/>
            <a:tailEnd type="arrow" w="med" len="sm"/>
          </a:ln>
        </p:spPr>
        <p:txBody>
          <a:bodyPr/>
          <a:lstStyle/>
          <a:p>
            <a:endParaRPr lang="fr-FR"/>
          </a:p>
        </p:txBody>
      </p:sp>
      <p:sp>
        <p:nvSpPr>
          <p:cNvPr id="17" name="TextBox 17"/>
          <p:cNvSpPr txBox="1"/>
          <p:nvPr/>
        </p:nvSpPr>
        <p:spPr>
          <a:xfrm>
            <a:off x="6901615" y="5643179"/>
            <a:ext cx="1231246" cy="385555"/>
          </a:xfrm>
          <a:prstGeom prst="rect">
            <a:avLst/>
          </a:prstGeom>
        </p:spPr>
        <p:txBody>
          <a:bodyPr lIns="0" tIns="0" rIns="0" bIns="0" rtlCol="0" anchor="t">
            <a:spAutoFit/>
          </a:bodyPr>
          <a:lstStyle/>
          <a:p>
            <a:pPr marL="0" lvl="0" indent="0" algn="ctr">
              <a:lnSpc>
                <a:spcPts val="2734"/>
              </a:lnSpc>
              <a:spcBef>
                <a:spcPct val="0"/>
              </a:spcBef>
            </a:pPr>
            <a:r>
              <a:rPr lang="en-US" sz="2103" b="1">
                <a:solidFill>
                  <a:srgbClr val="000000"/>
                </a:solidFill>
                <a:latin typeface="Tajawal Bold Bold"/>
                <a:ea typeface="Tajawal Bold Bold"/>
                <a:cs typeface="Tajawal Bold Bold"/>
                <a:sym typeface="Tajawal Bold Bold"/>
              </a:rPr>
              <a:t>Oplog</a:t>
            </a:r>
          </a:p>
        </p:txBody>
      </p:sp>
      <p:sp>
        <p:nvSpPr>
          <p:cNvPr id="18" name="TextBox 18"/>
          <p:cNvSpPr txBox="1"/>
          <p:nvPr/>
        </p:nvSpPr>
        <p:spPr>
          <a:xfrm>
            <a:off x="9038794" y="5563270"/>
            <a:ext cx="3234599" cy="365125"/>
          </a:xfrm>
          <a:prstGeom prst="rect">
            <a:avLst/>
          </a:prstGeom>
        </p:spPr>
        <p:txBody>
          <a:bodyPr lIns="0" tIns="0" rIns="0" bIns="0" rtlCol="0" anchor="t">
            <a:spAutoFit/>
          </a:bodyPr>
          <a:lstStyle/>
          <a:p>
            <a:pPr marL="0" lvl="0" indent="0" algn="ctr">
              <a:lnSpc>
                <a:spcPts val="2600"/>
              </a:lnSpc>
              <a:spcBef>
                <a:spcPct val="0"/>
              </a:spcBef>
            </a:pPr>
            <a:r>
              <a:rPr lang="en-US" sz="2000">
                <a:solidFill>
                  <a:srgbClr val="FFFFFF"/>
                </a:solidFill>
                <a:latin typeface="Tajawal Bold"/>
                <a:ea typeface="Tajawal Bold"/>
                <a:cs typeface="Tajawal Bold"/>
                <a:sym typeface="Tajawal Bold"/>
              </a:rPr>
              <a:t>Interroge régulièrement</a:t>
            </a:r>
          </a:p>
        </p:txBody>
      </p:sp>
      <p:sp>
        <p:nvSpPr>
          <p:cNvPr id="19" name="TextBox 19"/>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58</a:t>
            </a:r>
          </a:p>
        </p:txBody>
      </p:sp>
      <p:sp>
        <p:nvSpPr>
          <p:cNvPr id="20" name="Freeform 20"/>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9"/>
            <a:stretch>
              <a:fillRect/>
            </a:stretch>
          </a:blipFill>
        </p:spPr>
        <p:txBody>
          <a:bodyPr/>
          <a:lstStyle/>
          <a:p>
            <a:endParaRPr lang="fr-FR"/>
          </a:p>
        </p:txBody>
      </p:sp>
      <p:sp>
        <p:nvSpPr>
          <p:cNvPr id="21" name="Freeform 21"/>
          <p:cNvSpPr/>
          <p:nvPr/>
        </p:nvSpPr>
        <p:spPr>
          <a:xfrm rot="10435729">
            <a:off x="15152886" y="-3016228"/>
            <a:ext cx="7951775" cy="8527373"/>
          </a:xfrm>
          <a:custGeom>
            <a:avLst/>
            <a:gdLst/>
            <a:ahLst/>
            <a:cxnLst/>
            <a:rect l="l" t="t" r="r" b="b"/>
            <a:pathLst>
              <a:path w="7951775" h="8527373">
                <a:moveTo>
                  <a:pt x="0" y="0"/>
                </a:moveTo>
                <a:lnTo>
                  <a:pt x="7951775" y="0"/>
                </a:lnTo>
                <a:lnTo>
                  <a:pt x="7951775" y="8527372"/>
                </a:lnTo>
                <a:lnTo>
                  <a:pt x="0" y="8527372"/>
                </a:lnTo>
                <a:lnTo>
                  <a:pt x="0" y="0"/>
                </a:lnTo>
                <a:close/>
              </a:path>
            </a:pathLst>
          </a:custGeom>
          <a:blipFill>
            <a:blip r:embed="rId10"/>
            <a:stretch>
              <a:fillRect/>
            </a:stretch>
          </a:blipFill>
        </p:spPr>
        <p:txBody>
          <a:bodyPr/>
          <a:lstStyle/>
          <a:p>
            <a:endParaRPr lang="fr-FR"/>
          </a:p>
        </p:txBody>
      </p:sp>
      <p:sp>
        <p:nvSpPr>
          <p:cNvPr id="22" name="TextBox 22"/>
          <p:cNvSpPr txBox="1"/>
          <p:nvPr/>
        </p:nvSpPr>
        <p:spPr>
          <a:xfrm>
            <a:off x="6391467" y="2055686"/>
            <a:ext cx="5881927" cy="729932"/>
          </a:xfrm>
          <a:prstGeom prst="rect">
            <a:avLst/>
          </a:prstGeom>
        </p:spPr>
        <p:txBody>
          <a:bodyPr lIns="0" tIns="0" rIns="0" bIns="0" rtlCol="0" anchor="t">
            <a:spAutoFit/>
          </a:bodyPr>
          <a:lstStyle/>
          <a:p>
            <a:pPr marL="0" lvl="0" indent="0" algn="ctr">
              <a:lnSpc>
                <a:spcPts val="5232"/>
              </a:lnSpc>
              <a:spcBef>
                <a:spcPct val="0"/>
              </a:spcBef>
            </a:pPr>
            <a:r>
              <a:rPr lang="en-US" sz="4025" b="1">
                <a:solidFill>
                  <a:srgbClr val="00AC01"/>
                </a:solidFill>
                <a:latin typeface="Tajawal Bold Bold"/>
                <a:ea typeface="Tajawal Bold Bold"/>
                <a:cs typeface="Tajawal Bold Bold"/>
                <a:sym typeface="Tajawal Bold Bold"/>
              </a:rPr>
              <a:t>Synchronisation continue</a:t>
            </a:r>
          </a:p>
        </p:txBody>
      </p:sp>
      <p:sp>
        <p:nvSpPr>
          <p:cNvPr id="23" name="TextBox 23"/>
          <p:cNvSpPr txBox="1"/>
          <p:nvPr/>
        </p:nvSpPr>
        <p:spPr>
          <a:xfrm>
            <a:off x="3202747" y="904875"/>
            <a:ext cx="11882507"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PROCESSUS DE SYNCHRONISATION</a:t>
            </a:r>
          </a:p>
        </p:txBody>
      </p:sp>
    </p:spTree>
  </p:cSld>
  <p:clrMapOvr>
    <a:masterClrMapping/>
  </p:clrMapOvr>
  <p:transition spd="med">
    <p:pull/>
  </p:transition>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rot="-8381794" flipH="1" flipV="1">
            <a:off x="3902636" y="4012013"/>
            <a:ext cx="2426105" cy="2517762"/>
          </a:xfrm>
          <a:custGeom>
            <a:avLst/>
            <a:gdLst/>
            <a:ahLst/>
            <a:cxnLst/>
            <a:rect l="l" t="t" r="r" b="b"/>
            <a:pathLst>
              <a:path w="2426105" h="2517762">
                <a:moveTo>
                  <a:pt x="2426106" y="2517762"/>
                </a:moveTo>
                <a:lnTo>
                  <a:pt x="0" y="2517762"/>
                </a:lnTo>
                <a:lnTo>
                  <a:pt x="0" y="0"/>
                </a:lnTo>
                <a:lnTo>
                  <a:pt x="2426106" y="0"/>
                </a:lnTo>
                <a:lnTo>
                  <a:pt x="2426106" y="2517762"/>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fr-FR"/>
          </a:p>
        </p:txBody>
      </p:sp>
      <p:sp>
        <p:nvSpPr>
          <p:cNvPr id="3" name="Freeform 3"/>
          <p:cNvSpPr/>
          <p:nvPr/>
        </p:nvSpPr>
        <p:spPr>
          <a:xfrm>
            <a:off x="6855088" y="4982829"/>
            <a:ext cx="1324302" cy="1592682"/>
          </a:xfrm>
          <a:custGeom>
            <a:avLst/>
            <a:gdLst/>
            <a:ahLst/>
            <a:cxnLst/>
            <a:rect l="l" t="t" r="r" b="b"/>
            <a:pathLst>
              <a:path w="1324302" h="1592682">
                <a:moveTo>
                  <a:pt x="0" y="0"/>
                </a:moveTo>
                <a:lnTo>
                  <a:pt x="1324302" y="0"/>
                </a:lnTo>
                <a:lnTo>
                  <a:pt x="1324302" y="1592682"/>
                </a:lnTo>
                <a:lnTo>
                  <a:pt x="0" y="159268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grpSp>
        <p:nvGrpSpPr>
          <p:cNvPr id="4" name="Group 4"/>
          <p:cNvGrpSpPr/>
          <p:nvPr/>
        </p:nvGrpSpPr>
        <p:grpSpPr>
          <a:xfrm>
            <a:off x="2192506" y="5517635"/>
            <a:ext cx="2430669" cy="2412745"/>
            <a:chOff x="0" y="0"/>
            <a:chExt cx="3240892" cy="3216993"/>
          </a:xfrm>
        </p:grpSpPr>
        <p:sp>
          <p:nvSpPr>
            <p:cNvPr id="5" name="Freeform 5"/>
            <p:cNvSpPr/>
            <p:nvPr/>
          </p:nvSpPr>
          <p:spPr>
            <a:xfrm>
              <a:off x="488125" y="365742"/>
              <a:ext cx="2264642" cy="2264642"/>
            </a:xfrm>
            <a:custGeom>
              <a:avLst/>
              <a:gdLst/>
              <a:ahLst/>
              <a:cxnLst/>
              <a:rect l="l" t="t" r="r" b="b"/>
              <a:pathLst>
                <a:path w="2264642" h="2264642">
                  <a:moveTo>
                    <a:pt x="0" y="0"/>
                  </a:moveTo>
                  <a:lnTo>
                    <a:pt x="2264642" y="0"/>
                  </a:lnTo>
                  <a:lnTo>
                    <a:pt x="2264642" y="2264642"/>
                  </a:lnTo>
                  <a:lnTo>
                    <a:pt x="0" y="2264642"/>
                  </a:lnTo>
                  <a:lnTo>
                    <a:pt x="0" y="0"/>
                  </a:lnTo>
                  <a:close/>
                </a:path>
              </a:pathLst>
            </a:custGeom>
            <a:blipFill>
              <a:blip r:embed="rId6"/>
              <a:stretch>
                <a:fillRect/>
              </a:stretch>
            </a:blipFill>
          </p:spPr>
          <p:txBody>
            <a:bodyPr/>
            <a:lstStyle/>
            <a:p>
              <a:endParaRPr lang="fr-FR"/>
            </a:p>
          </p:txBody>
        </p:sp>
        <p:sp>
          <p:nvSpPr>
            <p:cNvPr id="6" name="Freeform 6"/>
            <p:cNvSpPr/>
            <p:nvPr/>
          </p:nvSpPr>
          <p:spPr>
            <a:xfrm>
              <a:off x="0" y="0"/>
              <a:ext cx="3240892" cy="3216993"/>
            </a:xfrm>
            <a:custGeom>
              <a:avLst/>
              <a:gdLst/>
              <a:ahLst/>
              <a:cxnLst/>
              <a:rect l="l" t="t" r="r" b="b"/>
              <a:pathLst>
                <a:path w="3240892" h="3216993">
                  <a:moveTo>
                    <a:pt x="0" y="0"/>
                  </a:moveTo>
                  <a:lnTo>
                    <a:pt x="3240892" y="0"/>
                  </a:lnTo>
                  <a:lnTo>
                    <a:pt x="3240892" y="3216993"/>
                  </a:lnTo>
                  <a:lnTo>
                    <a:pt x="0" y="3216993"/>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66675" cap="rnd">
              <a:solidFill>
                <a:srgbClr val="FFFFFF"/>
              </a:solidFill>
              <a:prstDash val="solid"/>
              <a:round/>
            </a:ln>
          </p:spPr>
          <p:txBody>
            <a:bodyPr/>
            <a:lstStyle/>
            <a:p>
              <a:endParaRPr lang="fr-FR"/>
            </a:p>
          </p:txBody>
        </p:sp>
        <p:sp>
          <p:nvSpPr>
            <p:cNvPr id="7" name="TextBox 7"/>
            <p:cNvSpPr txBox="1"/>
            <p:nvPr/>
          </p:nvSpPr>
          <p:spPr>
            <a:xfrm>
              <a:off x="1149457" y="160596"/>
              <a:ext cx="941978" cy="372193"/>
            </a:xfrm>
            <a:prstGeom prst="rect">
              <a:avLst/>
            </a:prstGeom>
          </p:spPr>
          <p:txBody>
            <a:bodyPr lIns="0" tIns="0" rIns="0" bIns="0" rtlCol="0" anchor="t">
              <a:spAutoFit/>
            </a:bodyPr>
            <a:lstStyle/>
            <a:p>
              <a:pPr algn="ctr">
                <a:lnSpc>
                  <a:spcPts val="2315"/>
                </a:lnSpc>
              </a:pPr>
              <a:endParaRPr/>
            </a:p>
          </p:txBody>
        </p:sp>
        <p:sp>
          <p:nvSpPr>
            <p:cNvPr id="8" name="TextBox 8"/>
            <p:cNvSpPr txBox="1"/>
            <p:nvPr/>
          </p:nvSpPr>
          <p:spPr>
            <a:xfrm>
              <a:off x="946456" y="2377613"/>
              <a:ext cx="1526420" cy="479253"/>
            </a:xfrm>
            <a:prstGeom prst="rect">
              <a:avLst/>
            </a:prstGeom>
          </p:spPr>
          <p:txBody>
            <a:bodyPr lIns="0" tIns="0" rIns="0" bIns="0" rtlCol="0" anchor="t">
              <a:spAutoFit/>
            </a:bodyPr>
            <a:lstStyle/>
            <a:p>
              <a:pPr algn="ctr">
                <a:lnSpc>
                  <a:spcPts val="2730"/>
                </a:lnSpc>
              </a:pPr>
              <a:r>
                <a:rPr lang="en-US" sz="1950" b="1">
                  <a:solidFill>
                    <a:srgbClr val="FFFFFF"/>
                  </a:solidFill>
                  <a:latin typeface="Tajawal Bold Bold"/>
                  <a:ea typeface="Tajawal Bold Bold"/>
                  <a:cs typeface="Tajawal Bold Bold"/>
                  <a:sym typeface="Tajawal Bold Bold"/>
                </a:rPr>
                <a:t>Primaire</a:t>
              </a:r>
            </a:p>
          </p:txBody>
        </p:sp>
        <p:sp>
          <p:nvSpPr>
            <p:cNvPr id="9" name="TextBox 9"/>
            <p:cNvSpPr txBox="1"/>
            <p:nvPr/>
          </p:nvSpPr>
          <p:spPr>
            <a:xfrm>
              <a:off x="951193" y="63550"/>
              <a:ext cx="1338505" cy="406624"/>
            </a:xfrm>
            <a:prstGeom prst="rect">
              <a:avLst/>
            </a:prstGeom>
          </p:spPr>
          <p:txBody>
            <a:bodyPr lIns="0" tIns="0" rIns="0" bIns="0" rtlCol="0" anchor="t">
              <a:spAutoFit/>
            </a:bodyPr>
            <a:lstStyle/>
            <a:p>
              <a:pPr algn="ctr">
                <a:lnSpc>
                  <a:spcPts val="2316"/>
                </a:lnSpc>
              </a:pPr>
              <a:r>
                <a:rPr lang="en-US" sz="1654">
                  <a:solidFill>
                    <a:srgbClr val="FFFFFF"/>
                  </a:solidFill>
                  <a:latin typeface="Tajawal Bold"/>
                  <a:ea typeface="Tajawal Bold"/>
                  <a:cs typeface="Tajawal Bold"/>
                  <a:sym typeface="Tajawal Bold"/>
                </a:rPr>
                <a:t>Noeud </a:t>
              </a:r>
            </a:p>
          </p:txBody>
        </p:sp>
      </p:grpSp>
      <p:grpSp>
        <p:nvGrpSpPr>
          <p:cNvPr id="10" name="Group 10"/>
          <p:cNvGrpSpPr/>
          <p:nvPr/>
        </p:nvGrpSpPr>
        <p:grpSpPr>
          <a:xfrm>
            <a:off x="13049973" y="5517635"/>
            <a:ext cx="2430669" cy="2412745"/>
            <a:chOff x="0" y="0"/>
            <a:chExt cx="3240892" cy="3216993"/>
          </a:xfrm>
        </p:grpSpPr>
        <p:sp>
          <p:nvSpPr>
            <p:cNvPr id="11" name="Freeform 11"/>
            <p:cNvSpPr/>
            <p:nvPr/>
          </p:nvSpPr>
          <p:spPr>
            <a:xfrm>
              <a:off x="488125" y="365742"/>
              <a:ext cx="2264642" cy="2264642"/>
            </a:xfrm>
            <a:custGeom>
              <a:avLst/>
              <a:gdLst/>
              <a:ahLst/>
              <a:cxnLst/>
              <a:rect l="l" t="t" r="r" b="b"/>
              <a:pathLst>
                <a:path w="2264642" h="2264642">
                  <a:moveTo>
                    <a:pt x="0" y="0"/>
                  </a:moveTo>
                  <a:lnTo>
                    <a:pt x="2264642" y="0"/>
                  </a:lnTo>
                  <a:lnTo>
                    <a:pt x="2264642" y="2264642"/>
                  </a:lnTo>
                  <a:lnTo>
                    <a:pt x="0" y="2264642"/>
                  </a:lnTo>
                  <a:lnTo>
                    <a:pt x="0" y="0"/>
                  </a:lnTo>
                  <a:close/>
                </a:path>
              </a:pathLst>
            </a:custGeom>
            <a:blipFill>
              <a:blip r:embed="rId6"/>
              <a:stretch>
                <a:fillRect/>
              </a:stretch>
            </a:blipFill>
          </p:spPr>
          <p:txBody>
            <a:bodyPr/>
            <a:lstStyle/>
            <a:p>
              <a:endParaRPr lang="fr-FR"/>
            </a:p>
          </p:txBody>
        </p:sp>
        <p:sp>
          <p:nvSpPr>
            <p:cNvPr id="12" name="Freeform 12"/>
            <p:cNvSpPr/>
            <p:nvPr/>
          </p:nvSpPr>
          <p:spPr>
            <a:xfrm>
              <a:off x="0" y="0"/>
              <a:ext cx="3240892" cy="3216993"/>
            </a:xfrm>
            <a:custGeom>
              <a:avLst/>
              <a:gdLst/>
              <a:ahLst/>
              <a:cxnLst/>
              <a:rect l="l" t="t" r="r" b="b"/>
              <a:pathLst>
                <a:path w="3240892" h="3216993">
                  <a:moveTo>
                    <a:pt x="0" y="0"/>
                  </a:moveTo>
                  <a:lnTo>
                    <a:pt x="3240892" y="0"/>
                  </a:lnTo>
                  <a:lnTo>
                    <a:pt x="3240892" y="3216993"/>
                  </a:lnTo>
                  <a:lnTo>
                    <a:pt x="0" y="3216993"/>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66675" cap="rnd">
              <a:solidFill>
                <a:srgbClr val="FFFFFF"/>
              </a:solidFill>
              <a:prstDash val="solid"/>
              <a:round/>
            </a:ln>
          </p:spPr>
          <p:txBody>
            <a:bodyPr/>
            <a:lstStyle/>
            <a:p>
              <a:endParaRPr lang="fr-FR"/>
            </a:p>
          </p:txBody>
        </p:sp>
        <p:sp>
          <p:nvSpPr>
            <p:cNvPr id="13" name="TextBox 13"/>
            <p:cNvSpPr txBox="1"/>
            <p:nvPr/>
          </p:nvSpPr>
          <p:spPr>
            <a:xfrm>
              <a:off x="1149457" y="160596"/>
              <a:ext cx="941978" cy="372193"/>
            </a:xfrm>
            <a:prstGeom prst="rect">
              <a:avLst/>
            </a:prstGeom>
          </p:spPr>
          <p:txBody>
            <a:bodyPr lIns="0" tIns="0" rIns="0" bIns="0" rtlCol="0" anchor="t">
              <a:spAutoFit/>
            </a:bodyPr>
            <a:lstStyle/>
            <a:p>
              <a:pPr algn="ctr">
                <a:lnSpc>
                  <a:spcPts val="2315"/>
                </a:lnSpc>
              </a:pPr>
              <a:endParaRPr/>
            </a:p>
          </p:txBody>
        </p:sp>
        <p:sp>
          <p:nvSpPr>
            <p:cNvPr id="14" name="TextBox 14"/>
            <p:cNvSpPr txBox="1"/>
            <p:nvPr/>
          </p:nvSpPr>
          <p:spPr>
            <a:xfrm>
              <a:off x="717290" y="2390163"/>
              <a:ext cx="2035477" cy="479253"/>
            </a:xfrm>
            <a:prstGeom prst="rect">
              <a:avLst/>
            </a:prstGeom>
          </p:spPr>
          <p:txBody>
            <a:bodyPr lIns="0" tIns="0" rIns="0" bIns="0" rtlCol="0" anchor="t">
              <a:spAutoFit/>
            </a:bodyPr>
            <a:lstStyle/>
            <a:p>
              <a:pPr algn="ctr">
                <a:lnSpc>
                  <a:spcPts val="2730"/>
                </a:lnSpc>
              </a:pPr>
              <a:r>
                <a:rPr lang="en-US" sz="1950" b="1">
                  <a:solidFill>
                    <a:srgbClr val="FFFFFF"/>
                  </a:solidFill>
                  <a:latin typeface="Tajawal Bold Bold"/>
                  <a:ea typeface="Tajawal Bold Bold"/>
                  <a:cs typeface="Tajawal Bold Bold"/>
                  <a:sym typeface="Tajawal Bold Bold"/>
                </a:rPr>
                <a:t>Secondaire</a:t>
              </a:r>
            </a:p>
          </p:txBody>
        </p:sp>
        <p:sp>
          <p:nvSpPr>
            <p:cNvPr id="15" name="TextBox 15"/>
            <p:cNvSpPr txBox="1"/>
            <p:nvPr/>
          </p:nvSpPr>
          <p:spPr>
            <a:xfrm>
              <a:off x="951193" y="63550"/>
              <a:ext cx="1338505" cy="406624"/>
            </a:xfrm>
            <a:prstGeom prst="rect">
              <a:avLst/>
            </a:prstGeom>
          </p:spPr>
          <p:txBody>
            <a:bodyPr lIns="0" tIns="0" rIns="0" bIns="0" rtlCol="0" anchor="t">
              <a:spAutoFit/>
            </a:bodyPr>
            <a:lstStyle/>
            <a:p>
              <a:pPr algn="ctr">
                <a:lnSpc>
                  <a:spcPts val="2316"/>
                </a:lnSpc>
              </a:pPr>
              <a:r>
                <a:rPr lang="en-US" sz="1654">
                  <a:solidFill>
                    <a:srgbClr val="FFFFFF"/>
                  </a:solidFill>
                  <a:latin typeface="Tajawal Bold"/>
                  <a:ea typeface="Tajawal Bold"/>
                  <a:cs typeface="Tajawal Bold"/>
                  <a:sym typeface="Tajawal Bold"/>
                </a:rPr>
                <a:t>Noeud </a:t>
              </a:r>
            </a:p>
          </p:txBody>
        </p:sp>
      </p:grpSp>
      <p:sp>
        <p:nvSpPr>
          <p:cNvPr id="16" name="AutoShape 16"/>
          <p:cNvSpPr/>
          <p:nvPr/>
        </p:nvSpPr>
        <p:spPr>
          <a:xfrm flipH="1">
            <a:off x="8348997" y="6134100"/>
            <a:ext cx="4531368" cy="0"/>
          </a:xfrm>
          <a:prstGeom prst="line">
            <a:avLst/>
          </a:prstGeom>
          <a:ln w="76200" cap="flat">
            <a:solidFill>
              <a:srgbClr val="FFFFFF"/>
            </a:solidFill>
            <a:prstDash val="sysDot"/>
            <a:headEnd type="none" w="sm" len="sm"/>
            <a:tailEnd type="arrow" w="med" len="sm"/>
          </a:ln>
        </p:spPr>
        <p:txBody>
          <a:bodyPr/>
          <a:lstStyle/>
          <a:p>
            <a:endParaRPr lang="fr-FR"/>
          </a:p>
        </p:txBody>
      </p:sp>
      <p:sp>
        <p:nvSpPr>
          <p:cNvPr id="17" name="TextBox 17"/>
          <p:cNvSpPr txBox="1"/>
          <p:nvPr/>
        </p:nvSpPr>
        <p:spPr>
          <a:xfrm>
            <a:off x="6901615" y="5643179"/>
            <a:ext cx="1231246" cy="385555"/>
          </a:xfrm>
          <a:prstGeom prst="rect">
            <a:avLst/>
          </a:prstGeom>
        </p:spPr>
        <p:txBody>
          <a:bodyPr lIns="0" tIns="0" rIns="0" bIns="0" rtlCol="0" anchor="t">
            <a:spAutoFit/>
          </a:bodyPr>
          <a:lstStyle/>
          <a:p>
            <a:pPr marL="0" lvl="0" indent="0" algn="ctr">
              <a:lnSpc>
                <a:spcPts val="2734"/>
              </a:lnSpc>
              <a:spcBef>
                <a:spcPct val="0"/>
              </a:spcBef>
            </a:pPr>
            <a:r>
              <a:rPr lang="en-US" sz="2103" b="1">
                <a:solidFill>
                  <a:srgbClr val="000000"/>
                </a:solidFill>
                <a:latin typeface="Tajawal Bold Bold"/>
                <a:ea typeface="Tajawal Bold Bold"/>
                <a:cs typeface="Tajawal Bold Bold"/>
                <a:sym typeface="Tajawal Bold Bold"/>
              </a:rPr>
              <a:t>Oplog</a:t>
            </a:r>
          </a:p>
        </p:txBody>
      </p:sp>
      <p:sp>
        <p:nvSpPr>
          <p:cNvPr id="18" name="TextBox 18"/>
          <p:cNvSpPr txBox="1"/>
          <p:nvPr/>
        </p:nvSpPr>
        <p:spPr>
          <a:xfrm>
            <a:off x="9038794" y="5563270"/>
            <a:ext cx="3234599" cy="365125"/>
          </a:xfrm>
          <a:prstGeom prst="rect">
            <a:avLst/>
          </a:prstGeom>
        </p:spPr>
        <p:txBody>
          <a:bodyPr lIns="0" tIns="0" rIns="0" bIns="0" rtlCol="0" anchor="t">
            <a:spAutoFit/>
          </a:bodyPr>
          <a:lstStyle/>
          <a:p>
            <a:pPr marL="0" lvl="0" indent="0" algn="ctr">
              <a:lnSpc>
                <a:spcPts val="2600"/>
              </a:lnSpc>
              <a:spcBef>
                <a:spcPct val="0"/>
              </a:spcBef>
            </a:pPr>
            <a:r>
              <a:rPr lang="en-US" sz="2000">
                <a:solidFill>
                  <a:srgbClr val="FFFFFF"/>
                </a:solidFill>
                <a:latin typeface="Tajawal Bold"/>
                <a:ea typeface="Tajawal Bold"/>
                <a:cs typeface="Tajawal Bold"/>
                <a:sym typeface="Tajawal Bold"/>
              </a:rPr>
              <a:t>Interroge régulièrement</a:t>
            </a:r>
          </a:p>
        </p:txBody>
      </p:sp>
      <p:sp>
        <p:nvSpPr>
          <p:cNvPr id="19" name="TextBox 19"/>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59</a:t>
            </a:r>
          </a:p>
        </p:txBody>
      </p:sp>
      <p:sp>
        <p:nvSpPr>
          <p:cNvPr id="20" name="Freeform 20"/>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9"/>
            <a:stretch>
              <a:fillRect/>
            </a:stretch>
          </a:blipFill>
        </p:spPr>
        <p:txBody>
          <a:bodyPr/>
          <a:lstStyle/>
          <a:p>
            <a:endParaRPr lang="fr-FR"/>
          </a:p>
        </p:txBody>
      </p:sp>
      <p:sp>
        <p:nvSpPr>
          <p:cNvPr id="21" name="Freeform 21"/>
          <p:cNvSpPr/>
          <p:nvPr/>
        </p:nvSpPr>
        <p:spPr>
          <a:xfrm rot="10435729">
            <a:off x="15152886" y="-3016228"/>
            <a:ext cx="7951775" cy="8527373"/>
          </a:xfrm>
          <a:custGeom>
            <a:avLst/>
            <a:gdLst/>
            <a:ahLst/>
            <a:cxnLst/>
            <a:rect l="l" t="t" r="r" b="b"/>
            <a:pathLst>
              <a:path w="7951775" h="8527373">
                <a:moveTo>
                  <a:pt x="0" y="0"/>
                </a:moveTo>
                <a:lnTo>
                  <a:pt x="7951775" y="0"/>
                </a:lnTo>
                <a:lnTo>
                  <a:pt x="7951775" y="8527372"/>
                </a:lnTo>
                <a:lnTo>
                  <a:pt x="0" y="8527372"/>
                </a:lnTo>
                <a:lnTo>
                  <a:pt x="0" y="0"/>
                </a:lnTo>
                <a:close/>
              </a:path>
            </a:pathLst>
          </a:custGeom>
          <a:blipFill>
            <a:blip r:embed="rId10"/>
            <a:stretch>
              <a:fillRect/>
            </a:stretch>
          </a:blipFill>
        </p:spPr>
        <p:txBody>
          <a:bodyPr/>
          <a:lstStyle/>
          <a:p>
            <a:endParaRPr lang="fr-FR"/>
          </a:p>
        </p:txBody>
      </p:sp>
      <p:grpSp>
        <p:nvGrpSpPr>
          <p:cNvPr id="22" name="Group 22"/>
          <p:cNvGrpSpPr/>
          <p:nvPr/>
        </p:nvGrpSpPr>
        <p:grpSpPr>
          <a:xfrm>
            <a:off x="14145539" y="4049842"/>
            <a:ext cx="2679530" cy="1467793"/>
            <a:chOff x="0" y="0"/>
            <a:chExt cx="3572706" cy="1957058"/>
          </a:xfrm>
        </p:grpSpPr>
        <p:sp>
          <p:nvSpPr>
            <p:cNvPr id="23" name="Freeform 23"/>
            <p:cNvSpPr/>
            <p:nvPr/>
          </p:nvSpPr>
          <p:spPr>
            <a:xfrm>
              <a:off x="0" y="0"/>
              <a:ext cx="3572706" cy="1957058"/>
            </a:xfrm>
            <a:custGeom>
              <a:avLst/>
              <a:gdLst/>
              <a:ahLst/>
              <a:cxnLst/>
              <a:rect l="l" t="t" r="r" b="b"/>
              <a:pathLst>
                <a:path w="3572706" h="1957058">
                  <a:moveTo>
                    <a:pt x="0" y="0"/>
                  </a:moveTo>
                  <a:lnTo>
                    <a:pt x="3572706" y="0"/>
                  </a:lnTo>
                  <a:lnTo>
                    <a:pt x="3572706" y="1957058"/>
                  </a:lnTo>
                  <a:lnTo>
                    <a:pt x="0" y="1957058"/>
                  </a:lnTo>
                  <a:lnTo>
                    <a:pt x="0" y="0"/>
                  </a:lnTo>
                  <a:close/>
                </a:path>
              </a:pathLst>
            </a:custGeom>
            <a:blipFill>
              <a:blip r:embed="rId11">
                <a:extLst>
                  <a:ext uri="{96DAC541-7B7A-43D3-8B79-37D633B846F1}">
                    <asvg:svgBlip xmlns:asvg="http://schemas.microsoft.com/office/drawing/2016/SVG/main" r:embed="rId12"/>
                  </a:ext>
                </a:extLst>
              </a:blip>
              <a:stretch>
                <a:fillRect t="-7138" b="-7138"/>
              </a:stretch>
            </a:blipFill>
          </p:spPr>
          <p:txBody>
            <a:bodyPr/>
            <a:lstStyle/>
            <a:p>
              <a:endParaRPr lang="fr-FR"/>
            </a:p>
          </p:txBody>
        </p:sp>
        <p:sp>
          <p:nvSpPr>
            <p:cNvPr id="24" name="TextBox 24"/>
            <p:cNvSpPr txBox="1"/>
            <p:nvPr/>
          </p:nvSpPr>
          <p:spPr>
            <a:xfrm>
              <a:off x="182404" y="672036"/>
              <a:ext cx="3207899" cy="574887"/>
            </a:xfrm>
            <a:prstGeom prst="rect">
              <a:avLst/>
            </a:prstGeom>
          </p:spPr>
          <p:txBody>
            <a:bodyPr lIns="0" tIns="0" rIns="0" bIns="0" rtlCol="0" anchor="t">
              <a:spAutoFit/>
            </a:bodyPr>
            <a:lstStyle/>
            <a:p>
              <a:pPr marL="0" lvl="0" indent="0" algn="ctr">
                <a:lnSpc>
                  <a:spcPts val="1690"/>
                </a:lnSpc>
                <a:spcBef>
                  <a:spcPct val="0"/>
                </a:spcBef>
              </a:pPr>
              <a:r>
                <a:rPr lang="en-US" sz="1300" b="1">
                  <a:solidFill>
                    <a:srgbClr val="000000"/>
                  </a:solidFill>
                  <a:latin typeface="Tajawal Bold Bold"/>
                  <a:ea typeface="Tajawal Bold Bold"/>
                  <a:cs typeface="Tajawal Bold Bold"/>
                  <a:sym typeface="Tajawal Bold Bold"/>
                </a:rPr>
                <a:t>garde une trace de la dernière opération qu'il a répliquée</a:t>
              </a:r>
            </a:p>
          </p:txBody>
        </p:sp>
      </p:grpSp>
      <p:sp>
        <p:nvSpPr>
          <p:cNvPr id="25" name="TextBox 25"/>
          <p:cNvSpPr txBox="1"/>
          <p:nvPr/>
        </p:nvSpPr>
        <p:spPr>
          <a:xfrm>
            <a:off x="6391467" y="2055686"/>
            <a:ext cx="5881927" cy="729932"/>
          </a:xfrm>
          <a:prstGeom prst="rect">
            <a:avLst/>
          </a:prstGeom>
        </p:spPr>
        <p:txBody>
          <a:bodyPr lIns="0" tIns="0" rIns="0" bIns="0" rtlCol="0" anchor="t">
            <a:spAutoFit/>
          </a:bodyPr>
          <a:lstStyle/>
          <a:p>
            <a:pPr marL="0" lvl="0" indent="0" algn="ctr">
              <a:lnSpc>
                <a:spcPts val="5232"/>
              </a:lnSpc>
              <a:spcBef>
                <a:spcPct val="0"/>
              </a:spcBef>
            </a:pPr>
            <a:r>
              <a:rPr lang="en-US" sz="4025" b="1">
                <a:solidFill>
                  <a:srgbClr val="00AC01"/>
                </a:solidFill>
                <a:latin typeface="Tajawal Bold Bold"/>
                <a:ea typeface="Tajawal Bold Bold"/>
                <a:cs typeface="Tajawal Bold Bold"/>
                <a:sym typeface="Tajawal Bold Bold"/>
              </a:rPr>
              <a:t>Synchronisation continue</a:t>
            </a:r>
          </a:p>
        </p:txBody>
      </p:sp>
      <p:sp>
        <p:nvSpPr>
          <p:cNvPr id="26" name="TextBox 26"/>
          <p:cNvSpPr txBox="1"/>
          <p:nvPr/>
        </p:nvSpPr>
        <p:spPr>
          <a:xfrm>
            <a:off x="3202747" y="904875"/>
            <a:ext cx="11882507"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PROCESSUS DE SYNCHRONISATION</a:t>
            </a:r>
          </a:p>
        </p:txBody>
      </p:sp>
    </p:spTree>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Freeform 3"/>
          <p:cNvSpPr/>
          <p:nvPr/>
        </p:nvSpPr>
        <p:spPr>
          <a:xfrm>
            <a:off x="539706" y="383627"/>
            <a:ext cx="1813094" cy="2608768"/>
          </a:xfrm>
          <a:custGeom>
            <a:avLst/>
            <a:gdLst/>
            <a:ahLst/>
            <a:cxnLst/>
            <a:rect l="l" t="t" r="r" b="b"/>
            <a:pathLst>
              <a:path w="1813094" h="2608768">
                <a:moveTo>
                  <a:pt x="0" y="0"/>
                </a:moveTo>
                <a:lnTo>
                  <a:pt x="1813094" y="0"/>
                </a:lnTo>
                <a:lnTo>
                  <a:pt x="1813094" y="2608768"/>
                </a:lnTo>
                <a:lnTo>
                  <a:pt x="0" y="260876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sp>
        <p:nvSpPr>
          <p:cNvPr id="4" name="Freeform 4"/>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6"/>
            <a:stretch>
              <a:fillRect/>
            </a:stretch>
          </a:blipFill>
        </p:spPr>
        <p:txBody>
          <a:bodyPr/>
          <a:lstStyle/>
          <a:p>
            <a:endParaRPr lang="fr-FR"/>
          </a:p>
        </p:txBody>
      </p:sp>
      <p:sp>
        <p:nvSpPr>
          <p:cNvPr id="5" name="Freeform 5"/>
          <p:cNvSpPr/>
          <p:nvPr/>
        </p:nvSpPr>
        <p:spPr>
          <a:xfrm>
            <a:off x="10497004" y="1973740"/>
            <a:ext cx="6356625" cy="6339521"/>
          </a:xfrm>
          <a:custGeom>
            <a:avLst/>
            <a:gdLst/>
            <a:ahLst/>
            <a:cxnLst/>
            <a:rect l="l" t="t" r="r" b="b"/>
            <a:pathLst>
              <a:path w="6356625" h="6339521">
                <a:moveTo>
                  <a:pt x="0" y="0"/>
                </a:moveTo>
                <a:lnTo>
                  <a:pt x="6356625" y="0"/>
                </a:lnTo>
                <a:lnTo>
                  <a:pt x="6356625" y="6339520"/>
                </a:lnTo>
                <a:lnTo>
                  <a:pt x="0" y="6339520"/>
                </a:lnTo>
                <a:lnTo>
                  <a:pt x="0" y="0"/>
                </a:lnTo>
                <a:close/>
              </a:path>
            </a:pathLst>
          </a:custGeom>
          <a:blipFill>
            <a:blip r:embed="rId7"/>
            <a:stretch>
              <a:fillRect l="-20147" t="-28725" r="-20363" b="-12164"/>
            </a:stretch>
          </a:blipFill>
        </p:spPr>
        <p:txBody>
          <a:bodyPr/>
          <a:lstStyle/>
          <a:p>
            <a:endParaRPr lang="fr-FR"/>
          </a:p>
        </p:txBody>
      </p:sp>
      <p:sp>
        <p:nvSpPr>
          <p:cNvPr id="6" name="TextBox 6"/>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6</a:t>
            </a:r>
          </a:p>
        </p:txBody>
      </p:sp>
      <p:sp>
        <p:nvSpPr>
          <p:cNvPr id="7" name="TextBox 7"/>
          <p:cNvSpPr txBox="1"/>
          <p:nvPr/>
        </p:nvSpPr>
        <p:spPr>
          <a:xfrm>
            <a:off x="2352800" y="2973345"/>
            <a:ext cx="8770210" cy="933450"/>
          </a:xfrm>
          <a:prstGeom prst="rect">
            <a:avLst/>
          </a:prstGeom>
        </p:spPr>
        <p:txBody>
          <a:bodyPr lIns="0" tIns="0" rIns="0" bIns="0" rtlCol="0" anchor="t">
            <a:spAutoFit/>
          </a:bodyPr>
          <a:lstStyle/>
          <a:p>
            <a:pPr algn="ctr">
              <a:lnSpc>
                <a:spcPts val="7200"/>
              </a:lnSpc>
            </a:pPr>
            <a:r>
              <a:rPr lang="en-US" sz="6000" b="1">
                <a:solidFill>
                  <a:srgbClr val="A4E473"/>
                </a:solidFill>
                <a:latin typeface="Josefin Sans Bold"/>
                <a:ea typeface="Josefin Sans Bold"/>
                <a:cs typeface="Josefin Sans Bold"/>
                <a:sym typeface="Josefin Sans Bold"/>
              </a:rPr>
              <a:t>SOLUTION PROPOSÉE</a:t>
            </a:r>
          </a:p>
        </p:txBody>
      </p:sp>
      <p:sp>
        <p:nvSpPr>
          <p:cNvPr id="8" name="TextBox 8"/>
          <p:cNvSpPr txBox="1"/>
          <p:nvPr/>
        </p:nvSpPr>
        <p:spPr>
          <a:xfrm>
            <a:off x="2352800" y="4400111"/>
            <a:ext cx="6216089" cy="2114550"/>
          </a:xfrm>
          <a:prstGeom prst="rect">
            <a:avLst/>
          </a:prstGeom>
        </p:spPr>
        <p:txBody>
          <a:bodyPr lIns="0" tIns="0" rIns="0" bIns="0" rtlCol="0" anchor="t">
            <a:spAutoFit/>
          </a:bodyPr>
          <a:lstStyle/>
          <a:p>
            <a:pPr algn="l">
              <a:lnSpc>
                <a:spcPts val="8399"/>
              </a:lnSpc>
            </a:pPr>
            <a:r>
              <a:rPr lang="en-US" sz="6999" b="1">
                <a:solidFill>
                  <a:srgbClr val="E3E8FF"/>
                </a:solidFill>
                <a:latin typeface="Josefin Sans Bold"/>
                <a:ea typeface="Josefin Sans Bold"/>
                <a:cs typeface="Josefin Sans Bold"/>
                <a:sym typeface="Josefin Sans Bold"/>
              </a:rPr>
              <a:t>La réplication des données</a:t>
            </a:r>
          </a:p>
        </p:txBody>
      </p:sp>
      <p:grpSp>
        <p:nvGrpSpPr>
          <p:cNvPr id="9" name="Group 9"/>
          <p:cNvGrpSpPr/>
          <p:nvPr/>
        </p:nvGrpSpPr>
        <p:grpSpPr>
          <a:xfrm rot="-10800000">
            <a:off x="-3501317" y="7007978"/>
            <a:ext cx="6383425" cy="5528076"/>
            <a:chOff x="0" y="0"/>
            <a:chExt cx="3619627" cy="3134614"/>
          </a:xfrm>
        </p:grpSpPr>
        <p:sp>
          <p:nvSpPr>
            <p:cNvPr id="10" name="Freeform 10"/>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11" name="Group 11"/>
          <p:cNvGrpSpPr/>
          <p:nvPr/>
        </p:nvGrpSpPr>
        <p:grpSpPr>
          <a:xfrm rot="-10800000">
            <a:off x="1622346" y="8458057"/>
            <a:ext cx="3034530" cy="2627917"/>
            <a:chOff x="0" y="0"/>
            <a:chExt cx="3619627" cy="3134614"/>
          </a:xfrm>
        </p:grpSpPr>
        <p:sp>
          <p:nvSpPr>
            <p:cNvPr id="12" name="Freeform 12"/>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B8D99F"/>
            </a:solidFill>
          </p:spPr>
          <p:txBody>
            <a:bodyPr/>
            <a:lstStyle/>
            <a:p>
              <a:endParaRPr lang="fr-FR"/>
            </a:p>
          </p:txBody>
        </p:sp>
      </p:grpSp>
      <p:grpSp>
        <p:nvGrpSpPr>
          <p:cNvPr id="13" name="Group 13"/>
          <p:cNvGrpSpPr/>
          <p:nvPr/>
        </p:nvGrpSpPr>
        <p:grpSpPr>
          <a:xfrm rot="-10800000">
            <a:off x="3433097" y="9358406"/>
            <a:ext cx="2141618" cy="1854652"/>
            <a:chOff x="0" y="0"/>
            <a:chExt cx="3619627" cy="3134614"/>
          </a:xfrm>
        </p:grpSpPr>
        <p:sp>
          <p:nvSpPr>
            <p:cNvPr id="14" name="Freeform 14"/>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E3E8FF"/>
            </a:solidFill>
          </p:spPr>
          <p:txBody>
            <a:bodyPr/>
            <a:lstStyle/>
            <a:p>
              <a:endParaRPr lang="fr-FR"/>
            </a:p>
          </p:txBody>
        </p:sp>
      </p:grpSp>
    </p:spTree>
  </p:cSld>
  <p:clrMapOvr>
    <a:masterClrMapping/>
  </p:clrMapOvr>
  <p:transition spd="med">
    <p:pull/>
  </p:transition>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rot="-8381794" flipH="1" flipV="1">
            <a:off x="3902636" y="4012013"/>
            <a:ext cx="2426105" cy="2517762"/>
          </a:xfrm>
          <a:custGeom>
            <a:avLst/>
            <a:gdLst/>
            <a:ahLst/>
            <a:cxnLst/>
            <a:rect l="l" t="t" r="r" b="b"/>
            <a:pathLst>
              <a:path w="2426105" h="2517762">
                <a:moveTo>
                  <a:pt x="2426106" y="2517762"/>
                </a:moveTo>
                <a:lnTo>
                  <a:pt x="0" y="2517762"/>
                </a:lnTo>
                <a:lnTo>
                  <a:pt x="0" y="0"/>
                </a:lnTo>
                <a:lnTo>
                  <a:pt x="2426106" y="0"/>
                </a:lnTo>
                <a:lnTo>
                  <a:pt x="2426106" y="2517762"/>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fr-FR"/>
          </a:p>
        </p:txBody>
      </p:sp>
      <p:sp>
        <p:nvSpPr>
          <p:cNvPr id="3" name="Freeform 3"/>
          <p:cNvSpPr/>
          <p:nvPr/>
        </p:nvSpPr>
        <p:spPr>
          <a:xfrm>
            <a:off x="6855088" y="4982829"/>
            <a:ext cx="1324302" cy="1592682"/>
          </a:xfrm>
          <a:custGeom>
            <a:avLst/>
            <a:gdLst/>
            <a:ahLst/>
            <a:cxnLst/>
            <a:rect l="l" t="t" r="r" b="b"/>
            <a:pathLst>
              <a:path w="1324302" h="1592682">
                <a:moveTo>
                  <a:pt x="0" y="0"/>
                </a:moveTo>
                <a:lnTo>
                  <a:pt x="1324302" y="0"/>
                </a:lnTo>
                <a:lnTo>
                  <a:pt x="1324302" y="1592682"/>
                </a:lnTo>
                <a:lnTo>
                  <a:pt x="0" y="159268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grpSp>
        <p:nvGrpSpPr>
          <p:cNvPr id="4" name="Group 4"/>
          <p:cNvGrpSpPr/>
          <p:nvPr/>
        </p:nvGrpSpPr>
        <p:grpSpPr>
          <a:xfrm>
            <a:off x="2192506" y="5517635"/>
            <a:ext cx="2430669" cy="2412745"/>
            <a:chOff x="0" y="0"/>
            <a:chExt cx="3240892" cy="3216993"/>
          </a:xfrm>
        </p:grpSpPr>
        <p:sp>
          <p:nvSpPr>
            <p:cNvPr id="5" name="Freeform 5"/>
            <p:cNvSpPr/>
            <p:nvPr/>
          </p:nvSpPr>
          <p:spPr>
            <a:xfrm>
              <a:off x="488125" y="365742"/>
              <a:ext cx="2264642" cy="2264642"/>
            </a:xfrm>
            <a:custGeom>
              <a:avLst/>
              <a:gdLst/>
              <a:ahLst/>
              <a:cxnLst/>
              <a:rect l="l" t="t" r="r" b="b"/>
              <a:pathLst>
                <a:path w="2264642" h="2264642">
                  <a:moveTo>
                    <a:pt x="0" y="0"/>
                  </a:moveTo>
                  <a:lnTo>
                    <a:pt x="2264642" y="0"/>
                  </a:lnTo>
                  <a:lnTo>
                    <a:pt x="2264642" y="2264642"/>
                  </a:lnTo>
                  <a:lnTo>
                    <a:pt x="0" y="2264642"/>
                  </a:lnTo>
                  <a:lnTo>
                    <a:pt x="0" y="0"/>
                  </a:lnTo>
                  <a:close/>
                </a:path>
              </a:pathLst>
            </a:custGeom>
            <a:blipFill>
              <a:blip r:embed="rId6"/>
              <a:stretch>
                <a:fillRect/>
              </a:stretch>
            </a:blipFill>
          </p:spPr>
          <p:txBody>
            <a:bodyPr/>
            <a:lstStyle/>
            <a:p>
              <a:endParaRPr lang="fr-FR"/>
            </a:p>
          </p:txBody>
        </p:sp>
        <p:sp>
          <p:nvSpPr>
            <p:cNvPr id="6" name="Freeform 6"/>
            <p:cNvSpPr/>
            <p:nvPr/>
          </p:nvSpPr>
          <p:spPr>
            <a:xfrm>
              <a:off x="0" y="0"/>
              <a:ext cx="3240892" cy="3216993"/>
            </a:xfrm>
            <a:custGeom>
              <a:avLst/>
              <a:gdLst/>
              <a:ahLst/>
              <a:cxnLst/>
              <a:rect l="l" t="t" r="r" b="b"/>
              <a:pathLst>
                <a:path w="3240892" h="3216993">
                  <a:moveTo>
                    <a:pt x="0" y="0"/>
                  </a:moveTo>
                  <a:lnTo>
                    <a:pt x="3240892" y="0"/>
                  </a:lnTo>
                  <a:lnTo>
                    <a:pt x="3240892" y="3216993"/>
                  </a:lnTo>
                  <a:lnTo>
                    <a:pt x="0" y="3216993"/>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66675" cap="rnd">
              <a:solidFill>
                <a:srgbClr val="FFFFFF"/>
              </a:solidFill>
              <a:prstDash val="solid"/>
              <a:round/>
            </a:ln>
          </p:spPr>
          <p:txBody>
            <a:bodyPr/>
            <a:lstStyle/>
            <a:p>
              <a:endParaRPr lang="fr-FR"/>
            </a:p>
          </p:txBody>
        </p:sp>
        <p:sp>
          <p:nvSpPr>
            <p:cNvPr id="7" name="TextBox 7"/>
            <p:cNvSpPr txBox="1"/>
            <p:nvPr/>
          </p:nvSpPr>
          <p:spPr>
            <a:xfrm>
              <a:off x="1149457" y="160596"/>
              <a:ext cx="941978" cy="372193"/>
            </a:xfrm>
            <a:prstGeom prst="rect">
              <a:avLst/>
            </a:prstGeom>
          </p:spPr>
          <p:txBody>
            <a:bodyPr lIns="0" tIns="0" rIns="0" bIns="0" rtlCol="0" anchor="t">
              <a:spAutoFit/>
            </a:bodyPr>
            <a:lstStyle/>
            <a:p>
              <a:pPr algn="ctr">
                <a:lnSpc>
                  <a:spcPts val="2315"/>
                </a:lnSpc>
              </a:pPr>
              <a:endParaRPr/>
            </a:p>
          </p:txBody>
        </p:sp>
        <p:sp>
          <p:nvSpPr>
            <p:cNvPr id="8" name="TextBox 8"/>
            <p:cNvSpPr txBox="1"/>
            <p:nvPr/>
          </p:nvSpPr>
          <p:spPr>
            <a:xfrm>
              <a:off x="946456" y="2377613"/>
              <a:ext cx="1526420" cy="479253"/>
            </a:xfrm>
            <a:prstGeom prst="rect">
              <a:avLst/>
            </a:prstGeom>
          </p:spPr>
          <p:txBody>
            <a:bodyPr lIns="0" tIns="0" rIns="0" bIns="0" rtlCol="0" anchor="t">
              <a:spAutoFit/>
            </a:bodyPr>
            <a:lstStyle/>
            <a:p>
              <a:pPr algn="ctr">
                <a:lnSpc>
                  <a:spcPts val="2730"/>
                </a:lnSpc>
              </a:pPr>
              <a:r>
                <a:rPr lang="en-US" sz="1950" b="1">
                  <a:solidFill>
                    <a:srgbClr val="FFFFFF"/>
                  </a:solidFill>
                  <a:latin typeface="Tajawal Bold Bold"/>
                  <a:ea typeface="Tajawal Bold Bold"/>
                  <a:cs typeface="Tajawal Bold Bold"/>
                  <a:sym typeface="Tajawal Bold Bold"/>
                </a:rPr>
                <a:t>Primaire</a:t>
              </a:r>
            </a:p>
          </p:txBody>
        </p:sp>
        <p:sp>
          <p:nvSpPr>
            <p:cNvPr id="9" name="TextBox 9"/>
            <p:cNvSpPr txBox="1"/>
            <p:nvPr/>
          </p:nvSpPr>
          <p:spPr>
            <a:xfrm>
              <a:off x="951193" y="63550"/>
              <a:ext cx="1338505" cy="406624"/>
            </a:xfrm>
            <a:prstGeom prst="rect">
              <a:avLst/>
            </a:prstGeom>
          </p:spPr>
          <p:txBody>
            <a:bodyPr lIns="0" tIns="0" rIns="0" bIns="0" rtlCol="0" anchor="t">
              <a:spAutoFit/>
            </a:bodyPr>
            <a:lstStyle/>
            <a:p>
              <a:pPr algn="ctr">
                <a:lnSpc>
                  <a:spcPts val="2316"/>
                </a:lnSpc>
              </a:pPr>
              <a:r>
                <a:rPr lang="en-US" sz="1654">
                  <a:solidFill>
                    <a:srgbClr val="FFFFFF"/>
                  </a:solidFill>
                  <a:latin typeface="Tajawal Bold"/>
                  <a:ea typeface="Tajawal Bold"/>
                  <a:cs typeface="Tajawal Bold"/>
                  <a:sym typeface="Tajawal Bold"/>
                </a:rPr>
                <a:t>Noeud </a:t>
              </a:r>
            </a:p>
          </p:txBody>
        </p:sp>
      </p:grpSp>
      <p:grpSp>
        <p:nvGrpSpPr>
          <p:cNvPr id="10" name="Group 10"/>
          <p:cNvGrpSpPr/>
          <p:nvPr/>
        </p:nvGrpSpPr>
        <p:grpSpPr>
          <a:xfrm>
            <a:off x="13049973" y="5517635"/>
            <a:ext cx="2430669" cy="2412745"/>
            <a:chOff x="0" y="0"/>
            <a:chExt cx="3240892" cy="3216993"/>
          </a:xfrm>
        </p:grpSpPr>
        <p:sp>
          <p:nvSpPr>
            <p:cNvPr id="11" name="Freeform 11"/>
            <p:cNvSpPr/>
            <p:nvPr/>
          </p:nvSpPr>
          <p:spPr>
            <a:xfrm>
              <a:off x="488125" y="365742"/>
              <a:ext cx="2264642" cy="2264642"/>
            </a:xfrm>
            <a:custGeom>
              <a:avLst/>
              <a:gdLst/>
              <a:ahLst/>
              <a:cxnLst/>
              <a:rect l="l" t="t" r="r" b="b"/>
              <a:pathLst>
                <a:path w="2264642" h="2264642">
                  <a:moveTo>
                    <a:pt x="0" y="0"/>
                  </a:moveTo>
                  <a:lnTo>
                    <a:pt x="2264642" y="0"/>
                  </a:lnTo>
                  <a:lnTo>
                    <a:pt x="2264642" y="2264642"/>
                  </a:lnTo>
                  <a:lnTo>
                    <a:pt x="0" y="2264642"/>
                  </a:lnTo>
                  <a:lnTo>
                    <a:pt x="0" y="0"/>
                  </a:lnTo>
                  <a:close/>
                </a:path>
              </a:pathLst>
            </a:custGeom>
            <a:blipFill>
              <a:blip r:embed="rId6"/>
              <a:stretch>
                <a:fillRect/>
              </a:stretch>
            </a:blipFill>
          </p:spPr>
          <p:txBody>
            <a:bodyPr/>
            <a:lstStyle/>
            <a:p>
              <a:endParaRPr lang="fr-FR"/>
            </a:p>
          </p:txBody>
        </p:sp>
        <p:sp>
          <p:nvSpPr>
            <p:cNvPr id="12" name="Freeform 12"/>
            <p:cNvSpPr/>
            <p:nvPr/>
          </p:nvSpPr>
          <p:spPr>
            <a:xfrm>
              <a:off x="0" y="0"/>
              <a:ext cx="3240892" cy="3216993"/>
            </a:xfrm>
            <a:custGeom>
              <a:avLst/>
              <a:gdLst/>
              <a:ahLst/>
              <a:cxnLst/>
              <a:rect l="l" t="t" r="r" b="b"/>
              <a:pathLst>
                <a:path w="3240892" h="3216993">
                  <a:moveTo>
                    <a:pt x="0" y="0"/>
                  </a:moveTo>
                  <a:lnTo>
                    <a:pt x="3240892" y="0"/>
                  </a:lnTo>
                  <a:lnTo>
                    <a:pt x="3240892" y="3216993"/>
                  </a:lnTo>
                  <a:lnTo>
                    <a:pt x="0" y="3216993"/>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66675" cap="rnd">
              <a:solidFill>
                <a:srgbClr val="FFFFFF"/>
              </a:solidFill>
              <a:prstDash val="solid"/>
              <a:round/>
            </a:ln>
          </p:spPr>
          <p:txBody>
            <a:bodyPr/>
            <a:lstStyle/>
            <a:p>
              <a:endParaRPr lang="fr-FR"/>
            </a:p>
          </p:txBody>
        </p:sp>
        <p:sp>
          <p:nvSpPr>
            <p:cNvPr id="13" name="TextBox 13"/>
            <p:cNvSpPr txBox="1"/>
            <p:nvPr/>
          </p:nvSpPr>
          <p:spPr>
            <a:xfrm>
              <a:off x="1149457" y="160596"/>
              <a:ext cx="941978" cy="372193"/>
            </a:xfrm>
            <a:prstGeom prst="rect">
              <a:avLst/>
            </a:prstGeom>
          </p:spPr>
          <p:txBody>
            <a:bodyPr lIns="0" tIns="0" rIns="0" bIns="0" rtlCol="0" anchor="t">
              <a:spAutoFit/>
            </a:bodyPr>
            <a:lstStyle/>
            <a:p>
              <a:pPr algn="ctr">
                <a:lnSpc>
                  <a:spcPts val="2315"/>
                </a:lnSpc>
              </a:pPr>
              <a:endParaRPr/>
            </a:p>
          </p:txBody>
        </p:sp>
        <p:sp>
          <p:nvSpPr>
            <p:cNvPr id="14" name="TextBox 14"/>
            <p:cNvSpPr txBox="1"/>
            <p:nvPr/>
          </p:nvSpPr>
          <p:spPr>
            <a:xfrm>
              <a:off x="717290" y="2390163"/>
              <a:ext cx="2035477" cy="479253"/>
            </a:xfrm>
            <a:prstGeom prst="rect">
              <a:avLst/>
            </a:prstGeom>
          </p:spPr>
          <p:txBody>
            <a:bodyPr lIns="0" tIns="0" rIns="0" bIns="0" rtlCol="0" anchor="t">
              <a:spAutoFit/>
            </a:bodyPr>
            <a:lstStyle/>
            <a:p>
              <a:pPr algn="ctr">
                <a:lnSpc>
                  <a:spcPts val="2730"/>
                </a:lnSpc>
              </a:pPr>
              <a:r>
                <a:rPr lang="en-US" sz="1950" b="1">
                  <a:solidFill>
                    <a:srgbClr val="FFFFFF"/>
                  </a:solidFill>
                  <a:latin typeface="Tajawal Bold Bold"/>
                  <a:ea typeface="Tajawal Bold Bold"/>
                  <a:cs typeface="Tajawal Bold Bold"/>
                  <a:sym typeface="Tajawal Bold Bold"/>
                </a:rPr>
                <a:t>Secondaire</a:t>
              </a:r>
            </a:p>
          </p:txBody>
        </p:sp>
        <p:sp>
          <p:nvSpPr>
            <p:cNvPr id="15" name="TextBox 15"/>
            <p:cNvSpPr txBox="1"/>
            <p:nvPr/>
          </p:nvSpPr>
          <p:spPr>
            <a:xfrm>
              <a:off x="951193" y="63550"/>
              <a:ext cx="1338505" cy="406624"/>
            </a:xfrm>
            <a:prstGeom prst="rect">
              <a:avLst/>
            </a:prstGeom>
          </p:spPr>
          <p:txBody>
            <a:bodyPr lIns="0" tIns="0" rIns="0" bIns="0" rtlCol="0" anchor="t">
              <a:spAutoFit/>
            </a:bodyPr>
            <a:lstStyle/>
            <a:p>
              <a:pPr algn="ctr">
                <a:lnSpc>
                  <a:spcPts val="2316"/>
                </a:lnSpc>
              </a:pPr>
              <a:r>
                <a:rPr lang="en-US" sz="1654">
                  <a:solidFill>
                    <a:srgbClr val="FFFFFF"/>
                  </a:solidFill>
                  <a:latin typeface="Tajawal Bold"/>
                  <a:ea typeface="Tajawal Bold"/>
                  <a:cs typeface="Tajawal Bold"/>
                  <a:sym typeface="Tajawal Bold"/>
                </a:rPr>
                <a:t>Noeud </a:t>
              </a:r>
            </a:p>
          </p:txBody>
        </p:sp>
      </p:grpSp>
      <p:sp>
        <p:nvSpPr>
          <p:cNvPr id="16" name="AutoShape 16"/>
          <p:cNvSpPr/>
          <p:nvPr/>
        </p:nvSpPr>
        <p:spPr>
          <a:xfrm flipH="1">
            <a:off x="8348997" y="6134100"/>
            <a:ext cx="4531368" cy="0"/>
          </a:xfrm>
          <a:prstGeom prst="line">
            <a:avLst/>
          </a:prstGeom>
          <a:ln w="76200" cap="flat">
            <a:solidFill>
              <a:srgbClr val="FFFFFF"/>
            </a:solidFill>
            <a:prstDash val="sysDot"/>
            <a:headEnd type="none" w="sm" len="sm"/>
            <a:tailEnd type="arrow" w="med" len="sm"/>
          </a:ln>
        </p:spPr>
        <p:txBody>
          <a:bodyPr/>
          <a:lstStyle/>
          <a:p>
            <a:endParaRPr lang="fr-FR"/>
          </a:p>
        </p:txBody>
      </p:sp>
      <p:sp>
        <p:nvSpPr>
          <p:cNvPr id="17" name="TextBox 17"/>
          <p:cNvSpPr txBox="1"/>
          <p:nvPr/>
        </p:nvSpPr>
        <p:spPr>
          <a:xfrm>
            <a:off x="6901615" y="5643179"/>
            <a:ext cx="1231246" cy="385555"/>
          </a:xfrm>
          <a:prstGeom prst="rect">
            <a:avLst/>
          </a:prstGeom>
        </p:spPr>
        <p:txBody>
          <a:bodyPr lIns="0" tIns="0" rIns="0" bIns="0" rtlCol="0" anchor="t">
            <a:spAutoFit/>
          </a:bodyPr>
          <a:lstStyle/>
          <a:p>
            <a:pPr marL="0" lvl="0" indent="0" algn="ctr">
              <a:lnSpc>
                <a:spcPts val="2734"/>
              </a:lnSpc>
              <a:spcBef>
                <a:spcPct val="0"/>
              </a:spcBef>
            </a:pPr>
            <a:r>
              <a:rPr lang="en-US" sz="2103" b="1">
                <a:solidFill>
                  <a:srgbClr val="000000"/>
                </a:solidFill>
                <a:latin typeface="Tajawal Bold Bold"/>
                <a:ea typeface="Tajawal Bold Bold"/>
                <a:cs typeface="Tajawal Bold Bold"/>
                <a:sym typeface="Tajawal Bold Bold"/>
              </a:rPr>
              <a:t>Oplog</a:t>
            </a:r>
          </a:p>
        </p:txBody>
      </p:sp>
      <p:sp>
        <p:nvSpPr>
          <p:cNvPr id="18" name="TextBox 18"/>
          <p:cNvSpPr txBox="1"/>
          <p:nvPr/>
        </p:nvSpPr>
        <p:spPr>
          <a:xfrm>
            <a:off x="9038794" y="5563270"/>
            <a:ext cx="3234599" cy="365125"/>
          </a:xfrm>
          <a:prstGeom prst="rect">
            <a:avLst/>
          </a:prstGeom>
        </p:spPr>
        <p:txBody>
          <a:bodyPr lIns="0" tIns="0" rIns="0" bIns="0" rtlCol="0" anchor="t">
            <a:spAutoFit/>
          </a:bodyPr>
          <a:lstStyle/>
          <a:p>
            <a:pPr marL="0" lvl="0" indent="0" algn="ctr">
              <a:lnSpc>
                <a:spcPts val="2600"/>
              </a:lnSpc>
              <a:spcBef>
                <a:spcPct val="0"/>
              </a:spcBef>
            </a:pPr>
            <a:r>
              <a:rPr lang="en-US" sz="2000">
                <a:solidFill>
                  <a:srgbClr val="FFFFFF"/>
                </a:solidFill>
                <a:latin typeface="Tajawal Bold"/>
                <a:ea typeface="Tajawal Bold"/>
                <a:cs typeface="Tajawal Bold"/>
                <a:sym typeface="Tajawal Bold"/>
              </a:rPr>
              <a:t>Interroge régulièrement</a:t>
            </a:r>
          </a:p>
        </p:txBody>
      </p:sp>
      <p:sp>
        <p:nvSpPr>
          <p:cNvPr id="19" name="TextBox 19"/>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60</a:t>
            </a:r>
          </a:p>
        </p:txBody>
      </p:sp>
      <p:sp>
        <p:nvSpPr>
          <p:cNvPr id="20" name="Freeform 20"/>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9"/>
            <a:stretch>
              <a:fillRect/>
            </a:stretch>
          </a:blipFill>
        </p:spPr>
        <p:txBody>
          <a:bodyPr/>
          <a:lstStyle/>
          <a:p>
            <a:endParaRPr lang="fr-FR"/>
          </a:p>
        </p:txBody>
      </p:sp>
      <p:sp>
        <p:nvSpPr>
          <p:cNvPr id="21" name="Freeform 21"/>
          <p:cNvSpPr/>
          <p:nvPr/>
        </p:nvSpPr>
        <p:spPr>
          <a:xfrm rot="10435729">
            <a:off x="15152886" y="-3016228"/>
            <a:ext cx="7951775" cy="8527373"/>
          </a:xfrm>
          <a:custGeom>
            <a:avLst/>
            <a:gdLst/>
            <a:ahLst/>
            <a:cxnLst/>
            <a:rect l="l" t="t" r="r" b="b"/>
            <a:pathLst>
              <a:path w="7951775" h="8527373">
                <a:moveTo>
                  <a:pt x="0" y="0"/>
                </a:moveTo>
                <a:lnTo>
                  <a:pt x="7951775" y="0"/>
                </a:lnTo>
                <a:lnTo>
                  <a:pt x="7951775" y="8527372"/>
                </a:lnTo>
                <a:lnTo>
                  <a:pt x="0" y="8527372"/>
                </a:lnTo>
                <a:lnTo>
                  <a:pt x="0" y="0"/>
                </a:lnTo>
                <a:close/>
              </a:path>
            </a:pathLst>
          </a:custGeom>
          <a:blipFill>
            <a:blip r:embed="rId10"/>
            <a:stretch>
              <a:fillRect/>
            </a:stretch>
          </a:blipFill>
        </p:spPr>
        <p:txBody>
          <a:bodyPr/>
          <a:lstStyle/>
          <a:p>
            <a:endParaRPr lang="fr-FR"/>
          </a:p>
        </p:txBody>
      </p:sp>
      <p:grpSp>
        <p:nvGrpSpPr>
          <p:cNvPr id="22" name="Group 22"/>
          <p:cNvGrpSpPr/>
          <p:nvPr/>
        </p:nvGrpSpPr>
        <p:grpSpPr>
          <a:xfrm>
            <a:off x="14145539" y="4049842"/>
            <a:ext cx="2679530" cy="1467793"/>
            <a:chOff x="0" y="0"/>
            <a:chExt cx="3572706" cy="1957058"/>
          </a:xfrm>
        </p:grpSpPr>
        <p:sp>
          <p:nvSpPr>
            <p:cNvPr id="23" name="Freeform 23"/>
            <p:cNvSpPr/>
            <p:nvPr/>
          </p:nvSpPr>
          <p:spPr>
            <a:xfrm>
              <a:off x="0" y="0"/>
              <a:ext cx="3572706" cy="1957058"/>
            </a:xfrm>
            <a:custGeom>
              <a:avLst/>
              <a:gdLst/>
              <a:ahLst/>
              <a:cxnLst/>
              <a:rect l="l" t="t" r="r" b="b"/>
              <a:pathLst>
                <a:path w="3572706" h="1957058">
                  <a:moveTo>
                    <a:pt x="0" y="0"/>
                  </a:moveTo>
                  <a:lnTo>
                    <a:pt x="3572706" y="0"/>
                  </a:lnTo>
                  <a:lnTo>
                    <a:pt x="3572706" y="1957058"/>
                  </a:lnTo>
                  <a:lnTo>
                    <a:pt x="0" y="1957058"/>
                  </a:lnTo>
                  <a:lnTo>
                    <a:pt x="0" y="0"/>
                  </a:lnTo>
                  <a:close/>
                </a:path>
              </a:pathLst>
            </a:custGeom>
            <a:blipFill>
              <a:blip r:embed="rId11">
                <a:extLst>
                  <a:ext uri="{96DAC541-7B7A-43D3-8B79-37D633B846F1}">
                    <asvg:svgBlip xmlns:asvg="http://schemas.microsoft.com/office/drawing/2016/SVG/main" r:embed="rId12"/>
                  </a:ext>
                </a:extLst>
              </a:blip>
              <a:stretch>
                <a:fillRect t="-7138" b="-7138"/>
              </a:stretch>
            </a:blipFill>
          </p:spPr>
          <p:txBody>
            <a:bodyPr/>
            <a:lstStyle/>
            <a:p>
              <a:endParaRPr lang="fr-FR"/>
            </a:p>
          </p:txBody>
        </p:sp>
        <p:sp>
          <p:nvSpPr>
            <p:cNvPr id="24" name="TextBox 24"/>
            <p:cNvSpPr txBox="1"/>
            <p:nvPr/>
          </p:nvSpPr>
          <p:spPr>
            <a:xfrm>
              <a:off x="182404" y="672036"/>
              <a:ext cx="3207899" cy="574887"/>
            </a:xfrm>
            <a:prstGeom prst="rect">
              <a:avLst/>
            </a:prstGeom>
          </p:spPr>
          <p:txBody>
            <a:bodyPr lIns="0" tIns="0" rIns="0" bIns="0" rtlCol="0" anchor="t">
              <a:spAutoFit/>
            </a:bodyPr>
            <a:lstStyle/>
            <a:p>
              <a:pPr marL="0" lvl="0" indent="0" algn="ctr">
                <a:lnSpc>
                  <a:spcPts val="1690"/>
                </a:lnSpc>
                <a:spcBef>
                  <a:spcPct val="0"/>
                </a:spcBef>
              </a:pPr>
              <a:r>
                <a:rPr lang="en-US" sz="1300" b="1">
                  <a:solidFill>
                    <a:srgbClr val="000000"/>
                  </a:solidFill>
                  <a:latin typeface="Tajawal Bold Bold"/>
                  <a:ea typeface="Tajawal Bold Bold"/>
                  <a:cs typeface="Tajawal Bold Bold"/>
                  <a:sym typeface="Tajawal Bold Bold"/>
                </a:rPr>
                <a:t>garde une trace de la dernière opération qu'il a répliquée</a:t>
              </a:r>
            </a:p>
          </p:txBody>
        </p:sp>
      </p:grpSp>
      <p:sp>
        <p:nvSpPr>
          <p:cNvPr id="25" name="TextBox 25"/>
          <p:cNvSpPr txBox="1"/>
          <p:nvPr/>
        </p:nvSpPr>
        <p:spPr>
          <a:xfrm rot="-529085">
            <a:off x="2995197" y="4358682"/>
            <a:ext cx="3882102" cy="365125"/>
          </a:xfrm>
          <a:prstGeom prst="rect">
            <a:avLst/>
          </a:prstGeom>
        </p:spPr>
        <p:txBody>
          <a:bodyPr lIns="0" tIns="0" rIns="0" bIns="0" rtlCol="0" anchor="t">
            <a:spAutoFit/>
          </a:bodyPr>
          <a:lstStyle/>
          <a:p>
            <a:pPr marL="0" lvl="0" indent="0" algn="ctr">
              <a:lnSpc>
                <a:spcPts val="2600"/>
              </a:lnSpc>
              <a:spcBef>
                <a:spcPct val="0"/>
              </a:spcBef>
            </a:pPr>
            <a:r>
              <a:rPr lang="en-US" sz="2000">
                <a:solidFill>
                  <a:srgbClr val="FFFFFF"/>
                </a:solidFill>
                <a:latin typeface="Tajawal Bold"/>
                <a:ea typeface="Tajawal Bold"/>
                <a:cs typeface="Tajawal Bold"/>
                <a:sym typeface="Tajawal Bold"/>
              </a:rPr>
              <a:t>Nouvelle entrée dans l'oplog</a:t>
            </a:r>
          </a:p>
        </p:txBody>
      </p:sp>
      <p:sp>
        <p:nvSpPr>
          <p:cNvPr id="26" name="TextBox 26"/>
          <p:cNvSpPr txBox="1"/>
          <p:nvPr/>
        </p:nvSpPr>
        <p:spPr>
          <a:xfrm>
            <a:off x="6391467" y="2055686"/>
            <a:ext cx="5881927" cy="729932"/>
          </a:xfrm>
          <a:prstGeom prst="rect">
            <a:avLst/>
          </a:prstGeom>
        </p:spPr>
        <p:txBody>
          <a:bodyPr lIns="0" tIns="0" rIns="0" bIns="0" rtlCol="0" anchor="t">
            <a:spAutoFit/>
          </a:bodyPr>
          <a:lstStyle/>
          <a:p>
            <a:pPr marL="0" lvl="0" indent="0" algn="ctr">
              <a:lnSpc>
                <a:spcPts val="5232"/>
              </a:lnSpc>
              <a:spcBef>
                <a:spcPct val="0"/>
              </a:spcBef>
            </a:pPr>
            <a:r>
              <a:rPr lang="en-US" sz="4025" b="1">
                <a:solidFill>
                  <a:srgbClr val="00AC01"/>
                </a:solidFill>
                <a:latin typeface="Tajawal Bold Bold"/>
                <a:ea typeface="Tajawal Bold Bold"/>
                <a:cs typeface="Tajawal Bold Bold"/>
                <a:sym typeface="Tajawal Bold Bold"/>
              </a:rPr>
              <a:t>Synchronisation continue</a:t>
            </a:r>
          </a:p>
        </p:txBody>
      </p:sp>
      <p:sp>
        <p:nvSpPr>
          <p:cNvPr id="27" name="TextBox 27"/>
          <p:cNvSpPr txBox="1"/>
          <p:nvPr/>
        </p:nvSpPr>
        <p:spPr>
          <a:xfrm>
            <a:off x="3202747" y="904875"/>
            <a:ext cx="11882507"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PROCESSUS DE SYNCHRONISATION</a:t>
            </a:r>
          </a:p>
        </p:txBody>
      </p:sp>
    </p:spTree>
  </p:cSld>
  <p:clrMapOvr>
    <a:masterClrMapping/>
  </p:clrMapOvr>
  <p:transition spd="med">
    <p:pull/>
  </p:transition>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rot="-8381794" flipH="1" flipV="1">
            <a:off x="3902636" y="4012013"/>
            <a:ext cx="2426105" cy="2517762"/>
          </a:xfrm>
          <a:custGeom>
            <a:avLst/>
            <a:gdLst/>
            <a:ahLst/>
            <a:cxnLst/>
            <a:rect l="l" t="t" r="r" b="b"/>
            <a:pathLst>
              <a:path w="2426105" h="2517762">
                <a:moveTo>
                  <a:pt x="2426106" y="2517762"/>
                </a:moveTo>
                <a:lnTo>
                  <a:pt x="0" y="2517762"/>
                </a:lnTo>
                <a:lnTo>
                  <a:pt x="0" y="0"/>
                </a:lnTo>
                <a:lnTo>
                  <a:pt x="2426106" y="0"/>
                </a:lnTo>
                <a:lnTo>
                  <a:pt x="2426106" y="2517762"/>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fr-FR"/>
          </a:p>
        </p:txBody>
      </p:sp>
      <p:sp>
        <p:nvSpPr>
          <p:cNvPr id="3" name="Freeform 3"/>
          <p:cNvSpPr/>
          <p:nvPr/>
        </p:nvSpPr>
        <p:spPr>
          <a:xfrm>
            <a:off x="6855088" y="4982829"/>
            <a:ext cx="1324302" cy="1592682"/>
          </a:xfrm>
          <a:custGeom>
            <a:avLst/>
            <a:gdLst/>
            <a:ahLst/>
            <a:cxnLst/>
            <a:rect l="l" t="t" r="r" b="b"/>
            <a:pathLst>
              <a:path w="1324302" h="1592682">
                <a:moveTo>
                  <a:pt x="0" y="0"/>
                </a:moveTo>
                <a:lnTo>
                  <a:pt x="1324302" y="0"/>
                </a:lnTo>
                <a:lnTo>
                  <a:pt x="1324302" y="1592682"/>
                </a:lnTo>
                <a:lnTo>
                  <a:pt x="0" y="159268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grpSp>
        <p:nvGrpSpPr>
          <p:cNvPr id="4" name="Group 4"/>
          <p:cNvGrpSpPr/>
          <p:nvPr/>
        </p:nvGrpSpPr>
        <p:grpSpPr>
          <a:xfrm>
            <a:off x="2192506" y="5517635"/>
            <a:ext cx="2430669" cy="2412745"/>
            <a:chOff x="0" y="0"/>
            <a:chExt cx="3240892" cy="3216993"/>
          </a:xfrm>
        </p:grpSpPr>
        <p:sp>
          <p:nvSpPr>
            <p:cNvPr id="5" name="Freeform 5"/>
            <p:cNvSpPr/>
            <p:nvPr/>
          </p:nvSpPr>
          <p:spPr>
            <a:xfrm>
              <a:off x="488125" y="365742"/>
              <a:ext cx="2264642" cy="2264642"/>
            </a:xfrm>
            <a:custGeom>
              <a:avLst/>
              <a:gdLst/>
              <a:ahLst/>
              <a:cxnLst/>
              <a:rect l="l" t="t" r="r" b="b"/>
              <a:pathLst>
                <a:path w="2264642" h="2264642">
                  <a:moveTo>
                    <a:pt x="0" y="0"/>
                  </a:moveTo>
                  <a:lnTo>
                    <a:pt x="2264642" y="0"/>
                  </a:lnTo>
                  <a:lnTo>
                    <a:pt x="2264642" y="2264642"/>
                  </a:lnTo>
                  <a:lnTo>
                    <a:pt x="0" y="2264642"/>
                  </a:lnTo>
                  <a:lnTo>
                    <a:pt x="0" y="0"/>
                  </a:lnTo>
                  <a:close/>
                </a:path>
              </a:pathLst>
            </a:custGeom>
            <a:blipFill>
              <a:blip r:embed="rId6"/>
              <a:stretch>
                <a:fillRect/>
              </a:stretch>
            </a:blipFill>
          </p:spPr>
          <p:txBody>
            <a:bodyPr/>
            <a:lstStyle/>
            <a:p>
              <a:endParaRPr lang="fr-FR"/>
            </a:p>
          </p:txBody>
        </p:sp>
        <p:sp>
          <p:nvSpPr>
            <p:cNvPr id="6" name="Freeform 6"/>
            <p:cNvSpPr/>
            <p:nvPr/>
          </p:nvSpPr>
          <p:spPr>
            <a:xfrm>
              <a:off x="0" y="0"/>
              <a:ext cx="3240892" cy="3216993"/>
            </a:xfrm>
            <a:custGeom>
              <a:avLst/>
              <a:gdLst/>
              <a:ahLst/>
              <a:cxnLst/>
              <a:rect l="l" t="t" r="r" b="b"/>
              <a:pathLst>
                <a:path w="3240892" h="3216993">
                  <a:moveTo>
                    <a:pt x="0" y="0"/>
                  </a:moveTo>
                  <a:lnTo>
                    <a:pt x="3240892" y="0"/>
                  </a:lnTo>
                  <a:lnTo>
                    <a:pt x="3240892" y="3216993"/>
                  </a:lnTo>
                  <a:lnTo>
                    <a:pt x="0" y="3216993"/>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66675" cap="rnd">
              <a:solidFill>
                <a:srgbClr val="FFFFFF"/>
              </a:solidFill>
              <a:prstDash val="solid"/>
              <a:round/>
            </a:ln>
          </p:spPr>
          <p:txBody>
            <a:bodyPr/>
            <a:lstStyle/>
            <a:p>
              <a:endParaRPr lang="fr-FR"/>
            </a:p>
          </p:txBody>
        </p:sp>
        <p:sp>
          <p:nvSpPr>
            <p:cNvPr id="7" name="TextBox 7"/>
            <p:cNvSpPr txBox="1"/>
            <p:nvPr/>
          </p:nvSpPr>
          <p:spPr>
            <a:xfrm>
              <a:off x="1149457" y="160596"/>
              <a:ext cx="941978" cy="372193"/>
            </a:xfrm>
            <a:prstGeom prst="rect">
              <a:avLst/>
            </a:prstGeom>
          </p:spPr>
          <p:txBody>
            <a:bodyPr lIns="0" tIns="0" rIns="0" bIns="0" rtlCol="0" anchor="t">
              <a:spAutoFit/>
            </a:bodyPr>
            <a:lstStyle/>
            <a:p>
              <a:pPr algn="ctr">
                <a:lnSpc>
                  <a:spcPts val="2315"/>
                </a:lnSpc>
              </a:pPr>
              <a:endParaRPr/>
            </a:p>
          </p:txBody>
        </p:sp>
        <p:sp>
          <p:nvSpPr>
            <p:cNvPr id="8" name="TextBox 8"/>
            <p:cNvSpPr txBox="1"/>
            <p:nvPr/>
          </p:nvSpPr>
          <p:spPr>
            <a:xfrm>
              <a:off x="946456" y="2377613"/>
              <a:ext cx="1526420" cy="479253"/>
            </a:xfrm>
            <a:prstGeom prst="rect">
              <a:avLst/>
            </a:prstGeom>
          </p:spPr>
          <p:txBody>
            <a:bodyPr lIns="0" tIns="0" rIns="0" bIns="0" rtlCol="0" anchor="t">
              <a:spAutoFit/>
            </a:bodyPr>
            <a:lstStyle/>
            <a:p>
              <a:pPr algn="ctr">
                <a:lnSpc>
                  <a:spcPts val="2730"/>
                </a:lnSpc>
              </a:pPr>
              <a:r>
                <a:rPr lang="en-US" sz="1950" b="1">
                  <a:solidFill>
                    <a:srgbClr val="FFFFFF"/>
                  </a:solidFill>
                  <a:latin typeface="Tajawal Bold Bold"/>
                  <a:ea typeface="Tajawal Bold Bold"/>
                  <a:cs typeface="Tajawal Bold Bold"/>
                  <a:sym typeface="Tajawal Bold Bold"/>
                </a:rPr>
                <a:t>Primaire</a:t>
              </a:r>
            </a:p>
          </p:txBody>
        </p:sp>
        <p:sp>
          <p:nvSpPr>
            <p:cNvPr id="9" name="TextBox 9"/>
            <p:cNvSpPr txBox="1"/>
            <p:nvPr/>
          </p:nvSpPr>
          <p:spPr>
            <a:xfrm>
              <a:off x="951193" y="63550"/>
              <a:ext cx="1338505" cy="406624"/>
            </a:xfrm>
            <a:prstGeom prst="rect">
              <a:avLst/>
            </a:prstGeom>
          </p:spPr>
          <p:txBody>
            <a:bodyPr lIns="0" tIns="0" rIns="0" bIns="0" rtlCol="0" anchor="t">
              <a:spAutoFit/>
            </a:bodyPr>
            <a:lstStyle/>
            <a:p>
              <a:pPr algn="ctr">
                <a:lnSpc>
                  <a:spcPts val="2316"/>
                </a:lnSpc>
              </a:pPr>
              <a:r>
                <a:rPr lang="en-US" sz="1654">
                  <a:solidFill>
                    <a:srgbClr val="FFFFFF"/>
                  </a:solidFill>
                  <a:latin typeface="Tajawal Bold"/>
                  <a:ea typeface="Tajawal Bold"/>
                  <a:cs typeface="Tajawal Bold"/>
                  <a:sym typeface="Tajawal Bold"/>
                </a:rPr>
                <a:t>Noeud </a:t>
              </a:r>
            </a:p>
          </p:txBody>
        </p:sp>
      </p:grpSp>
      <p:grpSp>
        <p:nvGrpSpPr>
          <p:cNvPr id="10" name="Group 10"/>
          <p:cNvGrpSpPr/>
          <p:nvPr/>
        </p:nvGrpSpPr>
        <p:grpSpPr>
          <a:xfrm>
            <a:off x="13049973" y="5517635"/>
            <a:ext cx="2430669" cy="2412745"/>
            <a:chOff x="0" y="0"/>
            <a:chExt cx="3240892" cy="3216993"/>
          </a:xfrm>
        </p:grpSpPr>
        <p:sp>
          <p:nvSpPr>
            <p:cNvPr id="11" name="Freeform 11"/>
            <p:cNvSpPr/>
            <p:nvPr/>
          </p:nvSpPr>
          <p:spPr>
            <a:xfrm>
              <a:off x="488125" y="365742"/>
              <a:ext cx="2264642" cy="2264642"/>
            </a:xfrm>
            <a:custGeom>
              <a:avLst/>
              <a:gdLst/>
              <a:ahLst/>
              <a:cxnLst/>
              <a:rect l="l" t="t" r="r" b="b"/>
              <a:pathLst>
                <a:path w="2264642" h="2264642">
                  <a:moveTo>
                    <a:pt x="0" y="0"/>
                  </a:moveTo>
                  <a:lnTo>
                    <a:pt x="2264642" y="0"/>
                  </a:lnTo>
                  <a:lnTo>
                    <a:pt x="2264642" y="2264642"/>
                  </a:lnTo>
                  <a:lnTo>
                    <a:pt x="0" y="2264642"/>
                  </a:lnTo>
                  <a:lnTo>
                    <a:pt x="0" y="0"/>
                  </a:lnTo>
                  <a:close/>
                </a:path>
              </a:pathLst>
            </a:custGeom>
            <a:blipFill>
              <a:blip r:embed="rId6"/>
              <a:stretch>
                <a:fillRect/>
              </a:stretch>
            </a:blipFill>
          </p:spPr>
          <p:txBody>
            <a:bodyPr/>
            <a:lstStyle/>
            <a:p>
              <a:endParaRPr lang="fr-FR"/>
            </a:p>
          </p:txBody>
        </p:sp>
        <p:sp>
          <p:nvSpPr>
            <p:cNvPr id="12" name="Freeform 12"/>
            <p:cNvSpPr/>
            <p:nvPr/>
          </p:nvSpPr>
          <p:spPr>
            <a:xfrm>
              <a:off x="0" y="0"/>
              <a:ext cx="3240892" cy="3216993"/>
            </a:xfrm>
            <a:custGeom>
              <a:avLst/>
              <a:gdLst/>
              <a:ahLst/>
              <a:cxnLst/>
              <a:rect l="l" t="t" r="r" b="b"/>
              <a:pathLst>
                <a:path w="3240892" h="3216993">
                  <a:moveTo>
                    <a:pt x="0" y="0"/>
                  </a:moveTo>
                  <a:lnTo>
                    <a:pt x="3240892" y="0"/>
                  </a:lnTo>
                  <a:lnTo>
                    <a:pt x="3240892" y="3216993"/>
                  </a:lnTo>
                  <a:lnTo>
                    <a:pt x="0" y="3216993"/>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66675" cap="rnd">
              <a:solidFill>
                <a:srgbClr val="FFFFFF"/>
              </a:solidFill>
              <a:prstDash val="solid"/>
              <a:round/>
            </a:ln>
          </p:spPr>
          <p:txBody>
            <a:bodyPr/>
            <a:lstStyle/>
            <a:p>
              <a:endParaRPr lang="fr-FR"/>
            </a:p>
          </p:txBody>
        </p:sp>
        <p:sp>
          <p:nvSpPr>
            <p:cNvPr id="13" name="TextBox 13"/>
            <p:cNvSpPr txBox="1"/>
            <p:nvPr/>
          </p:nvSpPr>
          <p:spPr>
            <a:xfrm>
              <a:off x="1149457" y="160596"/>
              <a:ext cx="941978" cy="372193"/>
            </a:xfrm>
            <a:prstGeom prst="rect">
              <a:avLst/>
            </a:prstGeom>
          </p:spPr>
          <p:txBody>
            <a:bodyPr lIns="0" tIns="0" rIns="0" bIns="0" rtlCol="0" anchor="t">
              <a:spAutoFit/>
            </a:bodyPr>
            <a:lstStyle/>
            <a:p>
              <a:pPr algn="ctr">
                <a:lnSpc>
                  <a:spcPts val="2315"/>
                </a:lnSpc>
              </a:pPr>
              <a:endParaRPr/>
            </a:p>
          </p:txBody>
        </p:sp>
        <p:sp>
          <p:nvSpPr>
            <p:cNvPr id="14" name="TextBox 14"/>
            <p:cNvSpPr txBox="1"/>
            <p:nvPr/>
          </p:nvSpPr>
          <p:spPr>
            <a:xfrm>
              <a:off x="717290" y="2390163"/>
              <a:ext cx="2035477" cy="479253"/>
            </a:xfrm>
            <a:prstGeom prst="rect">
              <a:avLst/>
            </a:prstGeom>
          </p:spPr>
          <p:txBody>
            <a:bodyPr lIns="0" tIns="0" rIns="0" bIns="0" rtlCol="0" anchor="t">
              <a:spAutoFit/>
            </a:bodyPr>
            <a:lstStyle/>
            <a:p>
              <a:pPr algn="ctr">
                <a:lnSpc>
                  <a:spcPts val="2730"/>
                </a:lnSpc>
              </a:pPr>
              <a:r>
                <a:rPr lang="en-US" sz="1950" b="1">
                  <a:solidFill>
                    <a:srgbClr val="FFFFFF"/>
                  </a:solidFill>
                  <a:latin typeface="Tajawal Bold Bold"/>
                  <a:ea typeface="Tajawal Bold Bold"/>
                  <a:cs typeface="Tajawal Bold Bold"/>
                  <a:sym typeface="Tajawal Bold Bold"/>
                </a:rPr>
                <a:t>Secondaire</a:t>
              </a:r>
            </a:p>
          </p:txBody>
        </p:sp>
        <p:sp>
          <p:nvSpPr>
            <p:cNvPr id="15" name="TextBox 15"/>
            <p:cNvSpPr txBox="1"/>
            <p:nvPr/>
          </p:nvSpPr>
          <p:spPr>
            <a:xfrm>
              <a:off x="951193" y="63550"/>
              <a:ext cx="1338505" cy="406624"/>
            </a:xfrm>
            <a:prstGeom prst="rect">
              <a:avLst/>
            </a:prstGeom>
          </p:spPr>
          <p:txBody>
            <a:bodyPr lIns="0" tIns="0" rIns="0" bIns="0" rtlCol="0" anchor="t">
              <a:spAutoFit/>
            </a:bodyPr>
            <a:lstStyle/>
            <a:p>
              <a:pPr algn="ctr">
                <a:lnSpc>
                  <a:spcPts val="2316"/>
                </a:lnSpc>
              </a:pPr>
              <a:r>
                <a:rPr lang="en-US" sz="1654">
                  <a:solidFill>
                    <a:srgbClr val="FFFFFF"/>
                  </a:solidFill>
                  <a:latin typeface="Tajawal Bold"/>
                  <a:ea typeface="Tajawal Bold"/>
                  <a:cs typeface="Tajawal Bold"/>
                  <a:sym typeface="Tajawal Bold"/>
                </a:rPr>
                <a:t>Noeud </a:t>
              </a:r>
            </a:p>
          </p:txBody>
        </p:sp>
      </p:grpSp>
      <p:sp>
        <p:nvSpPr>
          <p:cNvPr id="16" name="AutoShape 16"/>
          <p:cNvSpPr/>
          <p:nvPr/>
        </p:nvSpPr>
        <p:spPr>
          <a:xfrm flipH="1">
            <a:off x="8348997" y="6134100"/>
            <a:ext cx="4531368" cy="0"/>
          </a:xfrm>
          <a:prstGeom prst="line">
            <a:avLst/>
          </a:prstGeom>
          <a:ln w="76200" cap="flat">
            <a:solidFill>
              <a:srgbClr val="FFFFFF"/>
            </a:solidFill>
            <a:prstDash val="sysDot"/>
            <a:headEnd type="none" w="sm" len="sm"/>
            <a:tailEnd type="arrow" w="med" len="sm"/>
          </a:ln>
        </p:spPr>
        <p:txBody>
          <a:bodyPr/>
          <a:lstStyle/>
          <a:p>
            <a:endParaRPr lang="fr-FR"/>
          </a:p>
        </p:txBody>
      </p:sp>
      <p:sp>
        <p:nvSpPr>
          <p:cNvPr id="17" name="TextBox 17"/>
          <p:cNvSpPr txBox="1"/>
          <p:nvPr/>
        </p:nvSpPr>
        <p:spPr>
          <a:xfrm>
            <a:off x="6901615" y="5643179"/>
            <a:ext cx="1231246" cy="385555"/>
          </a:xfrm>
          <a:prstGeom prst="rect">
            <a:avLst/>
          </a:prstGeom>
        </p:spPr>
        <p:txBody>
          <a:bodyPr lIns="0" tIns="0" rIns="0" bIns="0" rtlCol="0" anchor="t">
            <a:spAutoFit/>
          </a:bodyPr>
          <a:lstStyle/>
          <a:p>
            <a:pPr marL="0" lvl="0" indent="0" algn="ctr">
              <a:lnSpc>
                <a:spcPts val="2734"/>
              </a:lnSpc>
              <a:spcBef>
                <a:spcPct val="0"/>
              </a:spcBef>
            </a:pPr>
            <a:r>
              <a:rPr lang="en-US" sz="2103" b="1">
                <a:solidFill>
                  <a:srgbClr val="000000"/>
                </a:solidFill>
                <a:latin typeface="Tajawal Bold Bold"/>
                <a:ea typeface="Tajawal Bold Bold"/>
                <a:cs typeface="Tajawal Bold Bold"/>
                <a:sym typeface="Tajawal Bold Bold"/>
              </a:rPr>
              <a:t>Oplog</a:t>
            </a:r>
          </a:p>
        </p:txBody>
      </p:sp>
      <p:sp>
        <p:nvSpPr>
          <p:cNvPr id="18" name="TextBox 18"/>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61</a:t>
            </a:r>
          </a:p>
        </p:txBody>
      </p:sp>
      <p:sp>
        <p:nvSpPr>
          <p:cNvPr id="19" name="Freeform 19"/>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9"/>
            <a:stretch>
              <a:fillRect/>
            </a:stretch>
          </a:blipFill>
        </p:spPr>
        <p:txBody>
          <a:bodyPr/>
          <a:lstStyle/>
          <a:p>
            <a:endParaRPr lang="fr-FR"/>
          </a:p>
        </p:txBody>
      </p:sp>
      <p:sp>
        <p:nvSpPr>
          <p:cNvPr id="20" name="Freeform 20"/>
          <p:cNvSpPr/>
          <p:nvPr/>
        </p:nvSpPr>
        <p:spPr>
          <a:xfrm rot="10435729">
            <a:off x="15152886" y="-3016228"/>
            <a:ext cx="7951775" cy="8527373"/>
          </a:xfrm>
          <a:custGeom>
            <a:avLst/>
            <a:gdLst/>
            <a:ahLst/>
            <a:cxnLst/>
            <a:rect l="l" t="t" r="r" b="b"/>
            <a:pathLst>
              <a:path w="7951775" h="8527373">
                <a:moveTo>
                  <a:pt x="0" y="0"/>
                </a:moveTo>
                <a:lnTo>
                  <a:pt x="7951775" y="0"/>
                </a:lnTo>
                <a:lnTo>
                  <a:pt x="7951775" y="8527372"/>
                </a:lnTo>
                <a:lnTo>
                  <a:pt x="0" y="8527372"/>
                </a:lnTo>
                <a:lnTo>
                  <a:pt x="0" y="0"/>
                </a:lnTo>
                <a:close/>
              </a:path>
            </a:pathLst>
          </a:custGeom>
          <a:blipFill>
            <a:blip r:embed="rId10"/>
            <a:stretch>
              <a:fillRect/>
            </a:stretch>
          </a:blipFill>
        </p:spPr>
        <p:txBody>
          <a:bodyPr/>
          <a:lstStyle/>
          <a:p>
            <a:endParaRPr lang="fr-FR"/>
          </a:p>
        </p:txBody>
      </p:sp>
      <p:grpSp>
        <p:nvGrpSpPr>
          <p:cNvPr id="21" name="Group 21"/>
          <p:cNvGrpSpPr/>
          <p:nvPr/>
        </p:nvGrpSpPr>
        <p:grpSpPr>
          <a:xfrm>
            <a:off x="14145539" y="4049842"/>
            <a:ext cx="2679530" cy="1467793"/>
            <a:chOff x="0" y="0"/>
            <a:chExt cx="3572706" cy="1957058"/>
          </a:xfrm>
        </p:grpSpPr>
        <p:sp>
          <p:nvSpPr>
            <p:cNvPr id="22" name="Freeform 22"/>
            <p:cNvSpPr/>
            <p:nvPr/>
          </p:nvSpPr>
          <p:spPr>
            <a:xfrm>
              <a:off x="0" y="0"/>
              <a:ext cx="3572706" cy="1957058"/>
            </a:xfrm>
            <a:custGeom>
              <a:avLst/>
              <a:gdLst/>
              <a:ahLst/>
              <a:cxnLst/>
              <a:rect l="l" t="t" r="r" b="b"/>
              <a:pathLst>
                <a:path w="3572706" h="1957058">
                  <a:moveTo>
                    <a:pt x="0" y="0"/>
                  </a:moveTo>
                  <a:lnTo>
                    <a:pt x="3572706" y="0"/>
                  </a:lnTo>
                  <a:lnTo>
                    <a:pt x="3572706" y="1957058"/>
                  </a:lnTo>
                  <a:lnTo>
                    <a:pt x="0" y="1957058"/>
                  </a:lnTo>
                  <a:lnTo>
                    <a:pt x="0" y="0"/>
                  </a:lnTo>
                  <a:close/>
                </a:path>
              </a:pathLst>
            </a:custGeom>
            <a:blipFill>
              <a:blip r:embed="rId11">
                <a:extLst>
                  <a:ext uri="{96DAC541-7B7A-43D3-8B79-37D633B846F1}">
                    <asvg:svgBlip xmlns:asvg="http://schemas.microsoft.com/office/drawing/2016/SVG/main" r:embed="rId12"/>
                  </a:ext>
                </a:extLst>
              </a:blip>
              <a:stretch>
                <a:fillRect t="-7138" b="-7138"/>
              </a:stretch>
            </a:blipFill>
          </p:spPr>
          <p:txBody>
            <a:bodyPr/>
            <a:lstStyle/>
            <a:p>
              <a:endParaRPr lang="fr-FR"/>
            </a:p>
          </p:txBody>
        </p:sp>
        <p:sp>
          <p:nvSpPr>
            <p:cNvPr id="23" name="TextBox 23"/>
            <p:cNvSpPr txBox="1"/>
            <p:nvPr/>
          </p:nvSpPr>
          <p:spPr>
            <a:xfrm>
              <a:off x="182404" y="672036"/>
              <a:ext cx="3207899" cy="574887"/>
            </a:xfrm>
            <a:prstGeom prst="rect">
              <a:avLst/>
            </a:prstGeom>
          </p:spPr>
          <p:txBody>
            <a:bodyPr lIns="0" tIns="0" rIns="0" bIns="0" rtlCol="0" anchor="t">
              <a:spAutoFit/>
            </a:bodyPr>
            <a:lstStyle/>
            <a:p>
              <a:pPr marL="0" lvl="0" indent="0" algn="ctr">
                <a:lnSpc>
                  <a:spcPts val="1690"/>
                </a:lnSpc>
                <a:spcBef>
                  <a:spcPct val="0"/>
                </a:spcBef>
              </a:pPr>
              <a:r>
                <a:rPr lang="en-US" sz="1300" b="1">
                  <a:solidFill>
                    <a:srgbClr val="000000"/>
                  </a:solidFill>
                  <a:latin typeface="Tajawal Bold Bold"/>
                  <a:ea typeface="Tajawal Bold Bold"/>
                  <a:cs typeface="Tajawal Bold Bold"/>
                  <a:sym typeface="Tajawal Bold Bold"/>
                </a:rPr>
                <a:t>garde une trace de la dernière opération qu'il a répliquée</a:t>
              </a:r>
            </a:p>
          </p:txBody>
        </p:sp>
      </p:grpSp>
      <p:sp>
        <p:nvSpPr>
          <p:cNvPr id="24" name="TextBox 24"/>
          <p:cNvSpPr txBox="1"/>
          <p:nvPr/>
        </p:nvSpPr>
        <p:spPr>
          <a:xfrm rot="-529085">
            <a:off x="2995197" y="4358682"/>
            <a:ext cx="3882102" cy="365125"/>
          </a:xfrm>
          <a:prstGeom prst="rect">
            <a:avLst/>
          </a:prstGeom>
        </p:spPr>
        <p:txBody>
          <a:bodyPr lIns="0" tIns="0" rIns="0" bIns="0" rtlCol="0" anchor="t">
            <a:spAutoFit/>
          </a:bodyPr>
          <a:lstStyle/>
          <a:p>
            <a:pPr marL="0" lvl="0" indent="0" algn="ctr">
              <a:lnSpc>
                <a:spcPts val="2600"/>
              </a:lnSpc>
              <a:spcBef>
                <a:spcPct val="0"/>
              </a:spcBef>
            </a:pPr>
            <a:r>
              <a:rPr lang="en-US" sz="2000">
                <a:solidFill>
                  <a:srgbClr val="FFFFFF"/>
                </a:solidFill>
                <a:latin typeface="Tajawal Bold"/>
                <a:ea typeface="Tajawal Bold"/>
                <a:cs typeface="Tajawal Bold"/>
                <a:sym typeface="Tajawal Bold"/>
              </a:rPr>
              <a:t>Nouvelle entrée dans l'oplog</a:t>
            </a:r>
          </a:p>
        </p:txBody>
      </p:sp>
      <p:sp>
        <p:nvSpPr>
          <p:cNvPr id="25" name="TextBox 25"/>
          <p:cNvSpPr txBox="1"/>
          <p:nvPr/>
        </p:nvSpPr>
        <p:spPr>
          <a:xfrm>
            <a:off x="9149953" y="5663609"/>
            <a:ext cx="3234599" cy="365125"/>
          </a:xfrm>
          <a:prstGeom prst="rect">
            <a:avLst/>
          </a:prstGeom>
        </p:spPr>
        <p:txBody>
          <a:bodyPr lIns="0" tIns="0" rIns="0" bIns="0" rtlCol="0" anchor="t">
            <a:spAutoFit/>
          </a:bodyPr>
          <a:lstStyle/>
          <a:p>
            <a:pPr marL="0" lvl="0" indent="0" algn="ctr">
              <a:lnSpc>
                <a:spcPts val="2600"/>
              </a:lnSpc>
              <a:spcBef>
                <a:spcPct val="0"/>
              </a:spcBef>
            </a:pPr>
            <a:r>
              <a:rPr lang="en-US" sz="2000">
                <a:solidFill>
                  <a:srgbClr val="FFFFFF"/>
                </a:solidFill>
                <a:latin typeface="Tajawal Bold"/>
                <a:ea typeface="Tajawal Bold"/>
                <a:cs typeface="Tajawal Bold"/>
                <a:sym typeface="Tajawal Bold"/>
              </a:rPr>
              <a:t>Récupère</a:t>
            </a:r>
          </a:p>
        </p:txBody>
      </p:sp>
      <p:sp>
        <p:nvSpPr>
          <p:cNvPr id="26" name="TextBox 26"/>
          <p:cNvSpPr txBox="1"/>
          <p:nvPr/>
        </p:nvSpPr>
        <p:spPr>
          <a:xfrm>
            <a:off x="6391467" y="2055686"/>
            <a:ext cx="5881927" cy="729932"/>
          </a:xfrm>
          <a:prstGeom prst="rect">
            <a:avLst/>
          </a:prstGeom>
        </p:spPr>
        <p:txBody>
          <a:bodyPr lIns="0" tIns="0" rIns="0" bIns="0" rtlCol="0" anchor="t">
            <a:spAutoFit/>
          </a:bodyPr>
          <a:lstStyle/>
          <a:p>
            <a:pPr marL="0" lvl="0" indent="0" algn="ctr">
              <a:lnSpc>
                <a:spcPts val="5232"/>
              </a:lnSpc>
              <a:spcBef>
                <a:spcPct val="0"/>
              </a:spcBef>
            </a:pPr>
            <a:r>
              <a:rPr lang="en-US" sz="4025" b="1">
                <a:solidFill>
                  <a:srgbClr val="00AC01"/>
                </a:solidFill>
                <a:latin typeface="Tajawal Bold Bold"/>
                <a:ea typeface="Tajawal Bold Bold"/>
                <a:cs typeface="Tajawal Bold Bold"/>
                <a:sym typeface="Tajawal Bold Bold"/>
              </a:rPr>
              <a:t>Synchronisation continue</a:t>
            </a:r>
          </a:p>
        </p:txBody>
      </p:sp>
      <p:sp>
        <p:nvSpPr>
          <p:cNvPr id="27" name="TextBox 27"/>
          <p:cNvSpPr txBox="1"/>
          <p:nvPr/>
        </p:nvSpPr>
        <p:spPr>
          <a:xfrm>
            <a:off x="3202747" y="904875"/>
            <a:ext cx="11882507"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PROCESSUS DE SYNCHRONISATION</a:t>
            </a:r>
          </a:p>
        </p:txBody>
      </p:sp>
    </p:spTree>
  </p:cSld>
  <p:clrMapOvr>
    <a:masterClrMapping/>
  </p:clrMapOvr>
  <p:transition spd="med">
    <p:pull/>
  </p:transition>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9145744" y="3109584"/>
            <a:ext cx="2269850" cy="2253112"/>
            <a:chOff x="0" y="0"/>
            <a:chExt cx="3026466" cy="3004149"/>
          </a:xfrm>
        </p:grpSpPr>
        <p:sp>
          <p:nvSpPr>
            <p:cNvPr id="3" name="Freeform 3"/>
            <p:cNvSpPr/>
            <p:nvPr/>
          </p:nvSpPr>
          <p:spPr>
            <a:xfrm>
              <a:off x="455829" y="341543"/>
              <a:ext cx="2114808" cy="2114808"/>
            </a:xfrm>
            <a:custGeom>
              <a:avLst/>
              <a:gdLst/>
              <a:ahLst/>
              <a:cxnLst/>
              <a:rect l="l" t="t" r="r" b="b"/>
              <a:pathLst>
                <a:path w="2114808" h="2114808">
                  <a:moveTo>
                    <a:pt x="0" y="0"/>
                  </a:moveTo>
                  <a:lnTo>
                    <a:pt x="2114808" y="0"/>
                  </a:lnTo>
                  <a:lnTo>
                    <a:pt x="2114808" y="2114808"/>
                  </a:lnTo>
                  <a:lnTo>
                    <a:pt x="0" y="2114808"/>
                  </a:lnTo>
                  <a:lnTo>
                    <a:pt x="0" y="0"/>
                  </a:lnTo>
                  <a:close/>
                </a:path>
              </a:pathLst>
            </a:custGeom>
            <a:blipFill>
              <a:blip r:embed="rId2"/>
              <a:stretch>
                <a:fillRect/>
              </a:stretch>
            </a:blipFill>
          </p:spPr>
          <p:txBody>
            <a:bodyPr/>
            <a:lstStyle/>
            <a:p>
              <a:endParaRPr lang="fr-FR"/>
            </a:p>
          </p:txBody>
        </p:sp>
        <p:sp>
          <p:nvSpPr>
            <p:cNvPr id="4" name="Freeform 4"/>
            <p:cNvSpPr/>
            <p:nvPr/>
          </p:nvSpPr>
          <p:spPr>
            <a:xfrm>
              <a:off x="0" y="0"/>
              <a:ext cx="3026466" cy="3004149"/>
            </a:xfrm>
            <a:custGeom>
              <a:avLst/>
              <a:gdLst/>
              <a:ahLst/>
              <a:cxnLst/>
              <a:rect l="l" t="t" r="r" b="b"/>
              <a:pathLst>
                <a:path w="3026466" h="3004149">
                  <a:moveTo>
                    <a:pt x="0" y="0"/>
                  </a:moveTo>
                  <a:lnTo>
                    <a:pt x="3026466" y="0"/>
                  </a:lnTo>
                  <a:lnTo>
                    <a:pt x="3026466" y="3004149"/>
                  </a:lnTo>
                  <a:lnTo>
                    <a:pt x="0" y="3004149"/>
                  </a:lnTo>
                  <a:lnTo>
                    <a:pt x="0" y="0"/>
                  </a:lnTo>
                  <a:close/>
                </a:path>
              </a:pathLst>
            </a:custGeom>
            <a:blipFill>
              <a:blip r:embed="rId3">
                <a:extLst>
                  <a:ext uri="{96DAC541-7B7A-43D3-8B79-37D633B846F1}">
                    <asvg:svgBlip xmlns:asvg="http://schemas.microsoft.com/office/drawing/2016/SVG/main" r:embed="rId4"/>
                  </a:ext>
                </a:extLst>
              </a:blip>
              <a:stretch>
                <a:fillRect t="-371" b="-371"/>
              </a:stretch>
            </a:blipFill>
            <a:ln w="66675" cap="rnd">
              <a:solidFill>
                <a:srgbClr val="FFFFFF"/>
              </a:solidFill>
              <a:prstDash val="solid"/>
              <a:round/>
            </a:ln>
          </p:spPr>
          <p:txBody>
            <a:bodyPr/>
            <a:lstStyle/>
            <a:p>
              <a:endParaRPr lang="fr-FR"/>
            </a:p>
          </p:txBody>
        </p:sp>
        <p:sp>
          <p:nvSpPr>
            <p:cNvPr id="5" name="TextBox 5"/>
            <p:cNvSpPr txBox="1"/>
            <p:nvPr/>
          </p:nvSpPr>
          <p:spPr>
            <a:xfrm>
              <a:off x="1073406" y="156974"/>
              <a:ext cx="879654" cy="340563"/>
            </a:xfrm>
            <a:prstGeom prst="rect">
              <a:avLst/>
            </a:prstGeom>
          </p:spPr>
          <p:txBody>
            <a:bodyPr lIns="0" tIns="0" rIns="0" bIns="0" rtlCol="0" anchor="t">
              <a:spAutoFit/>
            </a:bodyPr>
            <a:lstStyle/>
            <a:p>
              <a:pPr algn="ctr">
                <a:lnSpc>
                  <a:spcPts val="2162"/>
                </a:lnSpc>
              </a:pPr>
              <a:endParaRPr/>
            </a:p>
          </p:txBody>
        </p:sp>
        <p:sp>
          <p:nvSpPr>
            <p:cNvPr id="6" name="TextBox 6"/>
            <p:cNvSpPr txBox="1"/>
            <p:nvPr/>
          </p:nvSpPr>
          <p:spPr>
            <a:xfrm>
              <a:off x="883836" y="2224157"/>
              <a:ext cx="1425428" cy="443691"/>
            </a:xfrm>
            <a:prstGeom prst="rect">
              <a:avLst/>
            </a:prstGeom>
          </p:spPr>
          <p:txBody>
            <a:bodyPr lIns="0" tIns="0" rIns="0" bIns="0" rtlCol="0" anchor="t">
              <a:spAutoFit/>
            </a:bodyPr>
            <a:lstStyle/>
            <a:p>
              <a:pPr algn="ctr">
                <a:lnSpc>
                  <a:spcPts val="2549"/>
                </a:lnSpc>
              </a:pPr>
              <a:r>
                <a:rPr lang="en-US" sz="1821" b="1">
                  <a:solidFill>
                    <a:srgbClr val="FFFFFF"/>
                  </a:solidFill>
                  <a:latin typeface="Tajawal Bold Bold"/>
                  <a:ea typeface="Tajawal Bold Bold"/>
                  <a:cs typeface="Tajawal Bold Bold"/>
                  <a:sym typeface="Tajawal Bold Bold"/>
                </a:rPr>
                <a:t>Primaire</a:t>
              </a:r>
            </a:p>
          </p:txBody>
        </p:sp>
        <p:sp>
          <p:nvSpPr>
            <p:cNvPr id="7" name="TextBox 7"/>
            <p:cNvSpPr txBox="1"/>
            <p:nvPr/>
          </p:nvSpPr>
          <p:spPr>
            <a:xfrm>
              <a:off x="888260" y="63829"/>
              <a:ext cx="1249946" cy="375237"/>
            </a:xfrm>
            <a:prstGeom prst="rect">
              <a:avLst/>
            </a:prstGeom>
          </p:spPr>
          <p:txBody>
            <a:bodyPr lIns="0" tIns="0" rIns="0" bIns="0" rtlCol="0" anchor="t">
              <a:spAutoFit/>
            </a:bodyPr>
            <a:lstStyle/>
            <a:p>
              <a:pPr algn="ctr">
                <a:lnSpc>
                  <a:spcPts val="2163"/>
                </a:lnSpc>
              </a:pPr>
              <a:r>
                <a:rPr lang="en-US" sz="1545">
                  <a:solidFill>
                    <a:srgbClr val="FFFFFF"/>
                  </a:solidFill>
                  <a:latin typeface="Tajawal Bold"/>
                  <a:ea typeface="Tajawal Bold"/>
                  <a:cs typeface="Tajawal Bold"/>
                  <a:sym typeface="Tajawal Bold"/>
                </a:rPr>
                <a:t>Noeud </a:t>
              </a:r>
            </a:p>
          </p:txBody>
        </p:sp>
      </p:grpSp>
      <p:sp>
        <p:nvSpPr>
          <p:cNvPr id="8" name="Freeform 8"/>
          <p:cNvSpPr/>
          <p:nvPr/>
        </p:nvSpPr>
        <p:spPr>
          <a:xfrm rot="-9044977" flipH="1" flipV="1">
            <a:off x="10281071" y="2181621"/>
            <a:ext cx="1310580" cy="1360093"/>
          </a:xfrm>
          <a:custGeom>
            <a:avLst/>
            <a:gdLst/>
            <a:ahLst/>
            <a:cxnLst/>
            <a:rect l="l" t="t" r="r" b="b"/>
            <a:pathLst>
              <a:path w="1310580" h="1360093">
                <a:moveTo>
                  <a:pt x="1310580" y="1360093"/>
                </a:moveTo>
                <a:lnTo>
                  <a:pt x="0" y="1360093"/>
                </a:lnTo>
                <a:lnTo>
                  <a:pt x="0" y="0"/>
                </a:lnTo>
                <a:lnTo>
                  <a:pt x="1310580" y="0"/>
                </a:lnTo>
                <a:lnTo>
                  <a:pt x="1310580" y="1360093"/>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txBody>
          <a:bodyPr/>
          <a:lstStyle/>
          <a:p>
            <a:endParaRPr lang="fr-FR"/>
          </a:p>
        </p:txBody>
      </p:sp>
      <p:sp>
        <p:nvSpPr>
          <p:cNvPr id="9" name="Freeform 9"/>
          <p:cNvSpPr/>
          <p:nvPr/>
        </p:nvSpPr>
        <p:spPr>
          <a:xfrm>
            <a:off x="11840386" y="2208173"/>
            <a:ext cx="749516" cy="901411"/>
          </a:xfrm>
          <a:custGeom>
            <a:avLst/>
            <a:gdLst/>
            <a:ahLst/>
            <a:cxnLst/>
            <a:rect l="l" t="t" r="r" b="b"/>
            <a:pathLst>
              <a:path w="749516" h="901411">
                <a:moveTo>
                  <a:pt x="0" y="0"/>
                </a:moveTo>
                <a:lnTo>
                  <a:pt x="749516" y="0"/>
                </a:lnTo>
                <a:lnTo>
                  <a:pt x="749516" y="901411"/>
                </a:lnTo>
                <a:lnTo>
                  <a:pt x="0" y="90141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fr-FR"/>
          </a:p>
        </p:txBody>
      </p:sp>
      <p:grpSp>
        <p:nvGrpSpPr>
          <p:cNvPr id="10" name="Group 10"/>
          <p:cNvGrpSpPr/>
          <p:nvPr/>
        </p:nvGrpSpPr>
        <p:grpSpPr>
          <a:xfrm>
            <a:off x="9144000" y="7005188"/>
            <a:ext cx="2269850" cy="2253112"/>
            <a:chOff x="0" y="0"/>
            <a:chExt cx="3026466" cy="3004149"/>
          </a:xfrm>
        </p:grpSpPr>
        <p:sp>
          <p:nvSpPr>
            <p:cNvPr id="11" name="Freeform 11"/>
            <p:cNvSpPr/>
            <p:nvPr/>
          </p:nvSpPr>
          <p:spPr>
            <a:xfrm>
              <a:off x="455829" y="341543"/>
              <a:ext cx="2114808" cy="2114808"/>
            </a:xfrm>
            <a:custGeom>
              <a:avLst/>
              <a:gdLst/>
              <a:ahLst/>
              <a:cxnLst/>
              <a:rect l="l" t="t" r="r" b="b"/>
              <a:pathLst>
                <a:path w="2114808" h="2114808">
                  <a:moveTo>
                    <a:pt x="0" y="0"/>
                  </a:moveTo>
                  <a:lnTo>
                    <a:pt x="2114808" y="0"/>
                  </a:lnTo>
                  <a:lnTo>
                    <a:pt x="2114808" y="2114808"/>
                  </a:lnTo>
                  <a:lnTo>
                    <a:pt x="0" y="2114808"/>
                  </a:lnTo>
                  <a:lnTo>
                    <a:pt x="0" y="0"/>
                  </a:lnTo>
                  <a:close/>
                </a:path>
              </a:pathLst>
            </a:custGeom>
            <a:blipFill>
              <a:blip r:embed="rId2"/>
              <a:stretch>
                <a:fillRect/>
              </a:stretch>
            </a:blipFill>
          </p:spPr>
          <p:txBody>
            <a:bodyPr/>
            <a:lstStyle/>
            <a:p>
              <a:endParaRPr lang="fr-FR"/>
            </a:p>
          </p:txBody>
        </p:sp>
        <p:sp>
          <p:nvSpPr>
            <p:cNvPr id="12" name="Freeform 12"/>
            <p:cNvSpPr/>
            <p:nvPr/>
          </p:nvSpPr>
          <p:spPr>
            <a:xfrm>
              <a:off x="0" y="0"/>
              <a:ext cx="3026466" cy="3004149"/>
            </a:xfrm>
            <a:custGeom>
              <a:avLst/>
              <a:gdLst/>
              <a:ahLst/>
              <a:cxnLst/>
              <a:rect l="l" t="t" r="r" b="b"/>
              <a:pathLst>
                <a:path w="3026466" h="3004149">
                  <a:moveTo>
                    <a:pt x="0" y="0"/>
                  </a:moveTo>
                  <a:lnTo>
                    <a:pt x="3026466" y="0"/>
                  </a:lnTo>
                  <a:lnTo>
                    <a:pt x="3026466" y="3004149"/>
                  </a:lnTo>
                  <a:lnTo>
                    <a:pt x="0" y="3004149"/>
                  </a:lnTo>
                  <a:lnTo>
                    <a:pt x="0" y="0"/>
                  </a:lnTo>
                  <a:close/>
                </a:path>
              </a:pathLst>
            </a:custGeom>
            <a:blipFill>
              <a:blip r:embed="rId3">
                <a:extLst>
                  <a:ext uri="{96DAC541-7B7A-43D3-8B79-37D633B846F1}">
                    <asvg:svgBlip xmlns:asvg="http://schemas.microsoft.com/office/drawing/2016/SVG/main" r:embed="rId4"/>
                  </a:ext>
                </a:extLst>
              </a:blip>
              <a:stretch>
                <a:fillRect t="-371" b="-371"/>
              </a:stretch>
            </a:blipFill>
            <a:ln w="66675" cap="rnd">
              <a:solidFill>
                <a:srgbClr val="FFFFFF"/>
              </a:solidFill>
              <a:prstDash val="solid"/>
              <a:round/>
            </a:ln>
          </p:spPr>
          <p:txBody>
            <a:bodyPr/>
            <a:lstStyle/>
            <a:p>
              <a:endParaRPr lang="fr-FR"/>
            </a:p>
          </p:txBody>
        </p:sp>
        <p:sp>
          <p:nvSpPr>
            <p:cNvPr id="13" name="TextBox 13"/>
            <p:cNvSpPr txBox="1"/>
            <p:nvPr/>
          </p:nvSpPr>
          <p:spPr>
            <a:xfrm>
              <a:off x="1073406" y="156974"/>
              <a:ext cx="879654" cy="340563"/>
            </a:xfrm>
            <a:prstGeom prst="rect">
              <a:avLst/>
            </a:prstGeom>
          </p:spPr>
          <p:txBody>
            <a:bodyPr lIns="0" tIns="0" rIns="0" bIns="0" rtlCol="0" anchor="t">
              <a:spAutoFit/>
            </a:bodyPr>
            <a:lstStyle/>
            <a:p>
              <a:pPr algn="ctr">
                <a:lnSpc>
                  <a:spcPts val="2162"/>
                </a:lnSpc>
              </a:pPr>
              <a:endParaRPr/>
            </a:p>
          </p:txBody>
        </p:sp>
        <p:sp>
          <p:nvSpPr>
            <p:cNvPr id="14" name="TextBox 14"/>
            <p:cNvSpPr txBox="1"/>
            <p:nvPr/>
          </p:nvSpPr>
          <p:spPr>
            <a:xfrm>
              <a:off x="669833" y="2235877"/>
              <a:ext cx="1900804" cy="443691"/>
            </a:xfrm>
            <a:prstGeom prst="rect">
              <a:avLst/>
            </a:prstGeom>
          </p:spPr>
          <p:txBody>
            <a:bodyPr lIns="0" tIns="0" rIns="0" bIns="0" rtlCol="0" anchor="t">
              <a:spAutoFit/>
            </a:bodyPr>
            <a:lstStyle/>
            <a:p>
              <a:pPr algn="ctr">
                <a:lnSpc>
                  <a:spcPts val="2549"/>
                </a:lnSpc>
              </a:pPr>
              <a:r>
                <a:rPr lang="en-US" sz="1821" b="1">
                  <a:solidFill>
                    <a:srgbClr val="FFFFFF"/>
                  </a:solidFill>
                  <a:latin typeface="Tajawal Bold Bold"/>
                  <a:ea typeface="Tajawal Bold Bold"/>
                  <a:cs typeface="Tajawal Bold Bold"/>
                  <a:sym typeface="Tajawal Bold Bold"/>
                </a:rPr>
                <a:t>Secondaire</a:t>
              </a:r>
            </a:p>
          </p:txBody>
        </p:sp>
        <p:sp>
          <p:nvSpPr>
            <p:cNvPr id="15" name="TextBox 15"/>
            <p:cNvSpPr txBox="1"/>
            <p:nvPr/>
          </p:nvSpPr>
          <p:spPr>
            <a:xfrm>
              <a:off x="888260" y="63829"/>
              <a:ext cx="1249946" cy="375237"/>
            </a:xfrm>
            <a:prstGeom prst="rect">
              <a:avLst/>
            </a:prstGeom>
          </p:spPr>
          <p:txBody>
            <a:bodyPr lIns="0" tIns="0" rIns="0" bIns="0" rtlCol="0" anchor="t">
              <a:spAutoFit/>
            </a:bodyPr>
            <a:lstStyle/>
            <a:p>
              <a:pPr algn="ctr">
                <a:lnSpc>
                  <a:spcPts val="2163"/>
                </a:lnSpc>
              </a:pPr>
              <a:r>
                <a:rPr lang="en-US" sz="1545">
                  <a:solidFill>
                    <a:srgbClr val="FFFFFF"/>
                  </a:solidFill>
                  <a:latin typeface="Tajawal Bold"/>
                  <a:ea typeface="Tajawal Bold"/>
                  <a:cs typeface="Tajawal Bold"/>
                  <a:sym typeface="Tajawal Bold"/>
                </a:rPr>
                <a:t>Noeud </a:t>
              </a:r>
            </a:p>
          </p:txBody>
        </p:sp>
      </p:grpSp>
      <p:sp>
        <p:nvSpPr>
          <p:cNvPr id="16" name="AutoShape 16"/>
          <p:cNvSpPr/>
          <p:nvPr/>
        </p:nvSpPr>
        <p:spPr>
          <a:xfrm flipH="1" flipV="1">
            <a:off x="12651734" y="2701741"/>
            <a:ext cx="1251082" cy="0"/>
          </a:xfrm>
          <a:prstGeom prst="line">
            <a:avLst/>
          </a:prstGeom>
          <a:ln w="85725" cap="flat">
            <a:solidFill>
              <a:srgbClr val="FFFFFF"/>
            </a:solidFill>
            <a:prstDash val="sysDot"/>
            <a:headEnd type="none" w="sm" len="sm"/>
            <a:tailEnd type="arrow" w="med" len="sm"/>
          </a:ln>
        </p:spPr>
        <p:txBody>
          <a:bodyPr/>
          <a:lstStyle/>
          <a:p>
            <a:endParaRPr lang="fr-FR"/>
          </a:p>
        </p:txBody>
      </p:sp>
      <p:sp>
        <p:nvSpPr>
          <p:cNvPr id="17" name="AutoShape 17"/>
          <p:cNvSpPr/>
          <p:nvPr/>
        </p:nvSpPr>
        <p:spPr>
          <a:xfrm flipV="1">
            <a:off x="11457981" y="8591519"/>
            <a:ext cx="2329547" cy="0"/>
          </a:xfrm>
          <a:prstGeom prst="line">
            <a:avLst/>
          </a:prstGeom>
          <a:ln w="85725" cap="flat">
            <a:solidFill>
              <a:srgbClr val="FFFFFF"/>
            </a:solidFill>
            <a:prstDash val="sysDot"/>
            <a:headEnd type="none" w="sm" len="sm"/>
            <a:tailEnd type="none" w="sm" len="sm"/>
          </a:ln>
        </p:spPr>
        <p:txBody>
          <a:bodyPr/>
          <a:lstStyle/>
          <a:p>
            <a:endParaRPr lang="fr-FR"/>
          </a:p>
        </p:txBody>
      </p:sp>
      <p:sp>
        <p:nvSpPr>
          <p:cNvPr id="18" name="AutoShape 18"/>
          <p:cNvSpPr/>
          <p:nvPr/>
        </p:nvSpPr>
        <p:spPr>
          <a:xfrm>
            <a:off x="13867523" y="2800124"/>
            <a:ext cx="35294" cy="5826974"/>
          </a:xfrm>
          <a:prstGeom prst="line">
            <a:avLst/>
          </a:prstGeom>
          <a:ln w="85725" cap="flat">
            <a:solidFill>
              <a:srgbClr val="FFFFFF"/>
            </a:solidFill>
            <a:prstDash val="sysDot"/>
            <a:headEnd type="none" w="sm" len="sm"/>
            <a:tailEnd type="none" w="sm" len="sm"/>
          </a:ln>
        </p:spPr>
        <p:txBody>
          <a:bodyPr/>
          <a:lstStyle/>
          <a:p>
            <a:endParaRPr lang="fr-FR"/>
          </a:p>
        </p:txBody>
      </p:sp>
      <p:sp>
        <p:nvSpPr>
          <p:cNvPr id="19" name="Freeform 19"/>
          <p:cNvSpPr/>
          <p:nvPr/>
        </p:nvSpPr>
        <p:spPr>
          <a:xfrm>
            <a:off x="16516625" y="4801878"/>
            <a:ext cx="1228872" cy="1199826"/>
          </a:xfrm>
          <a:custGeom>
            <a:avLst/>
            <a:gdLst/>
            <a:ahLst/>
            <a:cxnLst/>
            <a:rect l="l" t="t" r="r" b="b"/>
            <a:pathLst>
              <a:path w="1228872" h="1199826">
                <a:moveTo>
                  <a:pt x="0" y="0"/>
                </a:moveTo>
                <a:lnTo>
                  <a:pt x="1228872" y="0"/>
                </a:lnTo>
                <a:lnTo>
                  <a:pt x="1228872" y="1199826"/>
                </a:lnTo>
                <a:lnTo>
                  <a:pt x="0" y="1199826"/>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fr-FR"/>
          </a:p>
        </p:txBody>
      </p:sp>
      <p:sp>
        <p:nvSpPr>
          <p:cNvPr id="20" name="TextBox 20"/>
          <p:cNvSpPr txBox="1"/>
          <p:nvPr/>
        </p:nvSpPr>
        <p:spPr>
          <a:xfrm>
            <a:off x="11866719" y="2581548"/>
            <a:ext cx="696849" cy="218577"/>
          </a:xfrm>
          <a:prstGeom prst="rect">
            <a:avLst/>
          </a:prstGeom>
        </p:spPr>
        <p:txBody>
          <a:bodyPr lIns="0" tIns="0" rIns="0" bIns="0" rtlCol="0" anchor="t">
            <a:spAutoFit/>
          </a:bodyPr>
          <a:lstStyle/>
          <a:p>
            <a:pPr marL="0" lvl="0" indent="0" algn="ctr">
              <a:lnSpc>
                <a:spcPts val="1547"/>
              </a:lnSpc>
              <a:spcBef>
                <a:spcPct val="0"/>
              </a:spcBef>
            </a:pPr>
            <a:r>
              <a:rPr lang="en-US" sz="1190" b="1">
                <a:solidFill>
                  <a:srgbClr val="000000"/>
                </a:solidFill>
                <a:latin typeface="Tajawal Bold Bold"/>
                <a:ea typeface="Tajawal Bold Bold"/>
                <a:cs typeface="Tajawal Bold Bold"/>
                <a:sym typeface="Tajawal Bold Bold"/>
              </a:rPr>
              <a:t>Oplog</a:t>
            </a:r>
          </a:p>
        </p:txBody>
      </p:sp>
      <p:sp>
        <p:nvSpPr>
          <p:cNvPr id="21" name="AutoShape 21"/>
          <p:cNvSpPr/>
          <p:nvPr/>
        </p:nvSpPr>
        <p:spPr>
          <a:xfrm flipV="1">
            <a:off x="13903102" y="5653207"/>
            <a:ext cx="2225095" cy="19049"/>
          </a:xfrm>
          <a:prstGeom prst="line">
            <a:avLst/>
          </a:prstGeom>
          <a:ln w="66675" cap="flat">
            <a:solidFill>
              <a:srgbClr val="FFFFFF"/>
            </a:solidFill>
            <a:prstDash val="solid"/>
            <a:headEnd type="none" w="sm" len="sm"/>
            <a:tailEnd type="arrow" w="med" len="sm"/>
          </a:ln>
        </p:spPr>
        <p:txBody>
          <a:bodyPr/>
          <a:lstStyle/>
          <a:p>
            <a:endParaRPr lang="fr-FR"/>
          </a:p>
        </p:txBody>
      </p:sp>
      <p:sp>
        <p:nvSpPr>
          <p:cNvPr id="22" name="TextBox 22"/>
          <p:cNvSpPr txBox="1"/>
          <p:nvPr/>
        </p:nvSpPr>
        <p:spPr>
          <a:xfrm>
            <a:off x="16128198" y="6177509"/>
            <a:ext cx="2005727" cy="365125"/>
          </a:xfrm>
          <a:prstGeom prst="rect">
            <a:avLst/>
          </a:prstGeom>
        </p:spPr>
        <p:txBody>
          <a:bodyPr lIns="0" tIns="0" rIns="0" bIns="0" rtlCol="0" anchor="t">
            <a:spAutoFit/>
          </a:bodyPr>
          <a:lstStyle/>
          <a:p>
            <a:pPr marL="0" lvl="0" indent="0" algn="ctr">
              <a:lnSpc>
                <a:spcPts val="2600"/>
              </a:lnSpc>
              <a:spcBef>
                <a:spcPct val="0"/>
              </a:spcBef>
            </a:pPr>
            <a:r>
              <a:rPr lang="en-US" sz="2000" b="1">
                <a:solidFill>
                  <a:srgbClr val="FFFFFF"/>
                </a:solidFill>
                <a:latin typeface="Tajawal Bold Bold"/>
                <a:ea typeface="Tajawal Bold Bold"/>
                <a:cs typeface="Tajawal Bold Bold"/>
                <a:sym typeface="Tajawal Bold Bold"/>
              </a:rPr>
              <a:t>Replication Lag</a:t>
            </a:r>
          </a:p>
        </p:txBody>
      </p:sp>
      <p:grpSp>
        <p:nvGrpSpPr>
          <p:cNvPr id="23" name="Group 23"/>
          <p:cNvGrpSpPr/>
          <p:nvPr/>
        </p:nvGrpSpPr>
        <p:grpSpPr>
          <a:xfrm>
            <a:off x="380271" y="4575773"/>
            <a:ext cx="8072534" cy="2327770"/>
            <a:chOff x="0" y="0"/>
            <a:chExt cx="10763379" cy="3103694"/>
          </a:xfrm>
        </p:grpSpPr>
        <p:sp>
          <p:nvSpPr>
            <p:cNvPr id="24" name="Freeform 24"/>
            <p:cNvSpPr/>
            <p:nvPr/>
          </p:nvSpPr>
          <p:spPr>
            <a:xfrm>
              <a:off x="0" y="0"/>
              <a:ext cx="10763379" cy="3103694"/>
            </a:xfrm>
            <a:custGeom>
              <a:avLst/>
              <a:gdLst/>
              <a:ahLst/>
              <a:cxnLst/>
              <a:rect l="l" t="t" r="r" b="b"/>
              <a:pathLst>
                <a:path w="10763379" h="3103694">
                  <a:moveTo>
                    <a:pt x="0" y="0"/>
                  </a:moveTo>
                  <a:lnTo>
                    <a:pt x="10763379" y="0"/>
                  </a:lnTo>
                  <a:lnTo>
                    <a:pt x="10763379" y="3103694"/>
                  </a:lnTo>
                  <a:lnTo>
                    <a:pt x="0" y="3103694"/>
                  </a:lnTo>
                  <a:close/>
                </a:path>
              </a:pathLst>
            </a:custGeom>
            <a:solidFill>
              <a:srgbClr val="000000">
                <a:alpha val="0"/>
              </a:srgbClr>
            </a:solidFill>
          </p:spPr>
          <p:txBody>
            <a:bodyPr/>
            <a:lstStyle/>
            <a:p>
              <a:endParaRPr lang="fr-FR"/>
            </a:p>
          </p:txBody>
        </p:sp>
        <p:sp>
          <p:nvSpPr>
            <p:cNvPr id="25" name="TextBox 25"/>
            <p:cNvSpPr txBox="1"/>
            <p:nvPr/>
          </p:nvSpPr>
          <p:spPr>
            <a:xfrm>
              <a:off x="0" y="-133350"/>
              <a:ext cx="10763379" cy="3237044"/>
            </a:xfrm>
            <a:prstGeom prst="rect">
              <a:avLst/>
            </a:prstGeom>
          </p:spPr>
          <p:txBody>
            <a:bodyPr lIns="0" tIns="0" rIns="0" bIns="0" rtlCol="0" anchor="t"/>
            <a:lstStyle/>
            <a:p>
              <a:pPr algn="ctr">
                <a:lnSpc>
                  <a:spcPts val="3657"/>
                </a:lnSpc>
              </a:pPr>
              <a:r>
                <a:rPr lang="en-US" sz="2300" b="1">
                  <a:solidFill>
                    <a:srgbClr val="FFFFFF"/>
                  </a:solidFill>
                  <a:latin typeface="Tajawal Bold"/>
                  <a:ea typeface="Tajawal Bold"/>
                  <a:cs typeface="Tajawal Bold"/>
                  <a:sym typeface="Tajawal Bold"/>
                </a:rPr>
                <a:t>Ce processus de demande et de réponse se fait de manière asynchrone.Le Primary et les Secondaries ne sont donc pas toujours parfaitement synchronisés, et il est possible que les données sur un Secondary ne soient pas immédiatement à jour par rapport au Primary.</a:t>
              </a:r>
            </a:p>
          </p:txBody>
        </p:sp>
      </p:grpSp>
      <p:sp>
        <p:nvSpPr>
          <p:cNvPr id="26" name="TextBox 26"/>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62</a:t>
            </a:r>
          </a:p>
        </p:txBody>
      </p:sp>
      <p:sp>
        <p:nvSpPr>
          <p:cNvPr id="27" name="Freeform 27"/>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11"/>
            <a:stretch>
              <a:fillRect/>
            </a:stretch>
          </a:blipFill>
        </p:spPr>
        <p:txBody>
          <a:bodyPr/>
          <a:lstStyle/>
          <a:p>
            <a:endParaRPr lang="fr-FR"/>
          </a:p>
        </p:txBody>
      </p:sp>
      <p:sp>
        <p:nvSpPr>
          <p:cNvPr id="28" name="TextBox 28"/>
          <p:cNvSpPr txBox="1"/>
          <p:nvPr/>
        </p:nvSpPr>
        <p:spPr>
          <a:xfrm>
            <a:off x="5576215" y="805139"/>
            <a:ext cx="7139057" cy="1038225"/>
          </a:xfrm>
          <a:prstGeom prst="rect">
            <a:avLst/>
          </a:prstGeom>
        </p:spPr>
        <p:txBody>
          <a:bodyPr lIns="0" tIns="0" rIns="0" bIns="0" rtlCol="0" anchor="t">
            <a:spAutoFit/>
          </a:bodyPr>
          <a:lstStyle/>
          <a:p>
            <a:pPr algn="ctr">
              <a:lnSpc>
                <a:spcPts val="7200"/>
              </a:lnSpc>
            </a:pPr>
            <a:r>
              <a:rPr lang="en-US" sz="6000" b="1">
                <a:solidFill>
                  <a:srgbClr val="FCFCFC"/>
                </a:solidFill>
                <a:latin typeface="Tajawal Bold Bold"/>
                <a:ea typeface="Tajawal Bold Bold"/>
                <a:cs typeface="Tajawal Bold Bold"/>
                <a:sym typeface="Tajawal Bold Bold"/>
              </a:rPr>
              <a:t>LAG DE RÉPLICATION</a:t>
            </a:r>
          </a:p>
        </p:txBody>
      </p:sp>
      <p:grpSp>
        <p:nvGrpSpPr>
          <p:cNvPr id="29" name="Group 29"/>
          <p:cNvGrpSpPr/>
          <p:nvPr/>
        </p:nvGrpSpPr>
        <p:grpSpPr>
          <a:xfrm>
            <a:off x="208821" y="-794765"/>
            <a:ext cx="2815348" cy="2438105"/>
            <a:chOff x="0" y="0"/>
            <a:chExt cx="3619627" cy="3134614"/>
          </a:xfrm>
        </p:grpSpPr>
        <p:sp>
          <p:nvSpPr>
            <p:cNvPr id="30" name="Freeform 30"/>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31" name="Group 31"/>
          <p:cNvGrpSpPr/>
          <p:nvPr/>
        </p:nvGrpSpPr>
        <p:grpSpPr>
          <a:xfrm>
            <a:off x="-518877" y="-650021"/>
            <a:ext cx="1829764" cy="1584584"/>
            <a:chOff x="0" y="0"/>
            <a:chExt cx="3619627" cy="3134614"/>
          </a:xfrm>
        </p:grpSpPr>
        <p:sp>
          <p:nvSpPr>
            <p:cNvPr id="32" name="Freeform 32"/>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5833076" y="1138836"/>
            <a:ext cx="6621849" cy="629076"/>
          </a:xfrm>
          <a:custGeom>
            <a:avLst/>
            <a:gdLst/>
            <a:ahLst/>
            <a:cxnLst/>
            <a:rect l="l" t="t" r="r" b="b"/>
            <a:pathLst>
              <a:path w="6621849" h="629076">
                <a:moveTo>
                  <a:pt x="0" y="0"/>
                </a:moveTo>
                <a:lnTo>
                  <a:pt x="6621848" y="0"/>
                </a:lnTo>
                <a:lnTo>
                  <a:pt x="6621848" y="629075"/>
                </a:lnTo>
                <a:lnTo>
                  <a:pt x="0" y="629075"/>
                </a:lnTo>
                <a:lnTo>
                  <a:pt x="0" y="0"/>
                </a:lnTo>
                <a:close/>
              </a:path>
            </a:pathLst>
          </a:custGeom>
          <a:blipFill>
            <a:blip r:embed="rId2">
              <a:extLst>
                <a:ext uri="{96DAC541-7B7A-43D3-8B79-37D633B846F1}">
                  <asvg:svgBlip xmlns:asvg="http://schemas.microsoft.com/office/drawing/2016/SVG/main" r:embed="rId3"/>
                </a:ext>
              </a:extLst>
            </a:blip>
            <a:stretch>
              <a:fillRect t="-2241" b="-2241"/>
            </a:stretch>
          </a:blipFill>
        </p:spPr>
        <p:txBody>
          <a:bodyPr/>
          <a:lstStyle/>
          <a:p>
            <a:endParaRPr lang="fr-FR"/>
          </a:p>
        </p:txBody>
      </p:sp>
      <p:grpSp>
        <p:nvGrpSpPr>
          <p:cNvPr id="3" name="Group 3"/>
          <p:cNvGrpSpPr/>
          <p:nvPr/>
        </p:nvGrpSpPr>
        <p:grpSpPr>
          <a:xfrm>
            <a:off x="5241600" y="-582753"/>
            <a:ext cx="7804800" cy="3335896"/>
            <a:chOff x="0" y="0"/>
            <a:chExt cx="10524332" cy="4498267"/>
          </a:xfrm>
        </p:grpSpPr>
        <p:sp>
          <p:nvSpPr>
            <p:cNvPr id="4" name="Freeform 4"/>
            <p:cNvSpPr/>
            <p:nvPr/>
          </p:nvSpPr>
          <p:spPr>
            <a:xfrm>
              <a:off x="0" y="0"/>
              <a:ext cx="10524332" cy="3385123"/>
            </a:xfrm>
            <a:custGeom>
              <a:avLst/>
              <a:gdLst/>
              <a:ahLst/>
              <a:cxnLst/>
              <a:rect l="l" t="t" r="r" b="b"/>
              <a:pathLst>
                <a:path w="10524332" h="3385123">
                  <a:moveTo>
                    <a:pt x="0" y="0"/>
                  </a:moveTo>
                  <a:lnTo>
                    <a:pt x="10524332" y="0"/>
                  </a:lnTo>
                  <a:lnTo>
                    <a:pt x="10524332" y="3385123"/>
                  </a:lnTo>
                  <a:lnTo>
                    <a:pt x="0" y="3385123"/>
                  </a:lnTo>
                  <a:close/>
                </a:path>
              </a:pathLst>
            </a:custGeom>
            <a:solidFill>
              <a:srgbClr val="000000">
                <a:alpha val="0"/>
              </a:srgbClr>
            </a:solidFill>
          </p:spPr>
          <p:txBody>
            <a:bodyPr/>
            <a:lstStyle/>
            <a:p>
              <a:endParaRPr lang="fr-FR"/>
            </a:p>
          </p:txBody>
        </p:sp>
        <p:sp>
          <p:nvSpPr>
            <p:cNvPr id="5" name="TextBox 5"/>
            <p:cNvSpPr txBox="1"/>
            <p:nvPr/>
          </p:nvSpPr>
          <p:spPr>
            <a:xfrm>
              <a:off x="0" y="1208394"/>
              <a:ext cx="10524332" cy="3289873"/>
            </a:xfrm>
            <a:prstGeom prst="rect">
              <a:avLst/>
            </a:prstGeom>
          </p:spPr>
          <p:txBody>
            <a:bodyPr lIns="0" tIns="0" rIns="0" bIns="0" rtlCol="0" anchor="t"/>
            <a:lstStyle/>
            <a:p>
              <a:pPr algn="ctr">
                <a:lnSpc>
                  <a:spcPts val="10100"/>
                </a:lnSpc>
              </a:pPr>
              <a:r>
                <a:rPr lang="en-US" sz="10100" dirty="0">
                  <a:solidFill>
                    <a:srgbClr val="FFFFFF"/>
                  </a:solidFill>
                  <a:latin typeface="Poppins"/>
                  <a:ea typeface="Poppins"/>
                  <a:cs typeface="Poppins"/>
                  <a:sym typeface="Poppins"/>
                </a:rPr>
                <a:t>Chainage</a:t>
              </a:r>
            </a:p>
          </p:txBody>
        </p:sp>
      </p:grpSp>
      <p:grpSp>
        <p:nvGrpSpPr>
          <p:cNvPr id="6" name="Group 6"/>
          <p:cNvGrpSpPr/>
          <p:nvPr/>
        </p:nvGrpSpPr>
        <p:grpSpPr>
          <a:xfrm>
            <a:off x="2118402" y="1663136"/>
            <a:ext cx="2333937" cy="2316726"/>
            <a:chOff x="0" y="0"/>
            <a:chExt cx="3111916" cy="3088968"/>
          </a:xfrm>
        </p:grpSpPr>
        <p:sp>
          <p:nvSpPr>
            <p:cNvPr id="7" name="Freeform 7"/>
            <p:cNvSpPr/>
            <p:nvPr/>
          </p:nvSpPr>
          <p:spPr>
            <a:xfrm>
              <a:off x="468699" y="351187"/>
              <a:ext cx="2174517" cy="2174517"/>
            </a:xfrm>
            <a:custGeom>
              <a:avLst/>
              <a:gdLst/>
              <a:ahLst/>
              <a:cxnLst/>
              <a:rect l="l" t="t" r="r" b="b"/>
              <a:pathLst>
                <a:path w="2174517" h="2174517">
                  <a:moveTo>
                    <a:pt x="0" y="0"/>
                  </a:moveTo>
                  <a:lnTo>
                    <a:pt x="2174517" y="0"/>
                  </a:lnTo>
                  <a:lnTo>
                    <a:pt x="2174517" y="2174517"/>
                  </a:lnTo>
                  <a:lnTo>
                    <a:pt x="0" y="2174517"/>
                  </a:lnTo>
                  <a:lnTo>
                    <a:pt x="0" y="0"/>
                  </a:lnTo>
                  <a:close/>
                </a:path>
              </a:pathLst>
            </a:custGeom>
            <a:blipFill>
              <a:blip r:embed="rId4"/>
              <a:stretch>
                <a:fillRect/>
              </a:stretch>
            </a:blipFill>
          </p:spPr>
          <p:txBody>
            <a:bodyPr/>
            <a:lstStyle/>
            <a:p>
              <a:endParaRPr lang="fr-FR"/>
            </a:p>
          </p:txBody>
        </p:sp>
        <p:sp>
          <p:nvSpPr>
            <p:cNvPr id="8" name="Freeform 8"/>
            <p:cNvSpPr/>
            <p:nvPr/>
          </p:nvSpPr>
          <p:spPr>
            <a:xfrm>
              <a:off x="0" y="0"/>
              <a:ext cx="3111916" cy="3088968"/>
            </a:xfrm>
            <a:custGeom>
              <a:avLst/>
              <a:gdLst/>
              <a:ahLst/>
              <a:cxnLst/>
              <a:rect l="l" t="t" r="r" b="b"/>
              <a:pathLst>
                <a:path w="3111916" h="3088968">
                  <a:moveTo>
                    <a:pt x="0" y="0"/>
                  </a:moveTo>
                  <a:lnTo>
                    <a:pt x="3111916" y="0"/>
                  </a:lnTo>
                  <a:lnTo>
                    <a:pt x="3111916" y="3088968"/>
                  </a:lnTo>
                  <a:lnTo>
                    <a:pt x="0" y="3088968"/>
                  </a:lnTo>
                  <a:lnTo>
                    <a:pt x="0" y="0"/>
                  </a:lnTo>
                  <a:close/>
                </a:path>
              </a:pathLst>
            </a:custGeom>
            <a:blipFill>
              <a:blip r:embed="rId5">
                <a:extLst>
                  <a:ext uri="{96DAC541-7B7A-43D3-8B79-37D633B846F1}">
                    <asvg:svgBlip xmlns:asvg="http://schemas.microsoft.com/office/drawing/2016/SVG/main" r:embed="rId6"/>
                  </a:ext>
                </a:extLst>
              </a:blip>
              <a:stretch>
                <a:fillRect t="-371" b="-371"/>
              </a:stretch>
            </a:blipFill>
            <a:ln w="66675" cap="rnd">
              <a:solidFill>
                <a:srgbClr val="FFFFFF"/>
              </a:solidFill>
              <a:prstDash val="solid"/>
              <a:round/>
            </a:ln>
          </p:spPr>
          <p:txBody>
            <a:bodyPr/>
            <a:lstStyle/>
            <a:p>
              <a:endParaRPr lang="fr-FR"/>
            </a:p>
          </p:txBody>
        </p:sp>
        <p:sp>
          <p:nvSpPr>
            <p:cNvPr id="9" name="TextBox 9"/>
            <p:cNvSpPr txBox="1"/>
            <p:nvPr/>
          </p:nvSpPr>
          <p:spPr>
            <a:xfrm>
              <a:off x="1103713" y="152688"/>
              <a:ext cx="904491" cy="358897"/>
            </a:xfrm>
            <a:prstGeom prst="rect">
              <a:avLst/>
            </a:prstGeom>
          </p:spPr>
          <p:txBody>
            <a:bodyPr lIns="0" tIns="0" rIns="0" bIns="0" rtlCol="0" anchor="t">
              <a:spAutoFit/>
            </a:bodyPr>
            <a:lstStyle/>
            <a:p>
              <a:pPr algn="ctr">
                <a:lnSpc>
                  <a:spcPts val="2223"/>
                </a:lnSpc>
              </a:pPr>
              <a:endParaRPr/>
            </a:p>
          </p:txBody>
        </p:sp>
        <p:sp>
          <p:nvSpPr>
            <p:cNvPr id="10" name="TextBox 10"/>
            <p:cNvSpPr txBox="1"/>
            <p:nvPr/>
          </p:nvSpPr>
          <p:spPr>
            <a:xfrm>
              <a:off x="908790" y="2289105"/>
              <a:ext cx="1465674" cy="454067"/>
            </a:xfrm>
            <a:prstGeom prst="rect">
              <a:avLst/>
            </a:prstGeom>
          </p:spPr>
          <p:txBody>
            <a:bodyPr lIns="0" tIns="0" rIns="0" bIns="0" rtlCol="0" anchor="t">
              <a:spAutoFit/>
            </a:bodyPr>
            <a:lstStyle/>
            <a:p>
              <a:pPr algn="ctr">
                <a:lnSpc>
                  <a:spcPts val="2621"/>
                </a:lnSpc>
              </a:pPr>
              <a:r>
                <a:rPr lang="en-US" sz="1872" b="1">
                  <a:solidFill>
                    <a:srgbClr val="FFFFFF"/>
                  </a:solidFill>
                  <a:latin typeface="Tajawal Bold Bold"/>
                  <a:ea typeface="Tajawal Bold Bold"/>
                  <a:cs typeface="Tajawal Bold Bold"/>
                  <a:sym typeface="Tajawal Bold Bold"/>
                </a:rPr>
                <a:t>Primaire</a:t>
              </a:r>
            </a:p>
          </p:txBody>
        </p:sp>
        <p:sp>
          <p:nvSpPr>
            <p:cNvPr id="11" name="TextBox 11"/>
            <p:cNvSpPr txBox="1"/>
            <p:nvPr/>
          </p:nvSpPr>
          <p:spPr>
            <a:xfrm>
              <a:off x="913339" y="67514"/>
              <a:ext cx="1285238" cy="383949"/>
            </a:xfrm>
            <a:prstGeom prst="rect">
              <a:avLst/>
            </a:prstGeom>
          </p:spPr>
          <p:txBody>
            <a:bodyPr lIns="0" tIns="0" rIns="0" bIns="0" rtlCol="0" anchor="t">
              <a:spAutoFit/>
            </a:bodyPr>
            <a:lstStyle/>
            <a:p>
              <a:pPr algn="ctr">
                <a:lnSpc>
                  <a:spcPts val="2224"/>
                </a:lnSpc>
              </a:pPr>
              <a:r>
                <a:rPr lang="en-US" sz="1588">
                  <a:solidFill>
                    <a:srgbClr val="FFFFFF"/>
                  </a:solidFill>
                  <a:latin typeface="Tajawal Bold"/>
                  <a:ea typeface="Tajawal Bold"/>
                  <a:cs typeface="Tajawal Bold"/>
                  <a:sym typeface="Tajawal Bold"/>
                </a:rPr>
                <a:t>Noeud </a:t>
              </a:r>
            </a:p>
          </p:txBody>
        </p:sp>
      </p:grpSp>
      <p:grpSp>
        <p:nvGrpSpPr>
          <p:cNvPr id="12" name="Group 12"/>
          <p:cNvGrpSpPr/>
          <p:nvPr/>
        </p:nvGrpSpPr>
        <p:grpSpPr>
          <a:xfrm>
            <a:off x="2118402" y="5982614"/>
            <a:ext cx="2255486" cy="2238854"/>
            <a:chOff x="0" y="0"/>
            <a:chExt cx="3007315" cy="2985139"/>
          </a:xfrm>
        </p:grpSpPr>
        <p:sp>
          <p:nvSpPr>
            <p:cNvPr id="13" name="Freeform 13"/>
            <p:cNvSpPr/>
            <p:nvPr/>
          </p:nvSpPr>
          <p:spPr>
            <a:xfrm>
              <a:off x="452945" y="339382"/>
              <a:ext cx="2101425" cy="2101425"/>
            </a:xfrm>
            <a:custGeom>
              <a:avLst/>
              <a:gdLst/>
              <a:ahLst/>
              <a:cxnLst/>
              <a:rect l="l" t="t" r="r" b="b"/>
              <a:pathLst>
                <a:path w="2101425" h="2101425">
                  <a:moveTo>
                    <a:pt x="0" y="0"/>
                  </a:moveTo>
                  <a:lnTo>
                    <a:pt x="2101425" y="0"/>
                  </a:lnTo>
                  <a:lnTo>
                    <a:pt x="2101425" y="2101425"/>
                  </a:lnTo>
                  <a:lnTo>
                    <a:pt x="0" y="2101425"/>
                  </a:lnTo>
                  <a:lnTo>
                    <a:pt x="0" y="0"/>
                  </a:lnTo>
                  <a:close/>
                </a:path>
              </a:pathLst>
            </a:custGeom>
            <a:blipFill>
              <a:blip r:embed="rId4"/>
              <a:stretch>
                <a:fillRect/>
              </a:stretch>
            </a:blipFill>
          </p:spPr>
          <p:txBody>
            <a:bodyPr/>
            <a:lstStyle/>
            <a:p>
              <a:endParaRPr lang="fr-FR"/>
            </a:p>
          </p:txBody>
        </p:sp>
        <p:sp>
          <p:nvSpPr>
            <p:cNvPr id="14" name="Freeform 14"/>
            <p:cNvSpPr/>
            <p:nvPr/>
          </p:nvSpPr>
          <p:spPr>
            <a:xfrm>
              <a:off x="0" y="0"/>
              <a:ext cx="3007315" cy="2985139"/>
            </a:xfrm>
            <a:custGeom>
              <a:avLst/>
              <a:gdLst/>
              <a:ahLst/>
              <a:cxnLst/>
              <a:rect l="l" t="t" r="r" b="b"/>
              <a:pathLst>
                <a:path w="3007315" h="2985139">
                  <a:moveTo>
                    <a:pt x="0" y="0"/>
                  </a:moveTo>
                  <a:lnTo>
                    <a:pt x="3007315" y="0"/>
                  </a:lnTo>
                  <a:lnTo>
                    <a:pt x="3007315" y="2985139"/>
                  </a:lnTo>
                  <a:lnTo>
                    <a:pt x="0" y="2985139"/>
                  </a:lnTo>
                  <a:lnTo>
                    <a:pt x="0" y="0"/>
                  </a:lnTo>
                  <a:close/>
                </a:path>
              </a:pathLst>
            </a:custGeom>
            <a:blipFill>
              <a:blip r:embed="rId5">
                <a:extLst>
                  <a:ext uri="{96DAC541-7B7A-43D3-8B79-37D633B846F1}">
                    <asvg:svgBlip xmlns:asvg="http://schemas.microsoft.com/office/drawing/2016/SVG/main" r:embed="rId6"/>
                  </a:ext>
                </a:extLst>
              </a:blip>
              <a:stretch>
                <a:fillRect t="-371" b="-371"/>
              </a:stretch>
            </a:blipFill>
            <a:ln w="57150" cap="rnd">
              <a:solidFill>
                <a:srgbClr val="FFFFFF"/>
              </a:solidFill>
              <a:prstDash val="solid"/>
              <a:round/>
            </a:ln>
          </p:spPr>
          <p:txBody>
            <a:bodyPr/>
            <a:lstStyle/>
            <a:p>
              <a:endParaRPr lang="fr-FR"/>
            </a:p>
          </p:txBody>
        </p:sp>
        <p:sp>
          <p:nvSpPr>
            <p:cNvPr id="15" name="TextBox 15"/>
            <p:cNvSpPr txBox="1"/>
            <p:nvPr/>
          </p:nvSpPr>
          <p:spPr>
            <a:xfrm>
              <a:off x="1066614" y="155800"/>
              <a:ext cx="874088" cy="338589"/>
            </a:xfrm>
            <a:prstGeom prst="rect">
              <a:avLst/>
            </a:prstGeom>
          </p:spPr>
          <p:txBody>
            <a:bodyPr lIns="0" tIns="0" rIns="0" bIns="0" rtlCol="0" anchor="t">
              <a:spAutoFit/>
            </a:bodyPr>
            <a:lstStyle/>
            <a:p>
              <a:pPr algn="ctr">
                <a:lnSpc>
                  <a:spcPts val="2148"/>
                </a:lnSpc>
              </a:pPr>
              <a:endParaRPr/>
            </a:p>
          </p:txBody>
        </p:sp>
        <p:sp>
          <p:nvSpPr>
            <p:cNvPr id="16" name="TextBox 16"/>
            <p:cNvSpPr txBox="1"/>
            <p:nvPr/>
          </p:nvSpPr>
          <p:spPr>
            <a:xfrm>
              <a:off x="665594" y="2221246"/>
              <a:ext cx="1888776" cy="441366"/>
            </a:xfrm>
            <a:prstGeom prst="rect">
              <a:avLst/>
            </a:prstGeom>
          </p:spPr>
          <p:txBody>
            <a:bodyPr lIns="0" tIns="0" rIns="0" bIns="0" rtlCol="0" anchor="t">
              <a:spAutoFit/>
            </a:bodyPr>
            <a:lstStyle/>
            <a:p>
              <a:pPr algn="ctr">
                <a:lnSpc>
                  <a:spcPts val="2533"/>
                </a:lnSpc>
              </a:pPr>
              <a:r>
                <a:rPr lang="en-US" sz="1809" b="1">
                  <a:solidFill>
                    <a:srgbClr val="FFFFFF"/>
                  </a:solidFill>
                  <a:latin typeface="Tajawal Bold Bold"/>
                  <a:ea typeface="Tajawal Bold Bold"/>
                  <a:cs typeface="Tajawal Bold Bold"/>
                  <a:sym typeface="Tajawal Bold Bold"/>
                </a:rPr>
                <a:t>Secondaire</a:t>
              </a:r>
            </a:p>
          </p:txBody>
        </p:sp>
        <p:sp>
          <p:nvSpPr>
            <p:cNvPr id="17" name="TextBox 17"/>
            <p:cNvSpPr txBox="1"/>
            <p:nvPr/>
          </p:nvSpPr>
          <p:spPr>
            <a:xfrm>
              <a:off x="882639" y="63003"/>
              <a:ext cx="1242037" cy="373285"/>
            </a:xfrm>
            <a:prstGeom prst="rect">
              <a:avLst/>
            </a:prstGeom>
          </p:spPr>
          <p:txBody>
            <a:bodyPr lIns="0" tIns="0" rIns="0" bIns="0" rtlCol="0" anchor="t">
              <a:spAutoFit/>
            </a:bodyPr>
            <a:lstStyle/>
            <a:p>
              <a:pPr algn="ctr">
                <a:lnSpc>
                  <a:spcPts val="2149"/>
                </a:lnSpc>
              </a:pPr>
              <a:r>
                <a:rPr lang="en-US" sz="1535">
                  <a:solidFill>
                    <a:srgbClr val="FFFFFF"/>
                  </a:solidFill>
                  <a:latin typeface="Tajawal Bold"/>
                  <a:ea typeface="Tajawal Bold"/>
                  <a:cs typeface="Tajawal Bold"/>
                  <a:sym typeface="Tajawal Bold"/>
                </a:rPr>
                <a:t>Noeud </a:t>
              </a:r>
            </a:p>
          </p:txBody>
        </p:sp>
      </p:grpSp>
      <p:sp>
        <p:nvSpPr>
          <p:cNvPr id="18" name="AutoShape 18"/>
          <p:cNvSpPr/>
          <p:nvPr/>
        </p:nvSpPr>
        <p:spPr>
          <a:xfrm>
            <a:off x="3249083" y="3979862"/>
            <a:ext cx="0" cy="2002751"/>
          </a:xfrm>
          <a:prstGeom prst="line">
            <a:avLst/>
          </a:prstGeom>
          <a:ln w="76200" cap="flat">
            <a:solidFill>
              <a:srgbClr val="FFFFFF"/>
            </a:solidFill>
            <a:prstDash val="solid"/>
            <a:headEnd type="none" w="sm" len="sm"/>
            <a:tailEnd type="arrow" w="med" len="sm"/>
          </a:ln>
        </p:spPr>
        <p:txBody>
          <a:bodyPr/>
          <a:lstStyle/>
          <a:p>
            <a:endParaRPr lang="fr-FR"/>
          </a:p>
        </p:txBody>
      </p:sp>
      <p:sp>
        <p:nvSpPr>
          <p:cNvPr id="19" name="TextBox 19"/>
          <p:cNvSpPr txBox="1"/>
          <p:nvPr/>
        </p:nvSpPr>
        <p:spPr>
          <a:xfrm rot="-5400000">
            <a:off x="1649276" y="4713429"/>
            <a:ext cx="3520850"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Chaining</a:t>
            </a:r>
          </a:p>
        </p:txBody>
      </p:sp>
      <p:sp>
        <p:nvSpPr>
          <p:cNvPr id="20" name="AutoShape 20"/>
          <p:cNvSpPr/>
          <p:nvPr/>
        </p:nvSpPr>
        <p:spPr>
          <a:xfrm>
            <a:off x="4374240" y="7148695"/>
            <a:ext cx="6187755" cy="46656"/>
          </a:xfrm>
          <a:prstGeom prst="line">
            <a:avLst/>
          </a:prstGeom>
          <a:ln w="95250" cap="flat">
            <a:solidFill>
              <a:srgbClr val="FFFFFF"/>
            </a:solidFill>
            <a:prstDash val="sysDot"/>
            <a:headEnd type="none" w="sm" len="sm"/>
            <a:tailEnd type="none" w="sm" len="sm"/>
          </a:ln>
        </p:spPr>
        <p:txBody>
          <a:bodyPr/>
          <a:lstStyle/>
          <a:p>
            <a:endParaRPr lang="fr-FR"/>
          </a:p>
        </p:txBody>
      </p:sp>
      <p:sp>
        <p:nvSpPr>
          <p:cNvPr id="21" name="AutoShape 21"/>
          <p:cNvSpPr/>
          <p:nvPr/>
        </p:nvSpPr>
        <p:spPr>
          <a:xfrm flipV="1">
            <a:off x="10515339" y="4989719"/>
            <a:ext cx="0" cy="2205632"/>
          </a:xfrm>
          <a:prstGeom prst="line">
            <a:avLst/>
          </a:prstGeom>
          <a:ln w="95250" cap="flat">
            <a:solidFill>
              <a:srgbClr val="FFFFFF"/>
            </a:solidFill>
            <a:prstDash val="sysDot"/>
            <a:headEnd type="none" w="sm" len="sm"/>
            <a:tailEnd type="none" w="sm" len="sm"/>
          </a:ln>
        </p:spPr>
        <p:txBody>
          <a:bodyPr/>
          <a:lstStyle/>
          <a:p>
            <a:endParaRPr lang="fr-FR"/>
          </a:p>
        </p:txBody>
      </p:sp>
      <p:sp>
        <p:nvSpPr>
          <p:cNvPr id="22" name="AutoShape 22"/>
          <p:cNvSpPr/>
          <p:nvPr/>
        </p:nvSpPr>
        <p:spPr>
          <a:xfrm>
            <a:off x="4452577" y="2798172"/>
            <a:ext cx="10635934" cy="23328"/>
          </a:xfrm>
          <a:prstGeom prst="line">
            <a:avLst/>
          </a:prstGeom>
          <a:ln w="95250" cap="flat">
            <a:solidFill>
              <a:srgbClr val="FFFFFF"/>
            </a:solidFill>
            <a:prstDash val="sysDot"/>
            <a:headEnd type="none" w="sm" len="sm"/>
            <a:tailEnd type="none" w="sm" len="sm"/>
          </a:ln>
        </p:spPr>
        <p:txBody>
          <a:bodyPr/>
          <a:lstStyle/>
          <a:p>
            <a:endParaRPr lang="fr-FR"/>
          </a:p>
        </p:txBody>
      </p:sp>
      <p:sp>
        <p:nvSpPr>
          <p:cNvPr id="23" name="AutoShape 23"/>
          <p:cNvSpPr/>
          <p:nvPr/>
        </p:nvSpPr>
        <p:spPr>
          <a:xfrm flipH="1">
            <a:off x="15041855" y="2798172"/>
            <a:ext cx="0" cy="1361799"/>
          </a:xfrm>
          <a:prstGeom prst="line">
            <a:avLst/>
          </a:prstGeom>
          <a:ln w="95250" cap="flat">
            <a:solidFill>
              <a:srgbClr val="FFFFFF"/>
            </a:solidFill>
            <a:prstDash val="sysDot"/>
            <a:headEnd type="none" w="sm" len="sm"/>
            <a:tailEnd type="arrow" w="med" len="sm"/>
          </a:ln>
        </p:spPr>
        <p:txBody>
          <a:bodyPr/>
          <a:lstStyle/>
          <a:p>
            <a:endParaRPr lang="fr-FR"/>
          </a:p>
        </p:txBody>
      </p:sp>
      <p:sp>
        <p:nvSpPr>
          <p:cNvPr id="24" name="TextBox 24"/>
          <p:cNvSpPr txBox="1"/>
          <p:nvPr/>
        </p:nvSpPr>
        <p:spPr>
          <a:xfrm>
            <a:off x="14714072" y="4269677"/>
            <a:ext cx="655566" cy="261085"/>
          </a:xfrm>
          <a:prstGeom prst="rect">
            <a:avLst/>
          </a:prstGeom>
        </p:spPr>
        <p:txBody>
          <a:bodyPr lIns="0" tIns="0" rIns="0" bIns="0" rtlCol="0" anchor="t">
            <a:spAutoFit/>
          </a:bodyPr>
          <a:lstStyle/>
          <a:p>
            <a:pPr algn="ctr">
              <a:lnSpc>
                <a:spcPts val="2148"/>
              </a:lnSpc>
            </a:pPr>
            <a:endParaRPr/>
          </a:p>
        </p:txBody>
      </p:sp>
      <p:grpSp>
        <p:nvGrpSpPr>
          <p:cNvPr id="25" name="Group 25"/>
          <p:cNvGrpSpPr/>
          <p:nvPr/>
        </p:nvGrpSpPr>
        <p:grpSpPr>
          <a:xfrm>
            <a:off x="13914112" y="4159971"/>
            <a:ext cx="2255486" cy="2238854"/>
            <a:chOff x="0" y="0"/>
            <a:chExt cx="3007315" cy="2985139"/>
          </a:xfrm>
        </p:grpSpPr>
        <p:sp>
          <p:nvSpPr>
            <p:cNvPr id="26" name="Freeform 26"/>
            <p:cNvSpPr/>
            <p:nvPr/>
          </p:nvSpPr>
          <p:spPr>
            <a:xfrm>
              <a:off x="452945" y="339382"/>
              <a:ext cx="2101425" cy="2101425"/>
            </a:xfrm>
            <a:custGeom>
              <a:avLst/>
              <a:gdLst/>
              <a:ahLst/>
              <a:cxnLst/>
              <a:rect l="l" t="t" r="r" b="b"/>
              <a:pathLst>
                <a:path w="2101425" h="2101425">
                  <a:moveTo>
                    <a:pt x="0" y="0"/>
                  </a:moveTo>
                  <a:lnTo>
                    <a:pt x="2101425" y="0"/>
                  </a:lnTo>
                  <a:lnTo>
                    <a:pt x="2101425" y="2101425"/>
                  </a:lnTo>
                  <a:lnTo>
                    <a:pt x="0" y="2101425"/>
                  </a:lnTo>
                  <a:lnTo>
                    <a:pt x="0" y="0"/>
                  </a:lnTo>
                  <a:close/>
                </a:path>
              </a:pathLst>
            </a:custGeom>
            <a:blipFill>
              <a:blip r:embed="rId4"/>
              <a:stretch>
                <a:fillRect/>
              </a:stretch>
            </a:blipFill>
          </p:spPr>
          <p:txBody>
            <a:bodyPr/>
            <a:lstStyle/>
            <a:p>
              <a:endParaRPr lang="fr-FR"/>
            </a:p>
          </p:txBody>
        </p:sp>
        <p:sp>
          <p:nvSpPr>
            <p:cNvPr id="27" name="Freeform 27"/>
            <p:cNvSpPr/>
            <p:nvPr/>
          </p:nvSpPr>
          <p:spPr>
            <a:xfrm>
              <a:off x="0" y="0"/>
              <a:ext cx="3007315" cy="2985139"/>
            </a:xfrm>
            <a:custGeom>
              <a:avLst/>
              <a:gdLst/>
              <a:ahLst/>
              <a:cxnLst/>
              <a:rect l="l" t="t" r="r" b="b"/>
              <a:pathLst>
                <a:path w="3007315" h="2985139">
                  <a:moveTo>
                    <a:pt x="0" y="0"/>
                  </a:moveTo>
                  <a:lnTo>
                    <a:pt x="3007315" y="0"/>
                  </a:lnTo>
                  <a:lnTo>
                    <a:pt x="3007315" y="2985139"/>
                  </a:lnTo>
                  <a:lnTo>
                    <a:pt x="0" y="2985139"/>
                  </a:lnTo>
                  <a:lnTo>
                    <a:pt x="0" y="0"/>
                  </a:lnTo>
                  <a:close/>
                </a:path>
              </a:pathLst>
            </a:custGeom>
            <a:blipFill>
              <a:blip r:embed="rId5">
                <a:extLst>
                  <a:ext uri="{96DAC541-7B7A-43D3-8B79-37D633B846F1}">
                    <asvg:svgBlip xmlns:asvg="http://schemas.microsoft.com/office/drawing/2016/SVG/main" r:embed="rId6"/>
                  </a:ext>
                </a:extLst>
              </a:blip>
              <a:stretch>
                <a:fillRect t="-371" b="-371"/>
              </a:stretch>
            </a:blipFill>
            <a:ln w="57150" cap="rnd">
              <a:solidFill>
                <a:srgbClr val="FFFFFF"/>
              </a:solidFill>
              <a:prstDash val="solid"/>
              <a:round/>
            </a:ln>
          </p:spPr>
          <p:txBody>
            <a:bodyPr/>
            <a:lstStyle/>
            <a:p>
              <a:endParaRPr lang="fr-FR"/>
            </a:p>
          </p:txBody>
        </p:sp>
        <p:sp>
          <p:nvSpPr>
            <p:cNvPr id="28" name="TextBox 28"/>
            <p:cNvSpPr txBox="1"/>
            <p:nvPr/>
          </p:nvSpPr>
          <p:spPr>
            <a:xfrm>
              <a:off x="665594" y="2221246"/>
              <a:ext cx="1888776" cy="441366"/>
            </a:xfrm>
            <a:prstGeom prst="rect">
              <a:avLst/>
            </a:prstGeom>
          </p:spPr>
          <p:txBody>
            <a:bodyPr lIns="0" tIns="0" rIns="0" bIns="0" rtlCol="0" anchor="t">
              <a:spAutoFit/>
            </a:bodyPr>
            <a:lstStyle/>
            <a:p>
              <a:pPr algn="ctr">
                <a:lnSpc>
                  <a:spcPts val="2533"/>
                </a:lnSpc>
              </a:pPr>
              <a:r>
                <a:rPr lang="en-US" sz="1809" b="1">
                  <a:solidFill>
                    <a:srgbClr val="FFFFFF"/>
                  </a:solidFill>
                  <a:latin typeface="Tajawal Bold Bold"/>
                  <a:ea typeface="Tajawal Bold Bold"/>
                  <a:cs typeface="Tajawal Bold Bold"/>
                  <a:sym typeface="Tajawal Bold Bold"/>
                </a:rPr>
                <a:t>Secondaire</a:t>
              </a:r>
            </a:p>
          </p:txBody>
        </p:sp>
      </p:grpSp>
      <p:sp>
        <p:nvSpPr>
          <p:cNvPr id="29" name="TextBox 29"/>
          <p:cNvSpPr txBox="1"/>
          <p:nvPr/>
        </p:nvSpPr>
        <p:spPr>
          <a:xfrm>
            <a:off x="14576091" y="4190554"/>
            <a:ext cx="931528" cy="296632"/>
          </a:xfrm>
          <a:prstGeom prst="rect">
            <a:avLst/>
          </a:prstGeom>
        </p:spPr>
        <p:txBody>
          <a:bodyPr lIns="0" tIns="0" rIns="0" bIns="0" rtlCol="0" anchor="t">
            <a:spAutoFit/>
          </a:bodyPr>
          <a:lstStyle/>
          <a:p>
            <a:pPr algn="ctr">
              <a:lnSpc>
                <a:spcPts val="2149"/>
              </a:lnSpc>
            </a:pPr>
            <a:r>
              <a:rPr lang="en-US" sz="1535">
                <a:solidFill>
                  <a:srgbClr val="FFFFFF"/>
                </a:solidFill>
                <a:latin typeface="Tajawal Bold"/>
                <a:ea typeface="Tajawal Bold"/>
                <a:cs typeface="Tajawal Bold"/>
                <a:sym typeface="Tajawal Bold"/>
              </a:rPr>
              <a:t>Noeud </a:t>
            </a:r>
          </a:p>
        </p:txBody>
      </p:sp>
      <p:grpSp>
        <p:nvGrpSpPr>
          <p:cNvPr id="30" name="Group 30"/>
          <p:cNvGrpSpPr/>
          <p:nvPr/>
        </p:nvGrpSpPr>
        <p:grpSpPr>
          <a:xfrm>
            <a:off x="13914112" y="7694816"/>
            <a:ext cx="2255486" cy="2238854"/>
            <a:chOff x="0" y="0"/>
            <a:chExt cx="3007315" cy="2985139"/>
          </a:xfrm>
        </p:grpSpPr>
        <p:sp>
          <p:nvSpPr>
            <p:cNvPr id="31" name="Freeform 31"/>
            <p:cNvSpPr/>
            <p:nvPr/>
          </p:nvSpPr>
          <p:spPr>
            <a:xfrm>
              <a:off x="452945" y="339382"/>
              <a:ext cx="2101425" cy="2101425"/>
            </a:xfrm>
            <a:custGeom>
              <a:avLst/>
              <a:gdLst/>
              <a:ahLst/>
              <a:cxnLst/>
              <a:rect l="l" t="t" r="r" b="b"/>
              <a:pathLst>
                <a:path w="2101425" h="2101425">
                  <a:moveTo>
                    <a:pt x="0" y="0"/>
                  </a:moveTo>
                  <a:lnTo>
                    <a:pt x="2101425" y="0"/>
                  </a:lnTo>
                  <a:lnTo>
                    <a:pt x="2101425" y="2101425"/>
                  </a:lnTo>
                  <a:lnTo>
                    <a:pt x="0" y="2101425"/>
                  </a:lnTo>
                  <a:lnTo>
                    <a:pt x="0" y="0"/>
                  </a:lnTo>
                  <a:close/>
                </a:path>
              </a:pathLst>
            </a:custGeom>
            <a:blipFill>
              <a:blip r:embed="rId4"/>
              <a:stretch>
                <a:fillRect/>
              </a:stretch>
            </a:blipFill>
          </p:spPr>
          <p:txBody>
            <a:bodyPr/>
            <a:lstStyle/>
            <a:p>
              <a:endParaRPr lang="fr-FR"/>
            </a:p>
          </p:txBody>
        </p:sp>
        <p:sp>
          <p:nvSpPr>
            <p:cNvPr id="32" name="Freeform 32"/>
            <p:cNvSpPr/>
            <p:nvPr/>
          </p:nvSpPr>
          <p:spPr>
            <a:xfrm>
              <a:off x="0" y="0"/>
              <a:ext cx="3007315" cy="2985139"/>
            </a:xfrm>
            <a:custGeom>
              <a:avLst/>
              <a:gdLst/>
              <a:ahLst/>
              <a:cxnLst/>
              <a:rect l="l" t="t" r="r" b="b"/>
              <a:pathLst>
                <a:path w="3007315" h="2985139">
                  <a:moveTo>
                    <a:pt x="0" y="0"/>
                  </a:moveTo>
                  <a:lnTo>
                    <a:pt x="3007315" y="0"/>
                  </a:lnTo>
                  <a:lnTo>
                    <a:pt x="3007315" y="2985139"/>
                  </a:lnTo>
                  <a:lnTo>
                    <a:pt x="0" y="2985139"/>
                  </a:lnTo>
                  <a:lnTo>
                    <a:pt x="0" y="0"/>
                  </a:lnTo>
                  <a:close/>
                </a:path>
              </a:pathLst>
            </a:custGeom>
            <a:blipFill>
              <a:blip r:embed="rId5">
                <a:extLst>
                  <a:ext uri="{96DAC541-7B7A-43D3-8B79-37D633B846F1}">
                    <asvg:svgBlip xmlns:asvg="http://schemas.microsoft.com/office/drawing/2016/SVG/main" r:embed="rId6"/>
                  </a:ext>
                </a:extLst>
              </a:blip>
              <a:stretch>
                <a:fillRect t="-371" b="-371"/>
              </a:stretch>
            </a:blipFill>
            <a:ln w="57150" cap="rnd">
              <a:solidFill>
                <a:srgbClr val="FFFFFF"/>
              </a:solidFill>
              <a:prstDash val="solid"/>
              <a:round/>
            </a:ln>
          </p:spPr>
          <p:txBody>
            <a:bodyPr/>
            <a:lstStyle/>
            <a:p>
              <a:endParaRPr lang="fr-FR"/>
            </a:p>
          </p:txBody>
        </p:sp>
        <p:sp>
          <p:nvSpPr>
            <p:cNvPr id="33" name="TextBox 33"/>
            <p:cNvSpPr txBox="1"/>
            <p:nvPr/>
          </p:nvSpPr>
          <p:spPr>
            <a:xfrm>
              <a:off x="1066614" y="155800"/>
              <a:ext cx="874088" cy="338589"/>
            </a:xfrm>
            <a:prstGeom prst="rect">
              <a:avLst/>
            </a:prstGeom>
          </p:spPr>
          <p:txBody>
            <a:bodyPr lIns="0" tIns="0" rIns="0" bIns="0" rtlCol="0" anchor="t">
              <a:spAutoFit/>
            </a:bodyPr>
            <a:lstStyle/>
            <a:p>
              <a:pPr algn="ctr">
                <a:lnSpc>
                  <a:spcPts val="2148"/>
                </a:lnSpc>
              </a:pPr>
              <a:endParaRPr/>
            </a:p>
          </p:txBody>
        </p:sp>
        <p:sp>
          <p:nvSpPr>
            <p:cNvPr id="34" name="TextBox 34"/>
            <p:cNvSpPr txBox="1"/>
            <p:nvPr/>
          </p:nvSpPr>
          <p:spPr>
            <a:xfrm>
              <a:off x="665594" y="2221246"/>
              <a:ext cx="1888776" cy="441366"/>
            </a:xfrm>
            <a:prstGeom prst="rect">
              <a:avLst/>
            </a:prstGeom>
          </p:spPr>
          <p:txBody>
            <a:bodyPr lIns="0" tIns="0" rIns="0" bIns="0" rtlCol="0" anchor="t">
              <a:spAutoFit/>
            </a:bodyPr>
            <a:lstStyle/>
            <a:p>
              <a:pPr algn="ctr">
                <a:lnSpc>
                  <a:spcPts val="2533"/>
                </a:lnSpc>
              </a:pPr>
              <a:r>
                <a:rPr lang="en-US" sz="1809" b="1">
                  <a:solidFill>
                    <a:srgbClr val="FFFFFF"/>
                  </a:solidFill>
                  <a:latin typeface="Tajawal Bold Bold"/>
                  <a:ea typeface="Tajawal Bold Bold"/>
                  <a:cs typeface="Tajawal Bold Bold"/>
                  <a:sym typeface="Tajawal Bold Bold"/>
                </a:rPr>
                <a:t>Secondaire</a:t>
              </a:r>
            </a:p>
          </p:txBody>
        </p:sp>
        <p:sp>
          <p:nvSpPr>
            <p:cNvPr id="35" name="TextBox 35"/>
            <p:cNvSpPr txBox="1"/>
            <p:nvPr/>
          </p:nvSpPr>
          <p:spPr>
            <a:xfrm>
              <a:off x="882639" y="63003"/>
              <a:ext cx="1242037" cy="373285"/>
            </a:xfrm>
            <a:prstGeom prst="rect">
              <a:avLst/>
            </a:prstGeom>
          </p:spPr>
          <p:txBody>
            <a:bodyPr lIns="0" tIns="0" rIns="0" bIns="0" rtlCol="0" anchor="t">
              <a:spAutoFit/>
            </a:bodyPr>
            <a:lstStyle/>
            <a:p>
              <a:pPr algn="ctr">
                <a:lnSpc>
                  <a:spcPts val="2149"/>
                </a:lnSpc>
              </a:pPr>
              <a:r>
                <a:rPr lang="en-US" sz="1535">
                  <a:solidFill>
                    <a:srgbClr val="FFFFFF"/>
                  </a:solidFill>
                  <a:latin typeface="Tajawal Bold"/>
                  <a:ea typeface="Tajawal Bold"/>
                  <a:cs typeface="Tajawal Bold"/>
                  <a:sym typeface="Tajawal Bold"/>
                </a:rPr>
                <a:t>Noeud </a:t>
              </a:r>
            </a:p>
          </p:txBody>
        </p:sp>
      </p:grpSp>
      <p:sp>
        <p:nvSpPr>
          <p:cNvPr id="36" name="AutoShape 36"/>
          <p:cNvSpPr/>
          <p:nvPr/>
        </p:nvSpPr>
        <p:spPr>
          <a:xfrm flipV="1">
            <a:off x="10515339" y="7148695"/>
            <a:ext cx="0" cy="2205632"/>
          </a:xfrm>
          <a:prstGeom prst="line">
            <a:avLst/>
          </a:prstGeom>
          <a:ln w="95250" cap="flat">
            <a:solidFill>
              <a:srgbClr val="FFFFFF"/>
            </a:solidFill>
            <a:prstDash val="sysDot"/>
            <a:headEnd type="none" w="sm" len="sm"/>
            <a:tailEnd type="none" w="sm" len="sm"/>
          </a:ln>
        </p:spPr>
        <p:txBody>
          <a:bodyPr/>
          <a:lstStyle/>
          <a:p>
            <a:endParaRPr lang="fr-FR"/>
          </a:p>
        </p:txBody>
      </p:sp>
      <p:sp>
        <p:nvSpPr>
          <p:cNvPr id="37" name="AutoShape 37"/>
          <p:cNvSpPr/>
          <p:nvPr/>
        </p:nvSpPr>
        <p:spPr>
          <a:xfrm>
            <a:off x="10515339" y="5036374"/>
            <a:ext cx="3141425" cy="0"/>
          </a:xfrm>
          <a:prstGeom prst="line">
            <a:avLst/>
          </a:prstGeom>
          <a:ln w="95250" cap="flat">
            <a:solidFill>
              <a:srgbClr val="FFFFFF"/>
            </a:solidFill>
            <a:prstDash val="sysDot"/>
            <a:headEnd type="none" w="sm" len="sm"/>
            <a:tailEnd type="arrow" w="med" len="sm"/>
          </a:ln>
        </p:spPr>
        <p:txBody>
          <a:bodyPr/>
          <a:lstStyle/>
          <a:p>
            <a:endParaRPr lang="fr-FR"/>
          </a:p>
        </p:txBody>
      </p:sp>
      <p:sp>
        <p:nvSpPr>
          <p:cNvPr id="38" name="AutoShape 38"/>
          <p:cNvSpPr/>
          <p:nvPr/>
        </p:nvSpPr>
        <p:spPr>
          <a:xfrm>
            <a:off x="10515339" y="9307671"/>
            <a:ext cx="3141425" cy="0"/>
          </a:xfrm>
          <a:prstGeom prst="line">
            <a:avLst/>
          </a:prstGeom>
          <a:ln w="95250" cap="flat">
            <a:solidFill>
              <a:srgbClr val="FFFFFF"/>
            </a:solidFill>
            <a:prstDash val="sysDot"/>
            <a:headEnd type="none" w="sm" len="sm"/>
            <a:tailEnd type="arrow" w="med" len="sm"/>
          </a:ln>
        </p:spPr>
        <p:txBody>
          <a:bodyPr/>
          <a:lstStyle/>
          <a:p>
            <a:endParaRPr lang="fr-FR"/>
          </a:p>
        </p:txBody>
      </p:sp>
      <p:sp>
        <p:nvSpPr>
          <p:cNvPr id="39" name="TextBox 39"/>
          <p:cNvSpPr txBox="1"/>
          <p:nvPr/>
        </p:nvSpPr>
        <p:spPr>
          <a:xfrm>
            <a:off x="7573801" y="2359477"/>
            <a:ext cx="3831888"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Synchronisation Classique</a:t>
            </a:r>
          </a:p>
        </p:txBody>
      </p:sp>
      <p:sp>
        <p:nvSpPr>
          <p:cNvPr id="40" name="TextBox 40"/>
          <p:cNvSpPr txBox="1"/>
          <p:nvPr/>
        </p:nvSpPr>
        <p:spPr>
          <a:xfrm>
            <a:off x="10506878" y="6510900"/>
            <a:ext cx="3831888" cy="718145"/>
          </a:xfrm>
          <a:prstGeom prst="rect">
            <a:avLst/>
          </a:prstGeom>
        </p:spPr>
        <p:txBody>
          <a:bodyPr lIns="0" tIns="0" rIns="0" bIns="0" rtlCol="0" anchor="t">
            <a:spAutoFit/>
          </a:bodyPr>
          <a:lstStyle/>
          <a:p>
            <a:pPr algn="ctr">
              <a:lnSpc>
                <a:spcPts val="2830"/>
              </a:lnSpc>
            </a:pPr>
            <a:r>
              <a:rPr lang="en-US" sz="2176" dirty="0">
                <a:solidFill>
                  <a:srgbClr val="FFFFFF"/>
                </a:solidFill>
                <a:latin typeface="Tajawal Bold"/>
                <a:ea typeface="Tajawal Bold"/>
                <a:cs typeface="Tajawal Bold"/>
                <a:sym typeface="Tajawal Bold"/>
              </a:rPr>
              <a:t>Si le chainage </a:t>
            </a:r>
            <a:r>
              <a:rPr lang="en-US" sz="2176" dirty="0" err="1">
                <a:solidFill>
                  <a:srgbClr val="FFFFFF"/>
                </a:solidFill>
                <a:latin typeface="Tajawal Bold"/>
                <a:ea typeface="Tajawal Bold"/>
                <a:cs typeface="Tajawal Bold"/>
                <a:sym typeface="Tajawal Bold"/>
              </a:rPr>
              <a:t>est</a:t>
            </a:r>
            <a:r>
              <a:rPr lang="en-US" sz="2176" dirty="0">
                <a:solidFill>
                  <a:srgbClr val="FFFFFF"/>
                </a:solidFill>
                <a:latin typeface="Tajawal Bold"/>
                <a:ea typeface="Tajawal Bold"/>
                <a:cs typeface="Tajawal Bold"/>
                <a:sym typeface="Tajawal Bold"/>
              </a:rPr>
              <a:t> </a:t>
            </a:r>
            <a:r>
              <a:rPr lang="en-US" sz="2176" dirty="0" err="1">
                <a:solidFill>
                  <a:srgbClr val="FFFFFF"/>
                </a:solidFill>
                <a:latin typeface="Tajawal Bold"/>
                <a:ea typeface="Tajawal Bold"/>
                <a:cs typeface="Tajawal Bold"/>
                <a:sym typeface="Tajawal Bold"/>
              </a:rPr>
              <a:t>activé</a:t>
            </a:r>
            <a:endParaRPr lang="en-US" sz="2176" dirty="0">
              <a:solidFill>
                <a:srgbClr val="FFFFFF"/>
              </a:solidFill>
              <a:latin typeface="Tajawal Bold"/>
              <a:ea typeface="Tajawal Bold"/>
              <a:cs typeface="Tajawal Bold"/>
              <a:sym typeface="Tajawal Bold"/>
            </a:endParaRPr>
          </a:p>
          <a:p>
            <a:pPr marL="0" lvl="0" indent="0" algn="ctr">
              <a:lnSpc>
                <a:spcPts val="2830"/>
              </a:lnSpc>
              <a:spcBef>
                <a:spcPct val="0"/>
              </a:spcBef>
            </a:pPr>
            <a:r>
              <a:rPr lang="en-US" sz="2176" dirty="0">
                <a:solidFill>
                  <a:srgbClr val="FFFFFF"/>
                </a:solidFill>
                <a:latin typeface="Tajawal Bold"/>
                <a:ea typeface="Tajawal Bold"/>
                <a:cs typeface="Tajawal Bold"/>
                <a:sym typeface="Tajawal Bold"/>
              </a:rPr>
              <a:t>(</a:t>
            </a:r>
            <a:r>
              <a:rPr lang="en-US" sz="2176" dirty="0" err="1">
                <a:solidFill>
                  <a:srgbClr val="FFFFFF"/>
                </a:solidFill>
                <a:latin typeface="Tajawal Bold"/>
                <a:ea typeface="Tajawal Bold"/>
                <a:cs typeface="Tajawal Bold"/>
                <a:sym typeface="Tajawal Bold"/>
              </a:rPr>
              <a:t>chainingAllowed</a:t>
            </a:r>
            <a:r>
              <a:rPr lang="en-US" sz="2176" dirty="0">
                <a:solidFill>
                  <a:srgbClr val="FFFFFF"/>
                </a:solidFill>
                <a:latin typeface="Tajawal Bold"/>
                <a:ea typeface="Tajawal Bold"/>
                <a:cs typeface="Tajawal Bold"/>
                <a:sym typeface="Tajawal Bold"/>
              </a:rPr>
              <a:t> : true)</a:t>
            </a:r>
          </a:p>
        </p:txBody>
      </p:sp>
      <p:sp>
        <p:nvSpPr>
          <p:cNvPr id="41" name="TextBox 41"/>
          <p:cNvSpPr txBox="1"/>
          <p:nvPr/>
        </p:nvSpPr>
        <p:spPr>
          <a:xfrm>
            <a:off x="5447646" y="6700979"/>
            <a:ext cx="3831888"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Synchronisation</a:t>
            </a:r>
          </a:p>
        </p:txBody>
      </p:sp>
      <p:sp>
        <p:nvSpPr>
          <p:cNvPr id="42" name="TextBox 4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63</a:t>
            </a:r>
          </a:p>
        </p:txBody>
      </p:sp>
    </p:spTree>
  </p:cSld>
  <p:clrMapOvr>
    <a:masterClrMapping/>
  </p:clrMapOvr>
  <p:transition spd="med">
    <p:pull/>
  </p:transition>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17450471" y="8439443"/>
            <a:ext cx="2680357" cy="2321202"/>
            <a:chOff x="0" y="0"/>
            <a:chExt cx="3619627" cy="3134614"/>
          </a:xfrm>
        </p:grpSpPr>
        <p:sp>
          <p:nvSpPr>
            <p:cNvPr id="3" name="Freeform 3"/>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A181"/>
            </a:solidFill>
          </p:spPr>
          <p:txBody>
            <a:bodyPr/>
            <a:lstStyle/>
            <a:p>
              <a:endParaRPr lang="fr-FR"/>
            </a:p>
          </p:txBody>
        </p:sp>
      </p:grpSp>
      <p:grpSp>
        <p:nvGrpSpPr>
          <p:cNvPr id="4" name="Group 4"/>
          <p:cNvGrpSpPr/>
          <p:nvPr/>
        </p:nvGrpSpPr>
        <p:grpSpPr>
          <a:xfrm>
            <a:off x="16658610" y="8828473"/>
            <a:ext cx="1274179" cy="1103445"/>
            <a:chOff x="0" y="0"/>
            <a:chExt cx="3619627" cy="3134614"/>
          </a:xfrm>
        </p:grpSpPr>
        <p:sp>
          <p:nvSpPr>
            <p:cNvPr id="5" name="Freeform 5"/>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6" name="Group 6"/>
          <p:cNvGrpSpPr/>
          <p:nvPr/>
        </p:nvGrpSpPr>
        <p:grpSpPr>
          <a:xfrm>
            <a:off x="16033424" y="9648214"/>
            <a:ext cx="899251" cy="77875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grpSp>
        <p:nvGrpSpPr>
          <p:cNvPr id="8" name="Group 8"/>
          <p:cNvGrpSpPr/>
          <p:nvPr/>
        </p:nvGrpSpPr>
        <p:grpSpPr>
          <a:xfrm>
            <a:off x="-52301" y="-123042"/>
            <a:ext cx="8352038" cy="3408710"/>
            <a:chOff x="272348" y="0"/>
            <a:chExt cx="11136051" cy="4544948"/>
          </a:xfrm>
        </p:grpSpPr>
        <p:sp>
          <p:nvSpPr>
            <p:cNvPr id="9" name="Freeform 9"/>
            <p:cNvSpPr/>
            <p:nvPr/>
          </p:nvSpPr>
          <p:spPr>
            <a:xfrm rot="1707970">
              <a:off x="272348" y="720692"/>
              <a:ext cx="1884705" cy="1620847"/>
            </a:xfrm>
            <a:custGeom>
              <a:avLst/>
              <a:gdLst/>
              <a:ahLst/>
              <a:cxnLst/>
              <a:rect l="l" t="t" r="r" b="b"/>
              <a:pathLst>
                <a:path w="1884705" h="1620847">
                  <a:moveTo>
                    <a:pt x="0" y="0"/>
                  </a:moveTo>
                  <a:lnTo>
                    <a:pt x="1884706" y="0"/>
                  </a:lnTo>
                  <a:lnTo>
                    <a:pt x="1884706" y="1620847"/>
                  </a:lnTo>
                  <a:lnTo>
                    <a:pt x="0" y="1620847"/>
                  </a:lnTo>
                  <a:lnTo>
                    <a:pt x="0" y="0"/>
                  </a:lnTo>
                  <a:close/>
                </a:path>
              </a:pathLst>
            </a:custGeom>
            <a:blipFill>
              <a:blip r:embed="rId2">
                <a:extLst>
                  <a:ext uri="{96DAC541-7B7A-43D3-8B79-37D633B846F1}">
                    <asvg:svgBlip xmlns:asvg="http://schemas.microsoft.com/office/drawing/2016/SVG/main" r:embed="rId3"/>
                  </a:ext>
                </a:extLst>
              </a:blip>
              <a:stretch>
                <a:fillRect l="-54" r="-54"/>
              </a:stretch>
            </a:blipFill>
          </p:spPr>
          <p:txBody>
            <a:bodyPr/>
            <a:lstStyle/>
            <a:p>
              <a:endParaRPr lang="fr-FR"/>
            </a:p>
          </p:txBody>
        </p:sp>
        <p:sp>
          <p:nvSpPr>
            <p:cNvPr id="10" name="Freeform 10"/>
            <p:cNvSpPr/>
            <p:nvPr/>
          </p:nvSpPr>
          <p:spPr>
            <a:xfrm rot="235537">
              <a:off x="2204090" y="2258797"/>
              <a:ext cx="6132551" cy="1287836"/>
            </a:xfrm>
            <a:custGeom>
              <a:avLst/>
              <a:gdLst/>
              <a:ahLst/>
              <a:cxnLst/>
              <a:rect l="l" t="t" r="r" b="b"/>
              <a:pathLst>
                <a:path w="6132551" h="1287836">
                  <a:moveTo>
                    <a:pt x="0" y="0"/>
                  </a:moveTo>
                  <a:lnTo>
                    <a:pt x="6132551" y="0"/>
                  </a:lnTo>
                  <a:lnTo>
                    <a:pt x="6132551" y="1287836"/>
                  </a:lnTo>
                  <a:lnTo>
                    <a:pt x="0" y="1287836"/>
                  </a:lnTo>
                  <a:lnTo>
                    <a:pt x="0" y="0"/>
                  </a:lnTo>
                  <a:close/>
                </a:path>
              </a:pathLst>
            </a:custGeom>
            <a:blipFill>
              <a:blip r:embed="rId4">
                <a:extLst>
                  <a:ext uri="{96DAC541-7B7A-43D3-8B79-37D633B846F1}">
                    <asvg:svgBlip xmlns:asvg="http://schemas.microsoft.com/office/drawing/2016/SVG/main" r:embed="rId5"/>
                  </a:ext>
                </a:extLst>
              </a:blip>
              <a:stretch>
                <a:fillRect t="-1668" b="-1668"/>
              </a:stretch>
            </a:blipFill>
          </p:spPr>
          <p:txBody>
            <a:bodyPr/>
            <a:lstStyle/>
            <a:p>
              <a:endParaRPr lang="fr-FR"/>
            </a:p>
          </p:txBody>
        </p:sp>
        <p:grpSp>
          <p:nvGrpSpPr>
            <p:cNvPr id="11" name="Group 11"/>
            <p:cNvGrpSpPr/>
            <p:nvPr/>
          </p:nvGrpSpPr>
          <p:grpSpPr>
            <a:xfrm>
              <a:off x="1001999" y="0"/>
              <a:ext cx="10406400" cy="4544948"/>
              <a:chOff x="0" y="0"/>
              <a:chExt cx="10524332" cy="4596454"/>
            </a:xfrm>
          </p:grpSpPr>
          <p:sp>
            <p:nvSpPr>
              <p:cNvPr id="12" name="Freeform 12"/>
              <p:cNvSpPr/>
              <p:nvPr/>
            </p:nvSpPr>
            <p:spPr>
              <a:xfrm>
                <a:off x="0" y="0"/>
                <a:ext cx="10524332" cy="4147246"/>
              </a:xfrm>
              <a:custGeom>
                <a:avLst/>
                <a:gdLst/>
                <a:ahLst/>
                <a:cxnLst/>
                <a:rect l="l" t="t" r="r" b="b"/>
                <a:pathLst>
                  <a:path w="10524332" h="4147246">
                    <a:moveTo>
                      <a:pt x="0" y="0"/>
                    </a:moveTo>
                    <a:lnTo>
                      <a:pt x="10524332" y="0"/>
                    </a:lnTo>
                    <a:lnTo>
                      <a:pt x="10524332" y="4147246"/>
                    </a:lnTo>
                    <a:lnTo>
                      <a:pt x="0" y="4147246"/>
                    </a:lnTo>
                    <a:close/>
                  </a:path>
                </a:pathLst>
              </a:custGeom>
              <a:solidFill>
                <a:srgbClr val="000000">
                  <a:alpha val="0"/>
                </a:srgbClr>
              </a:solidFill>
            </p:spPr>
            <p:txBody>
              <a:bodyPr/>
              <a:lstStyle/>
              <a:p>
                <a:endParaRPr lang="fr-FR"/>
              </a:p>
            </p:txBody>
          </p:sp>
          <p:sp>
            <p:nvSpPr>
              <p:cNvPr id="13" name="TextBox 13"/>
              <p:cNvSpPr txBox="1"/>
              <p:nvPr/>
            </p:nvSpPr>
            <p:spPr>
              <a:xfrm>
                <a:off x="0" y="544458"/>
                <a:ext cx="10524332" cy="4051996"/>
              </a:xfrm>
              <a:prstGeom prst="rect">
                <a:avLst/>
              </a:prstGeom>
            </p:spPr>
            <p:txBody>
              <a:bodyPr lIns="0" tIns="0" rIns="0" bIns="0" rtlCol="0" anchor="t"/>
              <a:lstStyle/>
              <a:p>
                <a:pPr algn="ctr">
                  <a:lnSpc>
                    <a:spcPts val="10100"/>
                  </a:lnSpc>
                </a:pPr>
                <a:r>
                  <a:rPr lang="en-US" sz="10100" dirty="0" err="1">
                    <a:solidFill>
                      <a:srgbClr val="FFFFFF"/>
                    </a:solidFill>
                    <a:latin typeface="Poppins"/>
                    <a:ea typeface="Poppins"/>
                    <a:cs typeface="Poppins"/>
                    <a:sym typeface="Poppins"/>
                  </a:rPr>
                  <a:t>Scénario</a:t>
                </a:r>
                <a:endParaRPr lang="en-US" sz="10100" dirty="0">
                  <a:solidFill>
                    <a:srgbClr val="FFFFFF"/>
                  </a:solidFill>
                  <a:latin typeface="Poppins"/>
                  <a:ea typeface="Poppins"/>
                  <a:cs typeface="Poppins"/>
                  <a:sym typeface="Poppins"/>
                </a:endParaRPr>
              </a:p>
            </p:txBody>
          </p:sp>
        </p:grpSp>
      </p:grpSp>
      <p:grpSp>
        <p:nvGrpSpPr>
          <p:cNvPr id="14" name="Group 14"/>
          <p:cNvGrpSpPr/>
          <p:nvPr/>
        </p:nvGrpSpPr>
        <p:grpSpPr>
          <a:xfrm>
            <a:off x="7374545" y="2952500"/>
            <a:ext cx="2026630" cy="2011685"/>
            <a:chOff x="0" y="0"/>
            <a:chExt cx="2702173" cy="2682247"/>
          </a:xfrm>
        </p:grpSpPr>
        <p:sp>
          <p:nvSpPr>
            <p:cNvPr id="15" name="Freeform 15"/>
            <p:cNvSpPr/>
            <p:nvPr/>
          </p:nvSpPr>
          <p:spPr>
            <a:xfrm>
              <a:off x="406986" y="304946"/>
              <a:ext cx="1888201" cy="1888201"/>
            </a:xfrm>
            <a:custGeom>
              <a:avLst/>
              <a:gdLst/>
              <a:ahLst/>
              <a:cxnLst/>
              <a:rect l="l" t="t" r="r" b="b"/>
              <a:pathLst>
                <a:path w="1888201" h="1888201">
                  <a:moveTo>
                    <a:pt x="0" y="0"/>
                  </a:moveTo>
                  <a:lnTo>
                    <a:pt x="1888201" y="0"/>
                  </a:lnTo>
                  <a:lnTo>
                    <a:pt x="1888201" y="1888201"/>
                  </a:lnTo>
                  <a:lnTo>
                    <a:pt x="0" y="1888201"/>
                  </a:lnTo>
                  <a:lnTo>
                    <a:pt x="0" y="0"/>
                  </a:lnTo>
                  <a:close/>
                </a:path>
              </a:pathLst>
            </a:custGeom>
            <a:blipFill>
              <a:blip r:embed="rId6"/>
              <a:stretch>
                <a:fillRect/>
              </a:stretch>
            </a:blipFill>
          </p:spPr>
          <p:txBody>
            <a:bodyPr/>
            <a:lstStyle/>
            <a:p>
              <a:endParaRPr lang="fr-FR"/>
            </a:p>
          </p:txBody>
        </p:sp>
        <p:sp>
          <p:nvSpPr>
            <p:cNvPr id="16" name="Freeform 16"/>
            <p:cNvSpPr/>
            <p:nvPr/>
          </p:nvSpPr>
          <p:spPr>
            <a:xfrm>
              <a:off x="0" y="0"/>
              <a:ext cx="2702173" cy="2682247"/>
            </a:xfrm>
            <a:custGeom>
              <a:avLst/>
              <a:gdLst/>
              <a:ahLst/>
              <a:cxnLst/>
              <a:rect l="l" t="t" r="r" b="b"/>
              <a:pathLst>
                <a:path w="2702173" h="2682247">
                  <a:moveTo>
                    <a:pt x="0" y="0"/>
                  </a:moveTo>
                  <a:lnTo>
                    <a:pt x="2702173" y="0"/>
                  </a:lnTo>
                  <a:lnTo>
                    <a:pt x="2702173" y="2682247"/>
                  </a:lnTo>
                  <a:lnTo>
                    <a:pt x="0" y="2682247"/>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66675" cap="rnd">
              <a:solidFill>
                <a:srgbClr val="FFFFFF"/>
              </a:solidFill>
              <a:prstDash val="solid"/>
              <a:round/>
            </a:ln>
          </p:spPr>
          <p:txBody>
            <a:bodyPr/>
            <a:lstStyle/>
            <a:p>
              <a:endParaRPr lang="fr-FR"/>
            </a:p>
          </p:txBody>
        </p:sp>
        <p:sp>
          <p:nvSpPr>
            <p:cNvPr id="17" name="TextBox 17"/>
            <p:cNvSpPr txBox="1"/>
            <p:nvPr/>
          </p:nvSpPr>
          <p:spPr>
            <a:xfrm>
              <a:off x="958388" y="137092"/>
              <a:ext cx="785397" cy="307133"/>
            </a:xfrm>
            <a:prstGeom prst="rect">
              <a:avLst/>
            </a:prstGeom>
          </p:spPr>
          <p:txBody>
            <a:bodyPr lIns="0" tIns="0" rIns="0" bIns="0" rtlCol="0" anchor="t">
              <a:spAutoFit/>
            </a:bodyPr>
            <a:lstStyle/>
            <a:p>
              <a:pPr algn="ctr">
                <a:lnSpc>
                  <a:spcPts val="1930"/>
                </a:lnSpc>
              </a:pPr>
              <a:endParaRPr/>
            </a:p>
          </p:txBody>
        </p:sp>
        <p:sp>
          <p:nvSpPr>
            <p:cNvPr id="18" name="TextBox 18"/>
            <p:cNvSpPr txBox="1"/>
            <p:nvPr/>
          </p:nvSpPr>
          <p:spPr>
            <a:xfrm>
              <a:off x="598058" y="1997657"/>
              <a:ext cx="1506056" cy="394789"/>
            </a:xfrm>
            <a:prstGeom prst="rect">
              <a:avLst/>
            </a:prstGeom>
          </p:spPr>
          <p:txBody>
            <a:bodyPr lIns="0" tIns="0" rIns="0" bIns="0" rtlCol="0" anchor="t">
              <a:spAutoFit/>
            </a:bodyPr>
            <a:lstStyle/>
            <a:p>
              <a:pPr algn="ctr">
                <a:lnSpc>
                  <a:spcPts val="2276"/>
                </a:lnSpc>
              </a:pPr>
              <a:r>
                <a:rPr lang="en-US" sz="1626" b="1">
                  <a:solidFill>
                    <a:srgbClr val="FFFFFF"/>
                  </a:solidFill>
                  <a:latin typeface="Tajawal Bold Bold"/>
                  <a:ea typeface="Tajawal Bold Bold"/>
                  <a:cs typeface="Tajawal Bold Bold"/>
                  <a:sym typeface="Tajawal Bold Bold"/>
                </a:rPr>
                <a:t>Primaire</a:t>
              </a:r>
            </a:p>
          </p:txBody>
        </p:sp>
        <p:sp>
          <p:nvSpPr>
            <p:cNvPr id="19" name="TextBox 19"/>
            <p:cNvSpPr txBox="1"/>
            <p:nvPr/>
          </p:nvSpPr>
          <p:spPr>
            <a:xfrm>
              <a:off x="793081" y="49845"/>
              <a:ext cx="1116012" cy="342174"/>
            </a:xfrm>
            <a:prstGeom prst="rect">
              <a:avLst/>
            </a:prstGeom>
          </p:spPr>
          <p:txBody>
            <a:bodyPr lIns="0" tIns="0" rIns="0" bIns="0" rtlCol="0" anchor="t">
              <a:spAutoFit/>
            </a:bodyPr>
            <a:lstStyle/>
            <a:p>
              <a:pPr algn="ctr">
                <a:lnSpc>
                  <a:spcPts val="1931"/>
                </a:lnSpc>
              </a:pPr>
              <a:r>
                <a:rPr lang="en-US" sz="1379">
                  <a:solidFill>
                    <a:srgbClr val="FFFFFF"/>
                  </a:solidFill>
                  <a:latin typeface="Tajawal Bold"/>
                  <a:ea typeface="Tajawal Bold"/>
                  <a:cs typeface="Tajawal Bold"/>
                  <a:sym typeface="Tajawal Bold"/>
                </a:rPr>
                <a:t>Noeud </a:t>
              </a:r>
            </a:p>
          </p:txBody>
        </p:sp>
      </p:grpSp>
      <p:grpSp>
        <p:nvGrpSpPr>
          <p:cNvPr id="20" name="Group 20"/>
          <p:cNvGrpSpPr/>
          <p:nvPr/>
        </p:nvGrpSpPr>
        <p:grpSpPr>
          <a:xfrm>
            <a:off x="13169598" y="7246615"/>
            <a:ext cx="2026630" cy="2011685"/>
            <a:chOff x="0" y="0"/>
            <a:chExt cx="2702173" cy="2682247"/>
          </a:xfrm>
        </p:grpSpPr>
        <p:sp>
          <p:nvSpPr>
            <p:cNvPr id="21" name="Freeform 21"/>
            <p:cNvSpPr/>
            <p:nvPr/>
          </p:nvSpPr>
          <p:spPr>
            <a:xfrm>
              <a:off x="406986" y="304946"/>
              <a:ext cx="1888201" cy="1888201"/>
            </a:xfrm>
            <a:custGeom>
              <a:avLst/>
              <a:gdLst/>
              <a:ahLst/>
              <a:cxnLst/>
              <a:rect l="l" t="t" r="r" b="b"/>
              <a:pathLst>
                <a:path w="1888201" h="1888201">
                  <a:moveTo>
                    <a:pt x="0" y="0"/>
                  </a:moveTo>
                  <a:lnTo>
                    <a:pt x="1888201" y="0"/>
                  </a:lnTo>
                  <a:lnTo>
                    <a:pt x="1888201" y="1888201"/>
                  </a:lnTo>
                  <a:lnTo>
                    <a:pt x="0" y="1888201"/>
                  </a:lnTo>
                  <a:lnTo>
                    <a:pt x="0" y="0"/>
                  </a:lnTo>
                  <a:close/>
                </a:path>
              </a:pathLst>
            </a:custGeom>
            <a:blipFill>
              <a:blip r:embed="rId6"/>
              <a:stretch>
                <a:fillRect/>
              </a:stretch>
            </a:blipFill>
          </p:spPr>
          <p:txBody>
            <a:bodyPr/>
            <a:lstStyle/>
            <a:p>
              <a:endParaRPr lang="fr-FR"/>
            </a:p>
          </p:txBody>
        </p:sp>
        <p:sp>
          <p:nvSpPr>
            <p:cNvPr id="22" name="Freeform 22"/>
            <p:cNvSpPr/>
            <p:nvPr/>
          </p:nvSpPr>
          <p:spPr>
            <a:xfrm>
              <a:off x="0" y="0"/>
              <a:ext cx="2702173" cy="2682247"/>
            </a:xfrm>
            <a:custGeom>
              <a:avLst/>
              <a:gdLst/>
              <a:ahLst/>
              <a:cxnLst/>
              <a:rect l="l" t="t" r="r" b="b"/>
              <a:pathLst>
                <a:path w="2702173" h="2682247">
                  <a:moveTo>
                    <a:pt x="0" y="0"/>
                  </a:moveTo>
                  <a:lnTo>
                    <a:pt x="2702173" y="0"/>
                  </a:lnTo>
                  <a:lnTo>
                    <a:pt x="2702173" y="2682247"/>
                  </a:lnTo>
                  <a:lnTo>
                    <a:pt x="0" y="2682247"/>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57150" cap="rnd">
              <a:solidFill>
                <a:srgbClr val="FFFFFF"/>
              </a:solidFill>
              <a:prstDash val="solid"/>
              <a:round/>
            </a:ln>
          </p:spPr>
          <p:txBody>
            <a:bodyPr/>
            <a:lstStyle/>
            <a:p>
              <a:endParaRPr lang="fr-FR"/>
            </a:p>
          </p:txBody>
        </p:sp>
        <p:sp>
          <p:nvSpPr>
            <p:cNvPr id="23" name="TextBox 23"/>
            <p:cNvSpPr txBox="1"/>
            <p:nvPr/>
          </p:nvSpPr>
          <p:spPr>
            <a:xfrm>
              <a:off x="958388" y="137092"/>
              <a:ext cx="785397" cy="307133"/>
            </a:xfrm>
            <a:prstGeom prst="rect">
              <a:avLst/>
            </a:prstGeom>
          </p:spPr>
          <p:txBody>
            <a:bodyPr lIns="0" tIns="0" rIns="0" bIns="0" rtlCol="0" anchor="t">
              <a:spAutoFit/>
            </a:bodyPr>
            <a:lstStyle/>
            <a:p>
              <a:pPr algn="ctr">
                <a:lnSpc>
                  <a:spcPts val="1930"/>
                </a:lnSpc>
              </a:pPr>
              <a:endParaRPr/>
            </a:p>
          </p:txBody>
        </p:sp>
        <p:sp>
          <p:nvSpPr>
            <p:cNvPr id="24" name="TextBox 24"/>
            <p:cNvSpPr txBox="1"/>
            <p:nvPr/>
          </p:nvSpPr>
          <p:spPr>
            <a:xfrm>
              <a:off x="598058" y="1997657"/>
              <a:ext cx="1697128" cy="394789"/>
            </a:xfrm>
            <a:prstGeom prst="rect">
              <a:avLst/>
            </a:prstGeom>
          </p:spPr>
          <p:txBody>
            <a:bodyPr lIns="0" tIns="0" rIns="0" bIns="0" rtlCol="0" anchor="t">
              <a:spAutoFit/>
            </a:bodyPr>
            <a:lstStyle/>
            <a:p>
              <a:pPr algn="ctr">
                <a:lnSpc>
                  <a:spcPts val="2276"/>
                </a:lnSpc>
              </a:pPr>
              <a:r>
                <a:rPr lang="en-US" sz="1626" b="1">
                  <a:solidFill>
                    <a:srgbClr val="FFFFFF"/>
                  </a:solidFill>
                  <a:latin typeface="Tajawal Bold Bold"/>
                  <a:ea typeface="Tajawal Bold Bold"/>
                  <a:cs typeface="Tajawal Bold Bold"/>
                  <a:sym typeface="Tajawal Bold Bold"/>
                </a:rPr>
                <a:t>Secondaire</a:t>
              </a:r>
            </a:p>
          </p:txBody>
        </p:sp>
        <p:sp>
          <p:nvSpPr>
            <p:cNvPr id="25" name="TextBox 25"/>
            <p:cNvSpPr txBox="1"/>
            <p:nvPr/>
          </p:nvSpPr>
          <p:spPr>
            <a:xfrm>
              <a:off x="793081" y="49845"/>
              <a:ext cx="1116012" cy="342174"/>
            </a:xfrm>
            <a:prstGeom prst="rect">
              <a:avLst/>
            </a:prstGeom>
          </p:spPr>
          <p:txBody>
            <a:bodyPr lIns="0" tIns="0" rIns="0" bIns="0" rtlCol="0" anchor="t">
              <a:spAutoFit/>
            </a:bodyPr>
            <a:lstStyle/>
            <a:p>
              <a:pPr algn="ctr">
                <a:lnSpc>
                  <a:spcPts val="1931"/>
                </a:lnSpc>
              </a:pPr>
              <a:r>
                <a:rPr lang="en-US" sz="1379">
                  <a:solidFill>
                    <a:srgbClr val="FFFFFF"/>
                  </a:solidFill>
                  <a:latin typeface="Tajawal Bold"/>
                  <a:ea typeface="Tajawal Bold"/>
                  <a:cs typeface="Tajawal Bold"/>
                  <a:sym typeface="Tajawal Bold"/>
                </a:rPr>
                <a:t>Noeud </a:t>
              </a:r>
            </a:p>
          </p:txBody>
        </p:sp>
      </p:grpSp>
      <p:sp>
        <p:nvSpPr>
          <p:cNvPr id="26" name="Freeform 26"/>
          <p:cNvSpPr/>
          <p:nvPr/>
        </p:nvSpPr>
        <p:spPr>
          <a:xfrm>
            <a:off x="1285875" y="3081705"/>
            <a:ext cx="2382938" cy="1720048"/>
          </a:xfrm>
          <a:custGeom>
            <a:avLst/>
            <a:gdLst/>
            <a:ahLst/>
            <a:cxnLst/>
            <a:rect l="l" t="t" r="r" b="b"/>
            <a:pathLst>
              <a:path w="2382938" h="1720048">
                <a:moveTo>
                  <a:pt x="0" y="0"/>
                </a:moveTo>
                <a:lnTo>
                  <a:pt x="2382938" y="0"/>
                </a:lnTo>
                <a:lnTo>
                  <a:pt x="2382938" y="1720049"/>
                </a:lnTo>
                <a:lnTo>
                  <a:pt x="0" y="1720049"/>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fr-FR"/>
          </a:p>
        </p:txBody>
      </p:sp>
      <p:sp>
        <p:nvSpPr>
          <p:cNvPr id="27" name="TextBox 27"/>
          <p:cNvSpPr txBox="1"/>
          <p:nvPr/>
        </p:nvSpPr>
        <p:spPr>
          <a:xfrm>
            <a:off x="1931357" y="4725554"/>
            <a:ext cx="109197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Client</a:t>
            </a:r>
          </a:p>
        </p:txBody>
      </p:sp>
      <p:sp>
        <p:nvSpPr>
          <p:cNvPr id="28" name="AutoShape 28"/>
          <p:cNvSpPr/>
          <p:nvPr/>
        </p:nvSpPr>
        <p:spPr>
          <a:xfrm>
            <a:off x="4021588" y="3922680"/>
            <a:ext cx="2515735" cy="0"/>
          </a:xfrm>
          <a:prstGeom prst="line">
            <a:avLst/>
          </a:prstGeom>
          <a:ln w="38100" cap="flat">
            <a:solidFill>
              <a:srgbClr val="FFFFFF"/>
            </a:solidFill>
            <a:prstDash val="solid"/>
            <a:headEnd type="none" w="sm" len="sm"/>
            <a:tailEnd type="arrow" w="med" len="sm"/>
          </a:ln>
        </p:spPr>
        <p:txBody>
          <a:bodyPr/>
          <a:lstStyle/>
          <a:p>
            <a:endParaRPr lang="fr-FR"/>
          </a:p>
        </p:txBody>
      </p:sp>
      <p:sp>
        <p:nvSpPr>
          <p:cNvPr id="29" name="TextBox 29"/>
          <p:cNvSpPr txBox="1"/>
          <p:nvPr/>
        </p:nvSpPr>
        <p:spPr>
          <a:xfrm>
            <a:off x="4209949" y="3521618"/>
            <a:ext cx="206352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Requête</a:t>
            </a:r>
          </a:p>
        </p:txBody>
      </p:sp>
      <p:grpSp>
        <p:nvGrpSpPr>
          <p:cNvPr id="30" name="Group 30"/>
          <p:cNvGrpSpPr/>
          <p:nvPr/>
        </p:nvGrpSpPr>
        <p:grpSpPr>
          <a:xfrm>
            <a:off x="10162928" y="1610200"/>
            <a:ext cx="952825" cy="1145923"/>
            <a:chOff x="0" y="0"/>
            <a:chExt cx="1270434" cy="1527897"/>
          </a:xfrm>
        </p:grpSpPr>
        <p:sp>
          <p:nvSpPr>
            <p:cNvPr id="31" name="Freeform 31"/>
            <p:cNvSpPr/>
            <p:nvPr/>
          </p:nvSpPr>
          <p:spPr>
            <a:xfrm>
              <a:off x="0" y="0"/>
              <a:ext cx="1270434" cy="1527897"/>
            </a:xfrm>
            <a:custGeom>
              <a:avLst/>
              <a:gdLst/>
              <a:ahLst/>
              <a:cxnLst/>
              <a:rect l="l" t="t" r="r" b="b"/>
              <a:pathLst>
                <a:path w="1270434" h="1527897">
                  <a:moveTo>
                    <a:pt x="0" y="0"/>
                  </a:moveTo>
                  <a:lnTo>
                    <a:pt x="1270434" y="0"/>
                  </a:lnTo>
                  <a:lnTo>
                    <a:pt x="1270434" y="1527897"/>
                  </a:lnTo>
                  <a:lnTo>
                    <a:pt x="0" y="1527897"/>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fr-FR"/>
            </a:p>
          </p:txBody>
        </p:sp>
        <p:sp>
          <p:nvSpPr>
            <p:cNvPr id="32" name="TextBox 32"/>
            <p:cNvSpPr txBox="1"/>
            <p:nvPr/>
          </p:nvSpPr>
          <p:spPr>
            <a:xfrm>
              <a:off x="44635" y="649827"/>
              <a:ext cx="1181163" cy="353534"/>
            </a:xfrm>
            <a:prstGeom prst="rect">
              <a:avLst/>
            </a:prstGeom>
          </p:spPr>
          <p:txBody>
            <a:bodyPr lIns="0" tIns="0" rIns="0" bIns="0" rtlCol="0" anchor="t">
              <a:spAutoFit/>
            </a:bodyPr>
            <a:lstStyle/>
            <a:p>
              <a:pPr marL="0" lvl="0" indent="0" algn="ctr">
                <a:lnSpc>
                  <a:spcPts val="1967"/>
                </a:lnSpc>
                <a:spcBef>
                  <a:spcPct val="0"/>
                </a:spcBef>
              </a:pPr>
              <a:r>
                <a:rPr lang="en-US" sz="1513" b="1">
                  <a:solidFill>
                    <a:srgbClr val="000000"/>
                  </a:solidFill>
                  <a:latin typeface="Tajawal Bold Bold"/>
                  <a:ea typeface="Tajawal Bold Bold"/>
                  <a:cs typeface="Tajawal Bold Bold"/>
                  <a:sym typeface="Tajawal Bold Bold"/>
                </a:rPr>
                <a:t>Oplog</a:t>
              </a:r>
            </a:p>
          </p:txBody>
        </p:sp>
      </p:grpSp>
      <p:sp>
        <p:nvSpPr>
          <p:cNvPr id="33" name="Freeform 33"/>
          <p:cNvSpPr/>
          <p:nvPr/>
        </p:nvSpPr>
        <p:spPr>
          <a:xfrm rot="-9223191" flipH="1" flipV="1">
            <a:off x="8374360" y="1767555"/>
            <a:ext cx="1518226" cy="1575584"/>
          </a:xfrm>
          <a:custGeom>
            <a:avLst/>
            <a:gdLst/>
            <a:ahLst/>
            <a:cxnLst/>
            <a:rect l="l" t="t" r="r" b="b"/>
            <a:pathLst>
              <a:path w="1518226" h="1575584">
                <a:moveTo>
                  <a:pt x="1518227" y="1575584"/>
                </a:moveTo>
                <a:lnTo>
                  <a:pt x="0" y="1575584"/>
                </a:lnTo>
                <a:lnTo>
                  <a:pt x="0" y="0"/>
                </a:lnTo>
                <a:lnTo>
                  <a:pt x="1518227" y="0"/>
                </a:lnTo>
                <a:lnTo>
                  <a:pt x="1518227" y="1575584"/>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fr-FR"/>
          </a:p>
        </p:txBody>
      </p:sp>
      <p:sp>
        <p:nvSpPr>
          <p:cNvPr id="34" name="TextBox 34"/>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64</a:t>
            </a:r>
          </a:p>
        </p:txBody>
      </p:sp>
      <p:sp>
        <p:nvSpPr>
          <p:cNvPr id="35" name="TextBox 35"/>
          <p:cNvSpPr txBox="1"/>
          <p:nvPr/>
        </p:nvSpPr>
        <p:spPr>
          <a:xfrm rot="-1205713">
            <a:off x="7768622" y="1814641"/>
            <a:ext cx="206352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Enregistre</a:t>
            </a:r>
          </a:p>
        </p:txBody>
      </p:sp>
      <p:sp>
        <p:nvSpPr>
          <p:cNvPr id="36" name="Freeform 36"/>
          <p:cNvSpPr/>
          <p:nvPr/>
        </p:nvSpPr>
        <p:spPr>
          <a:xfrm rot="-9209397" flipH="1" flipV="1">
            <a:off x="14189805" y="6075626"/>
            <a:ext cx="1518226" cy="1575584"/>
          </a:xfrm>
          <a:custGeom>
            <a:avLst/>
            <a:gdLst/>
            <a:ahLst/>
            <a:cxnLst/>
            <a:rect l="l" t="t" r="r" b="b"/>
            <a:pathLst>
              <a:path w="1518226" h="1575584">
                <a:moveTo>
                  <a:pt x="1518227" y="1575584"/>
                </a:moveTo>
                <a:lnTo>
                  <a:pt x="0" y="1575584"/>
                </a:lnTo>
                <a:lnTo>
                  <a:pt x="0" y="0"/>
                </a:lnTo>
                <a:lnTo>
                  <a:pt x="1518227" y="0"/>
                </a:lnTo>
                <a:lnTo>
                  <a:pt x="1518227" y="1575584"/>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fr-FR"/>
          </a:p>
        </p:txBody>
      </p:sp>
      <p:grpSp>
        <p:nvGrpSpPr>
          <p:cNvPr id="37" name="Group 37"/>
          <p:cNvGrpSpPr/>
          <p:nvPr/>
        </p:nvGrpSpPr>
        <p:grpSpPr>
          <a:xfrm>
            <a:off x="15979850" y="5960612"/>
            <a:ext cx="952825" cy="1145923"/>
            <a:chOff x="0" y="0"/>
            <a:chExt cx="1270434" cy="1527897"/>
          </a:xfrm>
        </p:grpSpPr>
        <p:sp>
          <p:nvSpPr>
            <p:cNvPr id="38" name="Freeform 38"/>
            <p:cNvSpPr/>
            <p:nvPr/>
          </p:nvSpPr>
          <p:spPr>
            <a:xfrm>
              <a:off x="0" y="0"/>
              <a:ext cx="1270434" cy="1527897"/>
            </a:xfrm>
            <a:custGeom>
              <a:avLst/>
              <a:gdLst/>
              <a:ahLst/>
              <a:cxnLst/>
              <a:rect l="l" t="t" r="r" b="b"/>
              <a:pathLst>
                <a:path w="1270434" h="1527897">
                  <a:moveTo>
                    <a:pt x="0" y="0"/>
                  </a:moveTo>
                  <a:lnTo>
                    <a:pt x="1270434" y="0"/>
                  </a:lnTo>
                  <a:lnTo>
                    <a:pt x="1270434" y="1527897"/>
                  </a:lnTo>
                  <a:lnTo>
                    <a:pt x="0" y="1527897"/>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fr-FR"/>
            </a:p>
          </p:txBody>
        </p:sp>
        <p:sp>
          <p:nvSpPr>
            <p:cNvPr id="39" name="TextBox 39"/>
            <p:cNvSpPr txBox="1"/>
            <p:nvPr/>
          </p:nvSpPr>
          <p:spPr>
            <a:xfrm>
              <a:off x="44635" y="649827"/>
              <a:ext cx="1181163" cy="353534"/>
            </a:xfrm>
            <a:prstGeom prst="rect">
              <a:avLst/>
            </a:prstGeom>
          </p:spPr>
          <p:txBody>
            <a:bodyPr lIns="0" tIns="0" rIns="0" bIns="0" rtlCol="0" anchor="t">
              <a:spAutoFit/>
            </a:bodyPr>
            <a:lstStyle/>
            <a:p>
              <a:pPr marL="0" lvl="0" indent="0" algn="ctr">
                <a:lnSpc>
                  <a:spcPts val="1967"/>
                </a:lnSpc>
                <a:spcBef>
                  <a:spcPct val="0"/>
                </a:spcBef>
              </a:pPr>
              <a:r>
                <a:rPr lang="en-US" sz="1513" b="1">
                  <a:solidFill>
                    <a:srgbClr val="000000"/>
                  </a:solidFill>
                  <a:latin typeface="Tajawal Bold Bold"/>
                  <a:ea typeface="Tajawal Bold Bold"/>
                  <a:cs typeface="Tajawal Bold Bold"/>
                  <a:sym typeface="Tajawal Bold Bold"/>
                </a:rPr>
                <a:t>Oplog</a:t>
              </a:r>
            </a:p>
          </p:txBody>
        </p:sp>
      </p:grpSp>
      <p:grpSp>
        <p:nvGrpSpPr>
          <p:cNvPr id="40" name="Group 40"/>
          <p:cNvGrpSpPr/>
          <p:nvPr/>
        </p:nvGrpSpPr>
        <p:grpSpPr>
          <a:xfrm>
            <a:off x="5453668" y="7246615"/>
            <a:ext cx="2026630" cy="2011685"/>
            <a:chOff x="0" y="0"/>
            <a:chExt cx="2702173" cy="2682247"/>
          </a:xfrm>
        </p:grpSpPr>
        <p:sp>
          <p:nvSpPr>
            <p:cNvPr id="41" name="Freeform 41"/>
            <p:cNvSpPr/>
            <p:nvPr/>
          </p:nvSpPr>
          <p:spPr>
            <a:xfrm>
              <a:off x="406986" y="304946"/>
              <a:ext cx="1888201" cy="1888201"/>
            </a:xfrm>
            <a:custGeom>
              <a:avLst/>
              <a:gdLst/>
              <a:ahLst/>
              <a:cxnLst/>
              <a:rect l="l" t="t" r="r" b="b"/>
              <a:pathLst>
                <a:path w="1888201" h="1888201">
                  <a:moveTo>
                    <a:pt x="0" y="0"/>
                  </a:moveTo>
                  <a:lnTo>
                    <a:pt x="1888201" y="0"/>
                  </a:lnTo>
                  <a:lnTo>
                    <a:pt x="1888201" y="1888201"/>
                  </a:lnTo>
                  <a:lnTo>
                    <a:pt x="0" y="1888201"/>
                  </a:lnTo>
                  <a:lnTo>
                    <a:pt x="0" y="0"/>
                  </a:lnTo>
                  <a:close/>
                </a:path>
              </a:pathLst>
            </a:custGeom>
            <a:blipFill>
              <a:blip r:embed="rId6"/>
              <a:stretch>
                <a:fillRect/>
              </a:stretch>
            </a:blipFill>
          </p:spPr>
          <p:txBody>
            <a:bodyPr/>
            <a:lstStyle/>
            <a:p>
              <a:endParaRPr lang="fr-FR"/>
            </a:p>
          </p:txBody>
        </p:sp>
        <p:sp>
          <p:nvSpPr>
            <p:cNvPr id="42" name="Freeform 42"/>
            <p:cNvSpPr/>
            <p:nvPr/>
          </p:nvSpPr>
          <p:spPr>
            <a:xfrm>
              <a:off x="0" y="0"/>
              <a:ext cx="2702173" cy="2682247"/>
            </a:xfrm>
            <a:custGeom>
              <a:avLst/>
              <a:gdLst/>
              <a:ahLst/>
              <a:cxnLst/>
              <a:rect l="l" t="t" r="r" b="b"/>
              <a:pathLst>
                <a:path w="2702173" h="2682247">
                  <a:moveTo>
                    <a:pt x="0" y="0"/>
                  </a:moveTo>
                  <a:lnTo>
                    <a:pt x="2702173" y="0"/>
                  </a:lnTo>
                  <a:lnTo>
                    <a:pt x="2702173" y="2682247"/>
                  </a:lnTo>
                  <a:lnTo>
                    <a:pt x="0" y="2682247"/>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57150" cap="rnd">
              <a:solidFill>
                <a:srgbClr val="FFFFFF"/>
              </a:solidFill>
              <a:prstDash val="solid"/>
              <a:round/>
            </a:ln>
          </p:spPr>
          <p:txBody>
            <a:bodyPr/>
            <a:lstStyle/>
            <a:p>
              <a:endParaRPr lang="fr-FR"/>
            </a:p>
          </p:txBody>
        </p:sp>
        <p:sp>
          <p:nvSpPr>
            <p:cNvPr id="43" name="TextBox 43"/>
            <p:cNvSpPr txBox="1"/>
            <p:nvPr/>
          </p:nvSpPr>
          <p:spPr>
            <a:xfrm>
              <a:off x="958388" y="137092"/>
              <a:ext cx="785397" cy="307133"/>
            </a:xfrm>
            <a:prstGeom prst="rect">
              <a:avLst/>
            </a:prstGeom>
          </p:spPr>
          <p:txBody>
            <a:bodyPr lIns="0" tIns="0" rIns="0" bIns="0" rtlCol="0" anchor="t">
              <a:spAutoFit/>
            </a:bodyPr>
            <a:lstStyle/>
            <a:p>
              <a:pPr algn="ctr">
                <a:lnSpc>
                  <a:spcPts val="1930"/>
                </a:lnSpc>
              </a:pPr>
              <a:endParaRPr/>
            </a:p>
          </p:txBody>
        </p:sp>
        <p:sp>
          <p:nvSpPr>
            <p:cNvPr id="44" name="TextBox 44"/>
            <p:cNvSpPr txBox="1"/>
            <p:nvPr/>
          </p:nvSpPr>
          <p:spPr>
            <a:xfrm>
              <a:off x="598058" y="1997657"/>
              <a:ext cx="1697128" cy="394789"/>
            </a:xfrm>
            <a:prstGeom prst="rect">
              <a:avLst/>
            </a:prstGeom>
          </p:spPr>
          <p:txBody>
            <a:bodyPr lIns="0" tIns="0" rIns="0" bIns="0" rtlCol="0" anchor="t">
              <a:spAutoFit/>
            </a:bodyPr>
            <a:lstStyle/>
            <a:p>
              <a:pPr algn="ctr">
                <a:lnSpc>
                  <a:spcPts val="2276"/>
                </a:lnSpc>
              </a:pPr>
              <a:r>
                <a:rPr lang="en-US" sz="1626" b="1">
                  <a:solidFill>
                    <a:srgbClr val="FFFFFF"/>
                  </a:solidFill>
                  <a:latin typeface="Tajawal Bold Bold"/>
                  <a:ea typeface="Tajawal Bold Bold"/>
                  <a:cs typeface="Tajawal Bold Bold"/>
                  <a:sym typeface="Tajawal Bold Bold"/>
                </a:rPr>
                <a:t>Secondaire</a:t>
              </a:r>
            </a:p>
          </p:txBody>
        </p:sp>
        <p:sp>
          <p:nvSpPr>
            <p:cNvPr id="45" name="TextBox 45"/>
            <p:cNvSpPr txBox="1"/>
            <p:nvPr/>
          </p:nvSpPr>
          <p:spPr>
            <a:xfrm>
              <a:off x="793081" y="49845"/>
              <a:ext cx="1116012" cy="342174"/>
            </a:xfrm>
            <a:prstGeom prst="rect">
              <a:avLst/>
            </a:prstGeom>
          </p:spPr>
          <p:txBody>
            <a:bodyPr lIns="0" tIns="0" rIns="0" bIns="0" rtlCol="0" anchor="t">
              <a:spAutoFit/>
            </a:bodyPr>
            <a:lstStyle/>
            <a:p>
              <a:pPr algn="ctr">
                <a:lnSpc>
                  <a:spcPts val="1931"/>
                </a:lnSpc>
              </a:pPr>
              <a:r>
                <a:rPr lang="en-US" sz="1379">
                  <a:solidFill>
                    <a:srgbClr val="FFFFFF"/>
                  </a:solidFill>
                  <a:latin typeface="Tajawal Bold"/>
                  <a:ea typeface="Tajawal Bold"/>
                  <a:cs typeface="Tajawal Bold"/>
                  <a:sym typeface="Tajawal Bold"/>
                </a:rPr>
                <a:t>Noeud </a:t>
              </a:r>
            </a:p>
          </p:txBody>
        </p:sp>
      </p:grpSp>
      <p:sp>
        <p:nvSpPr>
          <p:cNvPr id="46" name="Freeform 46"/>
          <p:cNvSpPr/>
          <p:nvPr/>
        </p:nvSpPr>
        <p:spPr>
          <a:xfrm rot="9183069" flipV="1">
            <a:off x="4893387" y="6073147"/>
            <a:ext cx="1518226" cy="1575584"/>
          </a:xfrm>
          <a:custGeom>
            <a:avLst/>
            <a:gdLst/>
            <a:ahLst/>
            <a:cxnLst/>
            <a:rect l="l" t="t" r="r" b="b"/>
            <a:pathLst>
              <a:path w="1518226" h="1575584">
                <a:moveTo>
                  <a:pt x="0" y="1575584"/>
                </a:moveTo>
                <a:lnTo>
                  <a:pt x="1518226" y="1575584"/>
                </a:lnTo>
                <a:lnTo>
                  <a:pt x="1518226" y="0"/>
                </a:lnTo>
                <a:lnTo>
                  <a:pt x="0" y="0"/>
                </a:lnTo>
                <a:lnTo>
                  <a:pt x="0" y="1575584"/>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fr-FR"/>
          </a:p>
        </p:txBody>
      </p:sp>
      <p:grpSp>
        <p:nvGrpSpPr>
          <p:cNvPr id="47" name="Group 47"/>
          <p:cNvGrpSpPr/>
          <p:nvPr/>
        </p:nvGrpSpPr>
        <p:grpSpPr>
          <a:xfrm>
            <a:off x="3665969" y="5960612"/>
            <a:ext cx="952825" cy="1145923"/>
            <a:chOff x="0" y="0"/>
            <a:chExt cx="1270434" cy="1527897"/>
          </a:xfrm>
        </p:grpSpPr>
        <p:sp>
          <p:nvSpPr>
            <p:cNvPr id="48" name="Freeform 48"/>
            <p:cNvSpPr/>
            <p:nvPr/>
          </p:nvSpPr>
          <p:spPr>
            <a:xfrm>
              <a:off x="0" y="0"/>
              <a:ext cx="1270434" cy="1527897"/>
            </a:xfrm>
            <a:custGeom>
              <a:avLst/>
              <a:gdLst/>
              <a:ahLst/>
              <a:cxnLst/>
              <a:rect l="l" t="t" r="r" b="b"/>
              <a:pathLst>
                <a:path w="1270434" h="1527897">
                  <a:moveTo>
                    <a:pt x="0" y="0"/>
                  </a:moveTo>
                  <a:lnTo>
                    <a:pt x="1270434" y="0"/>
                  </a:lnTo>
                  <a:lnTo>
                    <a:pt x="1270434" y="1527897"/>
                  </a:lnTo>
                  <a:lnTo>
                    <a:pt x="0" y="1527897"/>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fr-FR"/>
            </a:p>
          </p:txBody>
        </p:sp>
        <p:sp>
          <p:nvSpPr>
            <p:cNvPr id="49" name="TextBox 49"/>
            <p:cNvSpPr txBox="1"/>
            <p:nvPr/>
          </p:nvSpPr>
          <p:spPr>
            <a:xfrm>
              <a:off x="44635" y="649827"/>
              <a:ext cx="1181163" cy="353534"/>
            </a:xfrm>
            <a:prstGeom prst="rect">
              <a:avLst/>
            </a:prstGeom>
          </p:spPr>
          <p:txBody>
            <a:bodyPr lIns="0" tIns="0" rIns="0" bIns="0" rtlCol="0" anchor="t">
              <a:spAutoFit/>
            </a:bodyPr>
            <a:lstStyle/>
            <a:p>
              <a:pPr marL="0" lvl="0" indent="0" algn="ctr">
                <a:lnSpc>
                  <a:spcPts val="1967"/>
                </a:lnSpc>
                <a:spcBef>
                  <a:spcPct val="0"/>
                </a:spcBef>
              </a:pPr>
              <a:r>
                <a:rPr lang="en-US" sz="1513" b="1">
                  <a:solidFill>
                    <a:srgbClr val="000000"/>
                  </a:solidFill>
                  <a:latin typeface="Tajawal Bold Bold"/>
                  <a:ea typeface="Tajawal Bold Bold"/>
                  <a:cs typeface="Tajawal Bold Bold"/>
                  <a:sym typeface="Tajawal Bold Bold"/>
                </a:rPr>
                <a:t>Oplog</a:t>
              </a:r>
            </a:p>
          </p:txBody>
        </p:sp>
      </p:grpSp>
      <p:sp>
        <p:nvSpPr>
          <p:cNvPr id="50" name="AutoShape 50"/>
          <p:cNvSpPr/>
          <p:nvPr/>
        </p:nvSpPr>
        <p:spPr>
          <a:xfrm flipH="1">
            <a:off x="10639341" y="2952538"/>
            <a:ext cx="38100" cy="5299919"/>
          </a:xfrm>
          <a:prstGeom prst="line">
            <a:avLst/>
          </a:prstGeom>
          <a:ln w="76200" cap="flat">
            <a:solidFill>
              <a:srgbClr val="FFFFFF"/>
            </a:solidFill>
            <a:prstDash val="sysDot"/>
            <a:headEnd type="arrow" w="med" len="sm"/>
            <a:tailEnd type="none" w="sm" len="sm"/>
          </a:ln>
        </p:spPr>
        <p:txBody>
          <a:bodyPr/>
          <a:lstStyle/>
          <a:p>
            <a:endParaRPr lang="fr-FR"/>
          </a:p>
        </p:txBody>
      </p:sp>
      <p:sp>
        <p:nvSpPr>
          <p:cNvPr id="51" name="AutoShape 51"/>
          <p:cNvSpPr/>
          <p:nvPr/>
        </p:nvSpPr>
        <p:spPr>
          <a:xfrm flipH="1">
            <a:off x="7788996" y="8290556"/>
            <a:ext cx="5155874" cy="38100"/>
          </a:xfrm>
          <a:prstGeom prst="line">
            <a:avLst/>
          </a:prstGeom>
          <a:ln w="76200" cap="flat">
            <a:solidFill>
              <a:srgbClr val="FFFFFF"/>
            </a:solidFill>
            <a:prstDash val="sysDot"/>
            <a:headEnd type="arrow" w="med" len="sm"/>
            <a:tailEnd type="arrow" w="med" len="sm"/>
          </a:ln>
        </p:spPr>
        <p:txBody>
          <a:bodyPr/>
          <a:lstStyle/>
          <a:p>
            <a:endParaRPr lang="fr-FR"/>
          </a:p>
        </p:txBody>
      </p:sp>
      <p:sp>
        <p:nvSpPr>
          <p:cNvPr id="52" name="TextBox 52"/>
          <p:cNvSpPr txBox="1"/>
          <p:nvPr/>
        </p:nvSpPr>
        <p:spPr>
          <a:xfrm rot="-5400000">
            <a:off x="9770009" y="5632985"/>
            <a:ext cx="206352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Récupèrent</a:t>
            </a:r>
          </a:p>
        </p:txBody>
      </p:sp>
      <p:sp>
        <p:nvSpPr>
          <p:cNvPr id="53" name="TextBox 53"/>
          <p:cNvSpPr txBox="1"/>
          <p:nvPr/>
        </p:nvSpPr>
        <p:spPr>
          <a:xfrm rot="1190911">
            <a:off x="4940323" y="6121471"/>
            <a:ext cx="206352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Enregistre</a:t>
            </a:r>
          </a:p>
        </p:txBody>
      </p:sp>
      <p:sp>
        <p:nvSpPr>
          <p:cNvPr id="54" name="TextBox 54"/>
          <p:cNvSpPr txBox="1"/>
          <p:nvPr/>
        </p:nvSpPr>
        <p:spPr>
          <a:xfrm rot="-1838081">
            <a:off x="13518573" y="6207712"/>
            <a:ext cx="206352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Enregistre</a:t>
            </a:r>
          </a:p>
        </p:txBody>
      </p:sp>
    </p:spTree>
  </p:cSld>
  <p:clrMapOvr>
    <a:masterClrMapping/>
  </p:clrMapOvr>
  <p:transition spd="med">
    <p:pull/>
  </p:transition>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a:off x="17450471" y="8439443"/>
            <a:ext cx="2680357" cy="2321202"/>
            <a:chOff x="0" y="0"/>
            <a:chExt cx="3619627" cy="3134614"/>
          </a:xfrm>
        </p:grpSpPr>
        <p:sp>
          <p:nvSpPr>
            <p:cNvPr id="3" name="Freeform 3"/>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A181"/>
            </a:solidFill>
          </p:spPr>
          <p:txBody>
            <a:bodyPr/>
            <a:lstStyle/>
            <a:p>
              <a:endParaRPr lang="fr-FR"/>
            </a:p>
          </p:txBody>
        </p:sp>
      </p:grpSp>
      <p:grpSp>
        <p:nvGrpSpPr>
          <p:cNvPr id="4" name="Group 4"/>
          <p:cNvGrpSpPr/>
          <p:nvPr/>
        </p:nvGrpSpPr>
        <p:grpSpPr>
          <a:xfrm>
            <a:off x="16658610" y="8828473"/>
            <a:ext cx="1274179" cy="1103445"/>
            <a:chOff x="0" y="0"/>
            <a:chExt cx="3619627" cy="3134614"/>
          </a:xfrm>
        </p:grpSpPr>
        <p:sp>
          <p:nvSpPr>
            <p:cNvPr id="5" name="Freeform 5"/>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6" name="Group 6"/>
          <p:cNvGrpSpPr/>
          <p:nvPr/>
        </p:nvGrpSpPr>
        <p:grpSpPr>
          <a:xfrm>
            <a:off x="16033424" y="9648214"/>
            <a:ext cx="899251" cy="77875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grpSp>
        <p:nvGrpSpPr>
          <p:cNvPr id="8" name="Group 8"/>
          <p:cNvGrpSpPr/>
          <p:nvPr/>
        </p:nvGrpSpPr>
        <p:grpSpPr>
          <a:xfrm>
            <a:off x="-52301" y="-123042"/>
            <a:ext cx="8352038" cy="3364402"/>
            <a:chOff x="272348" y="0"/>
            <a:chExt cx="11136051" cy="4485870"/>
          </a:xfrm>
        </p:grpSpPr>
        <p:sp>
          <p:nvSpPr>
            <p:cNvPr id="9" name="Freeform 9"/>
            <p:cNvSpPr/>
            <p:nvPr/>
          </p:nvSpPr>
          <p:spPr>
            <a:xfrm rot="1707970">
              <a:off x="272348" y="720692"/>
              <a:ext cx="1884705" cy="1620847"/>
            </a:xfrm>
            <a:custGeom>
              <a:avLst/>
              <a:gdLst/>
              <a:ahLst/>
              <a:cxnLst/>
              <a:rect l="l" t="t" r="r" b="b"/>
              <a:pathLst>
                <a:path w="1884705" h="1620847">
                  <a:moveTo>
                    <a:pt x="0" y="0"/>
                  </a:moveTo>
                  <a:lnTo>
                    <a:pt x="1884706" y="0"/>
                  </a:lnTo>
                  <a:lnTo>
                    <a:pt x="1884706" y="1620847"/>
                  </a:lnTo>
                  <a:lnTo>
                    <a:pt x="0" y="1620847"/>
                  </a:lnTo>
                  <a:lnTo>
                    <a:pt x="0" y="0"/>
                  </a:lnTo>
                  <a:close/>
                </a:path>
              </a:pathLst>
            </a:custGeom>
            <a:blipFill>
              <a:blip r:embed="rId2">
                <a:extLst>
                  <a:ext uri="{96DAC541-7B7A-43D3-8B79-37D633B846F1}">
                    <asvg:svgBlip xmlns:asvg="http://schemas.microsoft.com/office/drawing/2016/SVG/main" r:embed="rId3"/>
                  </a:ext>
                </a:extLst>
              </a:blip>
              <a:stretch>
                <a:fillRect l="-54" r="-54"/>
              </a:stretch>
            </a:blipFill>
          </p:spPr>
          <p:txBody>
            <a:bodyPr/>
            <a:lstStyle/>
            <a:p>
              <a:endParaRPr lang="fr-FR"/>
            </a:p>
          </p:txBody>
        </p:sp>
        <p:sp>
          <p:nvSpPr>
            <p:cNvPr id="10" name="Freeform 10"/>
            <p:cNvSpPr/>
            <p:nvPr/>
          </p:nvSpPr>
          <p:spPr>
            <a:xfrm rot="235537">
              <a:off x="2204090" y="2258797"/>
              <a:ext cx="6132551" cy="1287836"/>
            </a:xfrm>
            <a:custGeom>
              <a:avLst/>
              <a:gdLst/>
              <a:ahLst/>
              <a:cxnLst/>
              <a:rect l="l" t="t" r="r" b="b"/>
              <a:pathLst>
                <a:path w="6132551" h="1287836">
                  <a:moveTo>
                    <a:pt x="0" y="0"/>
                  </a:moveTo>
                  <a:lnTo>
                    <a:pt x="6132551" y="0"/>
                  </a:lnTo>
                  <a:lnTo>
                    <a:pt x="6132551" y="1287836"/>
                  </a:lnTo>
                  <a:lnTo>
                    <a:pt x="0" y="1287836"/>
                  </a:lnTo>
                  <a:lnTo>
                    <a:pt x="0" y="0"/>
                  </a:lnTo>
                  <a:close/>
                </a:path>
              </a:pathLst>
            </a:custGeom>
            <a:blipFill>
              <a:blip r:embed="rId4">
                <a:extLst>
                  <a:ext uri="{96DAC541-7B7A-43D3-8B79-37D633B846F1}">
                    <asvg:svgBlip xmlns:asvg="http://schemas.microsoft.com/office/drawing/2016/SVG/main" r:embed="rId5"/>
                  </a:ext>
                </a:extLst>
              </a:blip>
              <a:stretch>
                <a:fillRect t="-1668" b="-1668"/>
              </a:stretch>
            </a:blipFill>
          </p:spPr>
          <p:txBody>
            <a:bodyPr/>
            <a:lstStyle/>
            <a:p>
              <a:endParaRPr lang="fr-FR"/>
            </a:p>
          </p:txBody>
        </p:sp>
        <p:grpSp>
          <p:nvGrpSpPr>
            <p:cNvPr id="11" name="Group 11"/>
            <p:cNvGrpSpPr/>
            <p:nvPr/>
          </p:nvGrpSpPr>
          <p:grpSpPr>
            <a:xfrm>
              <a:off x="1001999" y="0"/>
              <a:ext cx="10406400" cy="4485870"/>
              <a:chOff x="0" y="0"/>
              <a:chExt cx="10524332" cy="4536706"/>
            </a:xfrm>
          </p:grpSpPr>
          <p:sp>
            <p:nvSpPr>
              <p:cNvPr id="12" name="Freeform 12"/>
              <p:cNvSpPr/>
              <p:nvPr/>
            </p:nvSpPr>
            <p:spPr>
              <a:xfrm>
                <a:off x="0" y="0"/>
                <a:ext cx="10524332" cy="4147246"/>
              </a:xfrm>
              <a:custGeom>
                <a:avLst/>
                <a:gdLst/>
                <a:ahLst/>
                <a:cxnLst/>
                <a:rect l="l" t="t" r="r" b="b"/>
                <a:pathLst>
                  <a:path w="10524332" h="4147246">
                    <a:moveTo>
                      <a:pt x="0" y="0"/>
                    </a:moveTo>
                    <a:lnTo>
                      <a:pt x="10524332" y="0"/>
                    </a:lnTo>
                    <a:lnTo>
                      <a:pt x="10524332" y="4147246"/>
                    </a:lnTo>
                    <a:lnTo>
                      <a:pt x="0" y="4147246"/>
                    </a:lnTo>
                    <a:close/>
                  </a:path>
                </a:pathLst>
              </a:custGeom>
              <a:solidFill>
                <a:srgbClr val="000000">
                  <a:alpha val="0"/>
                </a:srgbClr>
              </a:solidFill>
            </p:spPr>
            <p:txBody>
              <a:bodyPr/>
              <a:lstStyle/>
              <a:p>
                <a:endParaRPr lang="fr-FR"/>
              </a:p>
            </p:txBody>
          </p:sp>
          <p:sp>
            <p:nvSpPr>
              <p:cNvPr id="13" name="TextBox 13"/>
              <p:cNvSpPr txBox="1"/>
              <p:nvPr/>
            </p:nvSpPr>
            <p:spPr>
              <a:xfrm>
                <a:off x="0" y="484710"/>
                <a:ext cx="10524332" cy="4051996"/>
              </a:xfrm>
              <a:prstGeom prst="rect">
                <a:avLst/>
              </a:prstGeom>
            </p:spPr>
            <p:txBody>
              <a:bodyPr lIns="0" tIns="0" rIns="0" bIns="0" rtlCol="0" anchor="t"/>
              <a:lstStyle/>
              <a:p>
                <a:pPr algn="ctr">
                  <a:lnSpc>
                    <a:spcPts val="10100"/>
                  </a:lnSpc>
                </a:pPr>
                <a:r>
                  <a:rPr lang="en-US" sz="10100" dirty="0" err="1">
                    <a:solidFill>
                      <a:srgbClr val="FFFFFF"/>
                    </a:solidFill>
                    <a:latin typeface="Poppins"/>
                    <a:ea typeface="Poppins"/>
                    <a:cs typeface="Poppins"/>
                    <a:sym typeface="Poppins"/>
                  </a:rPr>
                  <a:t>Scénario</a:t>
                </a:r>
                <a:endParaRPr lang="en-US" sz="10100" dirty="0">
                  <a:solidFill>
                    <a:srgbClr val="FFFFFF"/>
                  </a:solidFill>
                  <a:latin typeface="Poppins"/>
                  <a:ea typeface="Poppins"/>
                  <a:cs typeface="Poppins"/>
                  <a:sym typeface="Poppins"/>
                </a:endParaRPr>
              </a:p>
            </p:txBody>
          </p:sp>
        </p:grpSp>
      </p:grpSp>
      <p:grpSp>
        <p:nvGrpSpPr>
          <p:cNvPr id="14" name="Group 14"/>
          <p:cNvGrpSpPr/>
          <p:nvPr/>
        </p:nvGrpSpPr>
        <p:grpSpPr>
          <a:xfrm>
            <a:off x="7374545" y="2952500"/>
            <a:ext cx="2026630" cy="2011685"/>
            <a:chOff x="0" y="0"/>
            <a:chExt cx="2702173" cy="2682247"/>
          </a:xfrm>
        </p:grpSpPr>
        <p:sp>
          <p:nvSpPr>
            <p:cNvPr id="15" name="Freeform 15"/>
            <p:cNvSpPr/>
            <p:nvPr/>
          </p:nvSpPr>
          <p:spPr>
            <a:xfrm>
              <a:off x="406986" y="304946"/>
              <a:ext cx="1888201" cy="1888201"/>
            </a:xfrm>
            <a:custGeom>
              <a:avLst/>
              <a:gdLst/>
              <a:ahLst/>
              <a:cxnLst/>
              <a:rect l="l" t="t" r="r" b="b"/>
              <a:pathLst>
                <a:path w="1888201" h="1888201">
                  <a:moveTo>
                    <a:pt x="0" y="0"/>
                  </a:moveTo>
                  <a:lnTo>
                    <a:pt x="1888201" y="0"/>
                  </a:lnTo>
                  <a:lnTo>
                    <a:pt x="1888201" y="1888201"/>
                  </a:lnTo>
                  <a:lnTo>
                    <a:pt x="0" y="1888201"/>
                  </a:lnTo>
                  <a:lnTo>
                    <a:pt x="0" y="0"/>
                  </a:lnTo>
                  <a:close/>
                </a:path>
              </a:pathLst>
            </a:custGeom>
            <a:blipFill>
              <a:blip r:embed="rId6"/>
              <a:stretch>
                <a:fillRect/>
              </a:stretch>
            </a:blipFill>
          </p:spPr>
          <p:txBody>
            <a:bodyPr/>
            <a:lstStyle/>
            <a:p>
              <a:endParaRPr lang="fr-FR"/>
            </a:p>
          </p:txBody>
        </p:sp>
        <p:sp>
          <p:nvSpPr>
            <p:cNvPr id="16" name="Freeform 16"/>
            <p:cNvSpPr/>
            <p:nvPr/>
          </p:nvSpPr>
          <p:spPr>
            <a:xfrm>
              <a:off x="0" y="0"/>
              <a:ext cx="2702173" cy="2682247"/>
            </a:xfrm>
            <a:custGeom>
              <a:avLst/>
              <a:gdLst/>
              <a:ahLst/>
              <a:cxnLst/>
              <a:rect l="l" t="t" r="r" b="b"/>
              <a:pathLst>
                <a:path w="2702173" h="2682247">
                  <a:moveTo>
                    <a:pt x="0" y="0"/>
                  </a:moveTo>
                  <a:lnTo>
                    <a:pt x="2702173" y="0"/>
                  </a:lnTo>
                  <a:lnTo>
                    <a:pt x="2702173" y="2682247"/>
                  </a:lnTo>
                  <a:lnTo>
                    <a:pt x="0" y="2682247"/>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66675" cap="rnd">
              <a:solidFill>
                <a:srgbClr val="FFFFFF"/>
              </a:solidFill>
              <a:prstDash val="solid"/>
              <a:round/>
            </a:ln>
          </p:spPr>
          <p:txBody>
            <a:bodyPr/>
            <a:lstStyle/>
            <a:p>
              <a:endParaRPr lang="fr-FR"/>
            </a:p>
          </p:txBody>
        </p:sp>
        <p:sp>
          <p:nvSpPr>
            <p:cNvPr id="17" name="TextBox 17"/>
            <p:cNvSpPr txBox="1"/>
            <p:nvPr/>
          </p:nvSpPr>
          <p:spPr>
            <a:xfrm>
              <a:off x="958388" y="137092"/>
              <a:ext cx="785397" cy="307133"/>
            </a:xfrm>
            <a:prstGeom prst="rect">
              <a:avLst/>
            </a:prstGeom>
          </p:spPr>
          <p:txBody>
            <a:bodyPr lIns="0" tIns="0" rIns="0" bIns="0" rtlCol="0" anchor="t">
              <a:spAutoFit/>
            </a:bodyPr>
            <a:lstStyle/>
            <a:p>
              <a:pPr algn="ctr">
                <a:lnSpc>
                  <a:spcPts val="1930"/>
                </a:lnSpc>
              </a:pPr>
              <a:endParaRPr/>
            </a:p>
          </p:txBody>
        </p:sp>
        <p:sp>
          <p:nvSpPr>
            <p:cNvPr id="18" name="TextBox 18"/>
            <p:cNvSpPr txBox="1"/>
            <p:nvPr/>
          </p:nvSpPr>
          <p:spPr>
            <a:xfrm>
              <a:off x="598058" y="1997657"/>
              <a:ext cx="1506056" cy="394789"/>
            </a:xfrm>
            <a:prstGeom prst="rect">
              <a:avLst/>
            </a:prstGeom>
          </p:spPr>
          <p:txBody>
            <a:bodyPr lIns="0" tIns="0" rIns="0" bIns="0" rtlCol="0" anchor="t">
              <a:spAutoFit/>
            </a:bodyPr>
            <a:lstStyle/>
            <a:p>
              <a:pPr algn="ctr">
                <a:lnSpc>
                  <a:spcPts val="2276"/>
                </a:lnSpc>
              </a:pPr>
              <a:r>
                <a:rPr lang="en-US" sz="1626" b="1">
                  <a:solidFill>
                    <a:srgbClr val="FFFFFF"/>
                  </a:solidFill>
                  <a:latin typeface="Tajawal Bold Bold"/>
                  <a:ea typeface="Tajawal Bold Bold"/>
                  <a:cs typeface="Tajawal Bold Bold"/>
                  <a:sym typeface="Tajawal Bold Bold"/>
                </a:rPr>
                <a:t>Primaire</a:t>
              </a:r>
            </a:p>
          </p:txBody>
        </p:sp>
        <p:sp>
          <p:nvSpPr>
            <p:cNvPr id="19" name="TextBox 19"/>
            <p:cNvSpPr txBox="1"/>
            <p:nvPr/>
          </p:nvSpPr>
          <p:spPr>
            <a:xfrm>
              <a:off x="793081" y="49845"/>
              <a:ext cx="1116012" cy="342174"/>
            </a:xfrm>
            <a:prstGeom prst="rect">
              <a:avLst/>
            </a:prstGeom>
          </p:spPr>
          <p:txBody>
            <a:bodyPr lIns="0" tIns="0" rIns="0" bIns="0" rtlCol="0" anchor="t">
              <a:spAutoFit/>
            </a:bodyPr>
            <a:lstStyle/>
            <a:p>
              <a:pPr algn="ctr">
                <a:lnSpc>
                  <a:spcPts val="1931"/>
                </a:lnSpc>
              </a:pPr>
              <a:r>
                <a:rPr lang="en-US" sz="1379">
                  <a:solidFill>
                    <a:srgbClr val="FFFFFF"/>
                  </a:solidFill>
                  <a:latin typeface="Tajawal Bold"/>
                  <a:ea typeface="Tajawal Bold"/>
                  <a:cs typeface="Tajawal Bold"/>
                  <a:sym typeface="Tajawal Bold"/>
                </a:rPr>
                <a:t>Noeud </a:t>
              </a:r>
            </a:p>
          </p:txBody>
        </p:sp>
      </p:grpSp>
      <p:grpSp>
        <p:nvGrpSpPr>
          <p:cNvPr id="20" name="Group 20"/>
          <p:cNvGrpSpPr/>
          <p:nvPr/>
        </p:nvGrpSpPr>
        <p:grpSpPr>
          <a:xfrm>
            <a:off x="13169598" y="7246615"/>
            <a:ext cx="2026630" cy="2011685"/>
            <a:chOff x="0" y="0"/>
            <a:chExt cx="2702173" cy="2682247"/>
          </a:xfrm>
        </p:grpSpPr>
        <p:sp>
          <p:nvSpPr>
            <p:cNvPr id="21" name="Freeform 21"/>
            <p:cNvSpPr/>
            <p:nvPr/>
          </p:nvSpPr>
          <p:spPr>
            <a:xfrm>
              <a:off x="406986" y="304946"/>
              <a:ext cx="1888201" cy="1888201"/>
            </a:xfrm>
            <a:custGeom>
              <a:avLst/>
              <a:gdLst/>
              <a:ahLst/>
              <a:cxnLst/>
              <a:rect l="l" t="t" r="r" b="b"/>
              <a:pathLst>
                <a:path w="1888201" h="1888201">
                  <a:moveTo>
                    <a:pt x="0" y="0"/>
                  </a:moveTo>
                  <a:lnTo>
                    <a:pt x="1888201" y="0"/>
                  </a:lnTo>
                  <a:lnTo>
                    <a:pt x="1888201" y="1888201"/>
                  </a:lnTo>
                  <a:lnTo>
                    <a:pt x="0" y="1888201"/>
                  </a:lnTo>
                  <a:lnTo>
                    <a:pt x="0" y="0"/>
                  </a:lnTo>
                  <a:close/>
                </a:path>
              </a:pathLst>
            </a:custGeom>
            <a:blipFill>
              <a:blip r:embed="rId6"/>
              <a:stretch>
                <a:fillRect/>
              </a:stretch>
            </a:blipFill>
          </p:spPr>
          <p:txBody>
            <a:bodyPr/>
            <a:lstStyle/>
            <a:p>
              <a:endParaRPr lang="fr-FR"/>
            </a:p>
          </p:txBody>
        </p:sp>
        <p:sp>
          <p:nvSpPr>
            <p:cNvPr id="22" name="Freeform 22"/>
            <p:cNvSpPr/>
            <p:nvPr/>
          </p:nvSpPr>
          <p:spPr>
            <a:xfrm>
              <a:off x="0" y="0"/>
              <a:ext cx="2702173" cy="2682247"/>
            </a:xfrm>
            <a:custGeom>
              <a:avLst/>
              <a:gdLst/>
              <a:ahLst/>
              <a:cxnLst/>
              <a:rect l="l" t="t" r="r" b="b"/>
              <a:pathLst>
                <a:path w="2702173" h="2682247">
                  <a:moveTo>
                    <a:pt x="0" y="0"/>
                  </a:moveTo>
                  <a:lnTo>
                    <a:pt x="2702173" y="0"/>
                  </a:lnTo>
                  <a:lnTo>
                    <a:pt x="2702173" y="2682247"/>
                  </a:lnTo>
                  <a:lnTo>
                    <a:pt x="0" y="2682247"/>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57150" cap="rnd">
              <a:solidFill>
                <a:srgbClr val="FFFFFF"/>
              </a:solidFill>
              <a:prstDash val="solid"/>
              <a:round/>
            </a:ln>
          </p:spPr>
          <p:txBody>
            <a:bodyPr/>
            <a:lstStyle/>
            <a:p>
              <a:endParaRPr lang="fr-FR"/>
            </a:p>
          </p:txBody>
        </p:sp>
        <p:sp>
          <p:nvSpPr>
            <p:cNvPr id="23" name="TextBox 23"/>
            <p:cNvSpPr txBox="1"/>
            <p:nvPr/>
          </p:nvSpPr>
          <p:spPr>
            <a:xfrm>
              <a:off x="958388" y="137092"/>
              <a:ext cx="785397" cy="307133"/>
            </a:xfrm>
            <a:prstGeom prst="rect">
              <a:avLst/>
            </a:prstGeom>
          </p:spPr>
          <p:txBody>
            <a:bodyPr lIns="0" tIns="0" rIns="0" bIns="0" rtlCol="0" anchor="t">
              <a:spAutoFit/>
            </a:bodyPr>
            <a:lstStyle/>
            <a:p>
              <a:pPr algn="ctr">
                <a:lnSpc>
                  <a:spcPts val="1930"/>
                </a:lnSpc>
              </a:pPr>
              <a:endParaRPr/>
            </a:p>
          </p:txBody>
        </p:sp>
        <p:sp>
          <p:nvSpPr>
            <p:cNvPr id="24" name="TextBox 24"/>
            <p:cNvSpPr txBox="1"/>
            <p:nvPr/>
          </p:nvSpPr>
          <p:spPr>
            <a:xfrm>
              <a:off x="598058" y="1997657"/>
              <a:ext cx="1697128" cy="394789"/>
            </a:xfrm>
            <a:prstGeom prst="rect">
              <a:avLst/>
            </a:prstGeom>
          </p:spPr>
          <p:txBody>
            <a:bodyPr lIns="0" tIns="0" rIns="0" bIns="0" rtlCol="0" anchor="t">
              <a:spAutoFit/>
            </a:bodyPr>
            <a:lstStyle/>
            <a:p>
              <a:pPr algn="ctr">
                <a:lnSpc>
                  <a:spcPts val="2276"/>
                </a:lnSpc>
              </a:pPr>
              <a:r>
                <a:rPr lang="en-US" sz="1626" b="1">
                  <a:solidFill>
                    <a:srgbClr val="FFFFFF"/>
                  </a:solidFill>
                  <a:latin typeface="Tajawal Bold Bold"/>
                  <a:ea typeface="Tajawal Bold Bold"/>
                  <a:cs typeface="Tajawal Bold Bold"/>
                  <a:sym typeface="Tajawal Bold Bold"/>
                </a:rPr>
                <a:t>Secondaire</a:t>
              </a:r>
            </a:p>
          </p:txBody>
        </p:sp>
        <p:sp>
          <p:nvSpPr>
            <p:cNvPr id="25" name="TextBox 25"/>
            <p:cNvSpPr txBox="1"/>
            <p:nvPr/>
          </p:nvSpPr>
          <p:spPr>
            <a:xfrm>
              <a:off x="793081" y="49845"/>
              <a:ext cx="1116012" cy="342174"/>
            </a:xfrm>
            <a:prstGeom prst="rect">
              <a:avLst/>
            </a:prstGeom>
          </p:spPr>
          <p:txBody>
            <a:bodyPr lIns="0" tIns="0" rIns="0" bIns="0" rtlCol="0" anchor="t">
              <a:spAutoFit/>
            </a:bodyPr>
            <a:lstStyle/>
            <a:p>
              <a:pPr algn="ctr">
                <a:lnSpc>
                  <a:spcPts val="1931"/>
                </a:lnSpc>
              </a:pPr>
              <a:r>
                <a:rPr lang="en-US" sz="1379">
                  <a:solidFill>
                    <a:srgbClr val="FFFFFF"/>
                  </a:solidFill>
                  <a:latin typeface="Tajawal Bold"/>
                  <a:ea typeface="Tajawal Bold"/>
                  <a:cs typeface="Tajawal Bold"/>
                  <a:sym typeface="Tajawal Bold"/>
                </a:rPr>
                <a:t>Noeud </a:t>
              </a:r>
            </a:p>
          </p:txBody>
        </p:sp>
      </p:grpSp>
      <p:sp>
        <p:nvSpPr>
          <p:cNvPr id="26" name="Freeform 26"/>
          <p:cNvSpPr/>
          <p:nvPr/>
        </p:nvSpPr>
        <p:spPr>
          <a:xfrm>
            <a:off x="1285875" y="3081705"/>
            <a:ext cx="2382938" cy="1720048"/>
          </a:xfrm>
          <a:custGeom>
            <a:avLst/>
            <a:gdLst/>
            <a:ahLst/>
            <a:cxnLst/>
            <a:rect l="l" t="t" r="r" b="b"/>
            <a:pathLst>
              <a:path w="2382938" h="1720048">
                <a:moveTo>
                  <a:pt x="0" y="0"/>
                </a:moveTo>
                <a:lnTo>
                  <a:pt x="2382938" y="0"/>
                </a:lnTo>
                <a:lnTo>
                  <a:pt x="2382938" y="1720049"/>
                </a:lnTo>
                <a:lnTo>
                  <a:pt x="0" y="1720049"/>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fr-FR"/>
          </a:p>
        </p:txBody>
      </p:sp>
      <p:sp>
        <p:nvSpPr>
          <p:cNvPr id="27" name="TextBox 27"/>
          <p:cNvSpPr txBox="1"/>
          <p:nvPr/>
        </p:nvSpPr>
        <p:spPr>
          <a:xfrm>
            <a:off x="1931357" y="4725554"/>
            <a:ext cx="109197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Client</a:t>
            </a:r>
          </a:p>
        </p:txBody>
      </p:sp>
      <p:sp>
        <p:nvSpPr>
          <p:cNvPr id="28" name="AutoShape 28"/>
          <p:cNvSpPr/>
          <p:nvPr/>
        </p:nvSpPr>
        <p:spPr>
          <a:xfrm>
            <a:off x="4021588" y="3922680"/>
            <a:ext cx="2515735" cy="0"/>
          </a:xfrm>
          <a:prstGeom prst="line">
            <a:avLst/>
          </a:prstGeom>
          <a:ln w="38100" cap="flat">
            <a:solidFill>
              <a:srgbClr val="FFFFFF"/>
            </a:solidFill>
            <a:prstDash val="solid"/>
            <a:headEnd type="none" w="sm" len="sm"/>
            <a:tailEnd type="arrow" w="med" len="sm"/>
          </a:ln>
        </p:spPr>
        <p:txBody>
          <a:bodyPr/>
          <a:lstStyle/>
          <a:p>
            <a:endParaRPr lang="fr-FR"/>
          </a:p>
        </p:txBody>
      </p:sp>
      <p:sp>
        <p:nvSpPr>
          <p:cNvPr id="29" name="TextBox 29"/>
          <p:cNvSpPr txBox="1"/>
          <p:nvPr/>
        </p:nvSpPr>
        <p:spPr>
          <a:xfrm>
            <a:off x="4209949" y="3521618"/>
            <a:ext cx="206352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Requête</a:t>
            </a:r>
          </a:p>
        </p:txBody>
      </p:sp>
      <p:grpSp>
        <p:nvGrpSpPr>
          <p:cNvPr id="30" name="Group 30"/>
          <p:cNvGrpSpPr/>
          <p:nvPr/>
        </p:nvGrpSpPr>
        <p:grpSpPr>
          <a:xfrm>
            <a:off x="10162928" y="1610200"/>
            <a:ext cx="952825" cy="1145923"/>
            <a:chOff x="0" y="0"/>
            <a:chExt cx="1270434" cy="1527897"/>
          </a:xfrm>
        </p:grpSpPr>
        <p:sp>
          <p:nvSpPr>
            <p:cNvPr id="31" name="Freeform 31"/>
            <p:cNvSpPr/>
            <p:nvPr/>
          </p:nvSpPr>
          <p:spPr>
            <a:xfrm>
              <a:off x="0" y="0"/>
              <a:ext cx="1270434" cy="1527897"/>
            </a:xfrm>
            <a:custGeom>
              <a:avLst/>
              <a:gdLst/>
              <a:ahLst/>
              <a:cxnLst/>
              <a:rect l="l" t="t" r="r" b="b"/>
              <a:pathLst>
                <a:path w="1270434" h="1527897">
                  <a:moveTo>
                    <a:pt x="0" y="0"/>
                  </a:moveTo>
                  <a:lnTo>
                    <a:pt x="1270434" y="0"/>
                  </a:lnTo>
                  <a:lnTo>
                    <a:pt x="1270434" y="1527897"/>
                  </a:lnTo>
                  <a:lnTo>
                    <a:pt x="0" y="1527897"/>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fr-FR"/>
            </a:p>
          </p:txBody>
        </p:sp>
        <p:sp>
          <p:nvSpPr>
            <p:cNvPr id="32" name="TextBox 32"/>
            <p:cNvSpPr txBox="1"/>
            <p:nvPr/>
          </p:nvSpPr>
          <p:spPr>
            <a:xfrm>
              <a:off x="44635" y="649827"/>
              <a:ext cx="1181163" cy="353534"/>
            </a:xfrm>
            <a:prstGeom prst="rect">
              <a:avLst/>
            </a:prstGeom>
          </p:spPr>
          <p:txBody>
            <a:bodyPr lIns="0" tIns="0" rIns="0" bIns="0" rtlCol="0" anchor="t">
              <a:spAutoFit/>
            </a:bodyPr>
            <a:lstStyle/>
            <a:p>
              <a:pPr marL="0" lvl="0" indent="0" algn="ctr">
                <a:lnSpc>
                  <a:spcPts val="1967"/>
                </a:lnSpc>
                <a:spcBef>
                  <a:spcPct val="0"/>
                </a:spcBef>
              </a:pPr>
              <a:r>
                <a:rPr lang="en-US" sz="1513" b="1">
                  <a:solidFill>
                    <a:srgbClr val="000000"/>
                  </a:solidFill>
                  <a:latin typeface="Tajawal Bold Bold"/>
                  <a:ea typeface="Tajawal Bold Bold"/>
                  <a:cs typeface="Tajawal Bold Bold"/>
                  <a:sym typeface="Tajawal Bold Bold"/>
                </a:rPr>
                <a:t>Oplog</a:t>
              </a:r>
            </a:p>
          </p:txBody>
        </p:sp>
      </p:grpSp>
      <p:sp>
        <p:nvSpPr>
          <p:cNvPr id="33" name="Freeform 33"/>
          <p:cNvSpPr/>
          <p:nvPr/>
        </p:nvSpPr>
        <p:spPr>
          <a:xfrm rot="-9223191" flipH="1" flipV="1">
            <a:off x="8374360" y="1767555"/>
            <a:ext cx="1518226" cy="1575584"/>
          </a:xfrm>
          <a:custGeom>
            <a:avLst/>
            <a:gdLst/>
            <a:ahLst/>
            <a:cxnLst/>
            <a:rect l="l" t="t" r="r" b="b"/>
            <a:pathLst>
              <a:path w="1518226" h="1575584">
                <a:moveTo>
                  <a:pt x="1518227" y="1575584"/>
                </a:moveTo>
                <a:lnTo>
                  <a:pt x="0" y="1575584"/>
                </a:lnTo>
                <a:lnTo>
                  <a:pt x="0" y="0"/>
                </a:lnTo>
                <a:lnTo>
                  <a:pt x="1518227" y="0"/>
                </a:lnTo>
                <a:lnTo>
                  <a:pt x="1518227" y="1575584"/>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fr-FR"/>
          </a:p>
        </p:txBody>
      </p:sp>
      <p:sp>
        <p:nvSpPr>
          <p:cNvPr id="34" name="TextBox 34"/>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65</a:t>
            </a:r>
          </a:p>
        </p:txBody>
      </p:sp>
      <p:sp>
        <p:nvSpPr>
          <p:cNvPr id="35" name="TextBox 35"/>
          <p:cNvSpPr txBox="1"/>
          <p:nvPr/>
        </p:nvSpPr>
        <p:spPr>
          <a:xfrm rot="-1205713">
            <a:off x="7768622" y="1814641"/>
            <a:ext cx="206352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Enregistre</a:t>
            </a:r>
          </a:p>
        </p:txBody>
      </p:sp>
      <p:sp>
        <p:nvSpPr>
          <p:cNvPr id="36" name="Freeform 36"/>
          <p:cNvSpPr/>
          <p:nvPr/>
        </p:nvSpPr>
        <p:spPr>
          <a:xfrm rot="-9209397" flipH="1" flipV="1">
            <a:off x="14189805" y="6075626"/>
            <a:ext cx="1518226" cy="1575584"/>
          </a:xfrm>
          <a:custGeom>
            <a:avLst/>
            <a:gdLst/>
            <a:ahLst/>
            <a:cxnLst/>
            <a:rect l="l" t="t" r="r" b="b"/>
            <a:pathLst>
              <a:path w="1518226" h="1575584">
                <a:moveTo>
                  <a:pt x="1518227" y="1575584"/>
                </a:moveTo>
                <a:lnTo>
                  <a:pt x="0" y="1575584"/>
                </a:lnTo>
                <a:lnTo>
                  <a:pt x="0" y="0"/>
                </a:lnTo>
                <a:lnTo>
                  <a:pt x="1518227" y="0"/>
                </a:lnTo>
                <a:lnTo>
                  <a:pt x="1518227" y="1575584"/>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fr-FR"/>
          </a:p>
        </p:txBody>
      </p:sp>
      <p:grpSp>
        <p:nvGrpSpPr>
          <p:cNvPr id="37" name="Group 37"/>
          <p:cNvGrpSpPr/>
          <p:nvPr/>
        </p:nvGrpSpPr>
        <p:grpSpPr>
          <a:xfrm>
            <a:off x="15979850" y="5960612"/>
            <a:ext cx="952825" cy="1145923"/>
            <a:chOff x="0" y="0"/>
            <a:chExt cx="1270434" cy="1527897"/>
          </a:xfrm>
        </p:grpSpPr>
        <p:sp>
          <p:nvSpPr>
            <p:cNvPr id="38" name="Freeform 38"/>
            <p:cNvSpPr/>
            <p:nvPr/>
          </p:nvSpPr>
          <p:spPr>
            <a:xfrm>
              <a:off x="0" y="0"/>
              <a:ext cx="1270434" cy="1527897"/>
            </a:xfrm>
            <a:custGeom>
              <a:avLst/>
              <a:gdLst/>
              <a:ahLst/>
              <a:cxnLst/>
              <a:rect l="l" t="t" r="r" b="b"/>
              <a:pathLst>
                <a:path w="1270434" h="1527897">
                  <a:moveTo>
                    <a:pt x="0" y="0"/>
                  </a:moveTo>
                  <a:lnTo>
                    <a:pt x="1270434" y="0"/>
                  </a:lnTo>
                  <a:lnTo>
                    <a:pt x="1270434" y="1527897"/>
                  </a:lnTo>
                  <a:lnTo>
                    <a:pt x="0" y="1527897"/>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fr-FR"/>
            </a:p>
          </p:txBody>
        </p:sp>
        <p:sp>
          <p:nvSpPr>
            <p:cNvPr id="39" name="TextBox 39"/>
            <p:cNvSpPr txBox="1"/>
            <p:nvPr/>
          </p:nvSpPr>
          <p:spPr>
            <a:xfrm>
              <a:off x="44635" y="649827"/>
              <a:ext cx="1181163" cy="353534"/>
            </a:xfrm>
            <a:prstGeom prst="rect">
              <a:avLst/>
            </a:prstGeom>
          </p:spPr>
          <p:txBody>
            <a:bodyPr lIns="0" tIns="0" rIns="0" bIns="0" rtlCol="0" anchor="t">
              <a:spAutoFit/>
            </a:bodyPr>
            <a:lstStyle/>
            <a:p>
              <a:pPr marL="0" lvl="0" indent="0" algn="ctr">
                <a:lnSpc>
                  <a:spcPts val="1967"/>
                </a:lnSpc>
                <a:spcBef>
                  <a:spcPct val="0"/>
                </a:spcBef>
              </a:pPr>
              <a:r>
                <a:rPr lang="en-US" sz="1513" b="1">
                  <a:solidFill>
                    <a:srgbClr val="000000"/>
                  </a:solidFill>
                  <a:latin typeface="Tajawal Bold Bold"/>
                  <a:ea typeface="Tajawal Bold Bold"/>
                  <a:cs typeface="Tajawal Bold Bold"/>
                  <a:sym typeface="Tajawal Bold Bold"/>
                </a:rPr>
                <a:t>Oplog</a:t>
              </a:r>
            </a:p>
          </p:txBody>
        </p:sp>
      </p:grpSp>
      <p:grpSp>
        <p:nvGrpSpPr>
          <p:cNvPr id="40" name="Group 40"/>
          <p:cNvGrpSpPr/>
          <p:nvPr/>
        </p:nvGrpSpPr>
        <p:grpSpPr>
          <a:xfrm>
            <a:off x="5453668" y="7246615"/>
            <a:ext cx="2026630" cy="2011685"/>
            <a:chOff x="0" y="0"/>
            <a:chExt cx="2702173" cy="2682247"/>
          </a:xfrm>
        </p:grpSpPr>
        <p:sp>
          <p:nvSpPr>
            <p:cNvPr id="41" name="Freeform 41"/>
            <p:cNvSpPr/>
            <p:nvPr/>
          </p:nvSpPr>
          <p:spPr>
            <a:xfrm>
              <a:off x="406986" y="304946"/>
              <a:ext cx="1888201" cy="1888201"/>
            </a:xfrm>
            <a:custGeom>
              <a:avLst/>
              <a:gdLst/>
              <a:ahLst/>
              <a:cxnLst/>
              <a:rect l="l" t="t" r="r" b="b"/>
              <a:pathLst>
                <a:path w="1888201" h="1888201">
                  <a:moveTo>
                    <a:pt x="0" y="0"/>
                  </a:moveTo>
                  <a:lnTo>
                    <a:pt x="1888201" y="0"/>
                  </a:lnTo>
                  <a:lnTo>
                    <a:pt x="1888201" y="1888201"/>
                  </a:lnTo>
                  <a:lnTo>
                    <a:pt x="0" y="1888201"/>
                  </a:lnTo>
                  <a:lnTo>
                    <a:pt x="0" y="0"/>
                  </a:lnTo>
                  <a:close/>
                </a:path>
              </a:pathLst>
            </a:custGeom>
            <a:blipFill>
              <a:blip r:embed="rId6"/>
              <a:stretch>
                <a:fillRect/>
              </a:stretch>
            </a:blipFill>
          </p:spPr>
          <p:txBody>
            <a:bodyPr/>
            <a:lstStyle/>
            <a:p>
              <a:endParaRPr lang="fr-FR"/>
            </a:p>
          </p:txBody>
        </p:sp>
        <p:sp>
          <p:nvSpPr>
            <p:cNvPr id="42" name="Freeform 42"/>
            <p:cNvSpPr/>
            <p:nvPr/>
          </p:nvSpPr>
          <p:spPr>
            <a:xfrm>
              <a:off x="0" y="0"/>
              <a:ext cx="2702173" cy="2682247"/>
            </a:xfrm>
            <a:custGeom>
              <a:avLst/>
              <a:gdLst/>
              <a:ahLst/>
              <a:cxnLst/>
              <a:rect l="l" t="t" r="r" b="b"/>
              <a:pathLst>
                <a:path w="2702173" h="2682247">
                  <a:moveTo>
                    <a:pt x="0" y="0"/>
                  </a:moveTo>
                  <a:lnTo>
                    <a:pt x="2702173" y="0"/>
                  </a:lnTo>
                  <a:lnTo>
                    <a:pt x="2702173" y="2682247"/>
                  </a:lnTo>
                  <a:lnTo>
                    <a:pt x="0" y="2682247"/>
                  </a:lnTo>
                  <a:lnTo>
                    <a:pt x="0" y="0"/>
                  </a:lnTo>
                  <a:close/>
                </a:path>
              </a:pathLst>
            </a:custGeom>
            <a:blipFill>
              <a:blip r:embed="rId7">
                <a:extLst>
                  <a:ext uri="{96DAC541-7B7A-43D3-8B79-37D633B846F1}">
                    <asvg:svgBlip xmlns:asvg="http://schemas.microsoft.com/office/drawing/2016/SVG/main" r:embed="rId8"/>
                  </a:ext>
                </a:extLst>
              </a:blip>
              <a:stretch>
                <a:fillRect t="-371" b="-371"/>
              </a:stretch>
            </a:blipFill>
            <a:ln w="57150" cap="rnd">
              <a:solidFill>
                <a:srgbClr val="FFFFFF"/>
              </a:solidFill>
              <a:prstDash val="solid"/>
              <a:round/>
            </a:ln>
          </p:spPr>
          <p:txBody>
            <a:bodyPr/>
            <a:lstStyle/>
            <a:p>
              <a:endParaRPr lang="fr-FR"/>
            </a:p>
          </p:txBody>
        </p:sp>
        <p:sp>
          <p:nvSpPr>
            <p:cNvPr id="43" name="TextBox 43"/>
            <p:cNvSpPr txBox="1"/>
            <p:nvPr/>
          </p:nvSpPr>
          <p:spPr>
            <a:xfrm>
              <a:off x="958388" y="137092"/>
              <a:ext cx="785397" cy="307133"/>
            </a:xfrm>
            <a:prstGeom prst="rect">
              <a:avLst/>
            </a:prstGeom>
          </p:spPr>
          <p:txBody>
            <a:bodyPr lIns="0" tIns="0" rIns="0" bIns="0" rtlCol="0" anchor="t">
              <a:spAutoFit/>
            </a:bodyPr>
            <a:lstStyle/>
            <a:p>
              <a:pPr algn="ctr">
                <a:lnSpc>
                  <a:spcPts val="1930"/>
                </a:lnSpc>
              </a:pPr>
              <a:endParaRPr/>
            </a:p>
          </p:txBody>
        </p:sp>
        <p:sp>
          <p:nvSpPr>
            <p:cNvPr id="44" name="TextBox 44"/>
            <p:cNvSpPr txBox="1"/>
            <p:nvPr/>
          </p:nvSpPr>
          <p:spPr>
            <a:xfrm>
              <a:off x="598058" y="1997657"/>
              <a:ext cx="1697128" cy="394789"/>
            </a:xfrm>
            <a:prstGeom prst="rect">
              <a:avLst/>
            </a:prstGeom>
          </p:spPr>
          <p:txBody>
            <a:bodyPr lIns="0" tIns="0" rIns="0" bIns="0" rtlCol="0" anchor="t">
              <a:spAutoFit/>
            </a:bodyPr>
            <a:lstStyle/>
            <a:p>
              <a:pPr algn="ctr">
                <a:lnSpc>
                  <a:spcPts val="2276"/>
                </a:lnSpc>
              </a:pPr>
              <a:r>
                <a:rPr lang="en-US" sz="1626" b="1">
                  <a:solidFill>
                    <a:srgbClr val="FFFFFF"/>
                  </a:solidFill>
                  <a:latin typeface="Tajawal Bold Bold"/>
                  <a:ea typeface="Tajawal Bold Bold"/>
                  <a:cs typeface="Tajawal Bold Bold"/>
                  <a:sym typeface="Tajawal Bold Bold"/>
                </a:rPr>
                <a:t>Secondaire</a:t>
              </a:r>
            </a:p>
          </p:txBody>
        </p:sp>
        <p:sp>
          <p:nvSpPr>
            <p:cNvPr id="45" name="TextBox 45"/>
            <p:cNvSpPr txBox="1"/>
            <p:nvPr/>
          </p:nvSpPr>
          <p:spPr>
            <a:xfrm>
              <a:off x="793081" y="49845"/>
              <a:ext cx="1116012" cy="342174"/>
            </a:xfrm>
            <a:prstGeom prst="rect">
              <a:avLst/>
            </a:prstGeom>
          </p:spPr>
          <p:txBody>
            <a:bodyPr lIns="0" tIns="0" rIns="0" bIns="0" rtlCol="0" anchor="t">
              <a:spAutoFit/>
            </a:bodyPr>
            <a:lstStyle/>
            <a:p>
              <a:pPr algn="ctr">
                <a:lnSpc>
                  <a:spcPts val="1931"/>
                </a:lnSpc>
              </a:pPr>
              <a:r>
                <a:rPr lang="en-US" sz="1379">
                  <a:solidFill>
                    <a:srgbClr val="FFFFFF"/>
                  </a:solidFill>
                  <a:latin typeface="Tajawal Bold"/>
                  <a:ea typeface="Tajawal Bold"/>
                  <a:cs typeface="Tajawal Bold"/>
                  <a:sym typeface="Tajawal Bold"/>
                </a:rPr>
                <a:t>Noeud </a:t>
              </a:r>
            </a:p>
          </p:txBody>
        </p:sp>
      </p:grpSp>
      <p:sp>
        <p:nvSpPr>
          <p:cNvPr id="46" name="Freeform 46"/>
          <p:cNvSpPr/>
          <p:nvPr/>
        </p:nvSpPr>
        <p:spPr>
          <a:xfrm rot="9183069" flipV="1">
            <a:off x="4893387" y="6073147"/>
            <a:ext cx="1518226" cy="1575584"/>
          </a:xfrm>
          <a:custGeom>
            <a:avLst/>
            <a:gdLst/>
            <a:ahLst/>
            <a:cxnLst/>
            <a:rect l="l" t="t" r="r" b="b"/>
            <a:pathLst>
              <a:path w="1518226" h="1575584">
                <a:moveTo>
                  <a:pt x="0" y="1575584"/>
                </a:moveTo>
                <a:lnTo>
                  <a:pt x="1518226" y="1575584"/>
                </a:lnTo>
                <a:lnTo>
                  <a:pt x="1518226" y="0"/>
                </a:lnTo>
                <a:lnTo>
                  <a:pt x="0" y="0"/>
                </a:lnTo>
                <a:lnTo>
                  <a:pt x="0" y="1575584"/>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fr-FR"/>
          </a:p>
        </p:txBody>
      </p:sp>
      <p:grpSp>
        <p:nvGrpSpPr>
          <p:cNvPr id="47" name="Group 47"/>
          <p:cNvGrpSpPr/>
          <p:nvPr/>
        </p:nvGrpSpPr>
        <p:grpSpPr>
          <a:xfrm>
            <a:off x="3665969" y="5960612"/>
            <a:ext cx="952825" cy="1145923"/>
            <a:chOff x="0" y="0"/>
            <a:chExt cx="1270434" cy="1527897"/>
          </a:xfrm>
        </p:grpSpPr>
        <p:sp>
          <p:nvSpPr>
            <p:cNvPr id="48" name="Freeform 48"/>
            <p:cNvSpPr/>
            <p:nvPr/>
          </p:nvSpPr>
          <p:spPr>
            <a:xfrm>
              <a:off x="0" y="0"/>
              <a:ext cx="1270434" cy="1527897"/>
            </a:xfrm>
            <a:custGeom>
              <a:avLst/>
              <a:gdLst/>
              <a:ahLst/>
              <a:cxnLst/>
              <a:rect l="l" t="t" r="r" b="b"/>
              <a:pathLst>
                <a:path w="1270434" h="1527897">
                  <a:moveTo>
                    <a:pt x="0" y="0"/>
                  </a:moveTo>
                  <a:lnTo>
                    <a:pt x="1270434" y="0"/>
                  </a:lnTo>
                  <a:lnTo>
                    <a:pt x="1270434" y="1527897"/>
                  </a:lnTo>
                  <a:lnTo>
                    <a:pt x="0" y="1527897"/>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fr-FR"/>
            </a:p>
          </p:txBody>
        </p:sp>
        <p:sp>
          <p:nvSpPr>
            <p:cNvPr id="49" name="TextBox 49"/>
            <p:cNvSpPr txBox="1"/>
            <p:nvPr/>
          </p:nvSpPr>
          <p:spPr>
            <a:xfrm>
              <a:off x="44635" y="649827"/>
              <a:ext cx="1181163" cy="353534"/>
            </a:xfrm>
            <a:prstGeom prst="rect">
              <a:avLst/>
            </a:prstGeom>
          </p:spPr>
          <p:txBody>
            <a:bodyPr lIns="0" tIns="0" rIns="0" bIns="0" rtlCol="0" anchor="t">
              <a:spAutoFit/>
            </a:bodyPr>
            <a:lstStyle/>
            <a:p>
              <a:pPr marL="0" lvl="0" indent="0" algn="ctr">
                <a:lnSpc>
                  <a:spcPts val="1967"/>
                </a:lnSpc>
                <a:spcBef>
                  <a:spcPct val="0"/>
                </a:spcBef>
              </a:pPr>
              <a:r>
                <a:rPr lang="en-US" sz="1513" b="1">
                  <a:solidFill>
                    <a:srgbClr val="000000"/>
                  </a:solidFill>
                  <a:latin typeface="Tajawal Bold Bold"/>
                  <a:ea typeface="Tajawal Bold Bold"/>
                  <a:cs typeface="Tajawal Bold Bold"/>
                  <a:sym typeface="Tajawal Bold Bold"/>
                </a:rPr>
                <a:t>Oplog</a:t>
              </a:r>
            </a:p>
          </p:txBody>
        </p:sp>
      </p:grpSp>
      <p:sp>
        <p:nvSpPr>
          <p:cNvPr id="50" name="AutoShape 50"/>
          <p:cNvSpPr/>
          <p:nvPr/>
        </p:nvSpPr>
        <p:spPr>
          <a:xfrm flipH="1">
            <a:off x="10639341" y="2952538"/>
            <a:ext cx="38100" cy="5299919"/>
          </a:xfrm>
          <a:prstGeom prst="line">
            <a:avLst/>
          </a:prstGeom>
          <a:ln w="76200" cap="flat">
            <a:solidFill>
              <a:srgbClr val="FFFFFF"/>
            </a:solidFill>
            <a:prstDash val="sysDot"/>
            <a:headEnd type="arrow" w="med" len="sm"/>
            <a:tailEnd type="none" w="sm" len="sm"/>
          </a:ln>
        </p:spPr>
        <p:txBody>
          <a:bodyPr/>
          <a:lstStyle/>
          <a:p>
            <a:endParaRPr lang="fr-FR"/>
          </a:p>
        </p:txBody>
      </p:sp>
      <p:sp>
        <p:nvSpPr>
          <p:cNvPr id="51" name="AutoShape 51"/>
          <p:cNvSpPr/>
          <p:nvPr/>
        </p:nvSpPr>
        <p:spPr>
          <a:xfrm flipH="1">
            <a:off x="7788996" y="8290556"/>
            <a:ext cx="5155874" cy="38100"/>
          </a:xfrm>
          <a:prstGeom prst="line">
            <a:avLst/>
          </a:prstGeom>
          <a:ln w="76200" cap="flat">
            <a:solidFill>
              <a:srgbClr val="FFFFFF"/>
            </a:solidFill>
            <a:prstDash val="sysDot"/>
            <a:headEnd type="arrow" w="med" len="sm"/>
            <a:tailEnd type="arrow" w="med" len="sm"/>
          </a:ln>
        </p:spPr>
        <p:txBody>
          <a:bodyPr/>
          <a:lstStyle/>
          <a:p>
            <a:endParaRPr lang="fr-FR"/>
          </a:p>
        </p:txBody>
      </p:sp>
      <p:sp>
        <p:nvSpPr>
          <p:cNvPr id="52" name="TextBox 52"/>
          <p:cNvSpPr txBox="1"/>
          <p:nvPr/>
        </p:nvSpPr>
        <p:spPr>
          <a:xfrm rot="-5400000">
            <a:off x="9770009" y="5632985"/>
            <a:ext cx="206352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Récupèrent</a:t>
            </a:r>
          </a:p>
        </p:txBody>
      </p:sp>
      <p:sp>
        <p:nvSpPr>
          <p:cNvPr id="53" name="TextBox 53"/>
          <p:cNvSpPr txBox="1"/>
          <p:nvPr/>
        </p:nvSpPr>
        <p:spPr>
          <a:xfrm rot="1190911">
            <a:off x="4940323" y="6121471"/>
            <a:ext cx="206352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Enregistre</a:t>
            </a:r>
          </a:p>
        </p:txBody>
      </p:sp>
      <p:sp>
        <p:nvSpPr>
          <p:cNvPr id="54" name="TextBox 54"/>
          <p:cNvSpPr txBox="1"/>
          <p:nvPr/>
        </p:nvSpPr>
        <p:spPr>
          <a:xfrm rot="-1838081">
            <a:off x="13518573" y="6207712"/>
            <a:ext cx="2063525" cy="401062"/>
          </a:xfrm>
          <a:prstGeom prst="rect">
            <a:avLst/>
          </a:prstGeom>
        </p:spPr>
        <p:txBody>
          <a:bodyPr lIns="0" tIns="0" rIns="0" bIns="0" rtlCol="0" anchor="t">
            <a:spAutoFit/>
          </a:bodyPr>
          <a:lstStyle/>
          <a:p>
            <a:pPr marL="0" lvl="0" indent="0" algn="ctr">
              <a:lnSpc>
                <a:spcPts val="2830"/>
              </a:lnSpc>
              <a:spcBef>
                <a:spcPct val="0"/>
              </a:spcBef>
            </a:pPr>
            <a:r>
              <a:rPr lang="en-US" sz="2176">
                <a:solidFill>
                  <a:srgbClr val="FFFFFF"/>
                </a:solidFill>
                <a:latin typeface="Tajawal Bold"/>
                <a:ea typeface="Tajawal Bold"/>
                <a:cs typeface="Tajawal Bold"/>
                <a:sym typeface="Tajawal Bold"/>
              </a:rPr>
              <a:t>Enregistre</a:t>
            </a:r>
          </a:p>
        </p:txBody>
      </p:sp>
      <p:sp>
        <p:nvSpPr>
          <p:cNvPr id="55" name="Freeform 55"/>
          <p:cNvSpPr/>
          <p:nvPr/>
        </p:nvSpPr>
        <p:spPr>
          <a:xfrm>
            <a:off x="7537448" y="3086983"/>
            <a:ext cx="1742718" cy="1742718"/>
          </a:xfrm>
          <a:custGeom>
            <a:avLst/>
            <a:gdLst/>
            <a:ahLst/>
            <a:cxnLst/>
            <a:rect l="l" t="t" r="r" b="b"/>
            <a:pathLst>
              <a:path w="1742718" h="1742718">
                <a:moveTo>
                  <a:pt x="0" y="0"/>
                </a:moveTo>
                <a:lnTo>
                  <a:pt x="1742717" y="0"/>
                </a:lnTo>
                <a:lnTo>
                  <a:pt x="1742717" y="1742718"/>
                </a:lnTo>
                <a:lnTo>
                  <a:pt x="0" y="1742718"/>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txBody>
          <a:bodyPr/>
          <a:lstStyle/>
          <a:p>
            <a:endParaRPr lang="fr-FR"/>
          </a:p>
        </p:txBody>
      </p:sp>
      <p:sp>
        <p:nvSpPr>
          <p:cNvPr id="56" name="TextBox 56"/>
          <p:cNvSpPr txBox="1"/>
          <p:nvPr/>
        </p:nvSpPr>
        <p:spPr>
          <a:xfrm>
            <a:off x="7688299" y="4907035"/>
            <a:ext cx="1591866" cy="464820"/>
          </a:xfrm>
          <a:prstGeom prst="rect">
            <a:avLst/>
          </a:prstGeom>
        </p:spPr>
        <p:txBody>
          <a:bodyPr lIns="0" tIns="0" rIns="0" bIns="0" rtlCol="0" anchor="t">
            <a:spAutoFit/>
          </a:bodyPr>
          <a:lstStyle/>
          <a:p>
            <a:pPr algn="ctr">
              <a:lnSpc>
                <a:spcPts val="3780"/>
              </a:lnSpc>
            </a:pPr>
            <a:r>
              <a:rPr lang="en-US" sz="2700">
                <a:solidFill>
                  <a:srgbClr val="F2EF12"/>
                </a:solidFill>
                <a:latin typeface="Open Sans"/>
                <a:ea typeface="Open Sans"/>
                <a:cs typeface="Open Sans"/>
                <a:sym typeface="Open Sans"/>
              </a:rPr>
              <a:t> </a:t>
            </a:r>
            <a:r>
              <a:rPr lang="en-US" sz="2700" b="1">
                <a:solidFill>
                  <a:srgbClr val="FF0000"/>
                </a:solidFill>
                <a:latin typeface="Open Sans Bold"/>
                <a:ea typeface="Open Sans Bold"/>
                <a:cs typeface="Open Sans Bold"/>
                <a:sym typeface="Open Sans Bold"/>
              </a:rPr>
              <a:t>DOWN  ! </a:t>
            </a:r>
          </a:p>
        </p:txBody>
      </p:sp>
    </p:spTree>
  </p:cSld>
  <p:clrMapOvr>
    <a:masterClrMapping/>
  </p:clrMapOvr>
  <p:transition spd="med">
    <p:pull/>
  </p:transition>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TextBox 3"/>
          <p:cNvSpPr txBox="1"/>
          <p:nvPr/>
        </p:nvSpPr>
        <p:spPr>
          <a:xfrm>
            <a:off x="13302459" y="759970"/>
            <a:ext cx="3568950" cy="2047875"/>
          </a:xfrm>
          <a:prstGeom prst="rect">
            <a:avLst/>
          </a:prstGeom>
        </p:spPr>
        <p:txBody>
          <a:bodyPr lIns="0" tIns="0" rIns="0" bIns="0" rtlCol="0" anchor="t">
            <a:spAutoFit/>
          </a:bodyPr>
          <a:lstStyle/>
          <a:p>
            <a:pPr algn="r">
              <a:lnSpc>
                <a:spcPts val="14399"/>
              </a:lnSpc>
            </a:pPr>
            <a:r>
              <a:rPr lang="en-US" sz="11999" b="1">
                <a:solidFill>
                  <a:srgbClr val="FFFFFF"/>
                </a:solidFill>
                <a:latin typeface="Tajawal Bold"/>
                <a:ea typeface="Tajawal Bold"/>
                <a:cs typeface="Tajawal Bold"/>
                <a:sym typeface="Tajawal Bold"/>
              </a:rPr>
              <a:t>06</a:t>
            </a:r>
          </a:p>
        </p:txBody>
      </p:sp>
      <p:sp>
        <p:nvSpPr>
          <p:cNvPr id="4" name="TextBox 4"/>
          <p:cNvSpPr txBox="1"/>
          <p:nvPr/>
        </p:nvSpPr>
        <p:spPr>
          <a:xfrm>
            <a:off x="6339776" y="2686834"/>
            <a:ext cx="10531633" cy="4733925"/>
          </a:xfrm>
          <a:prstGeom prst="rect">
            <a:avLst/>
          </a:prstGeom>
        </p:spPr>
        <p:txBody>
          <a:bodyPr lIns="0" tIns="0" rIns="0" bIns="0" rtlCol="0" anchor="t">
            <a:spAutoFit/>
          </a:bodyPr>
          <a:lstStyle/>
          <a:p>
            <a:pPr algn="r">
              <a:lnSpc>
                <a:spcPts val="11999"/>
              </a:lnSpc>
            </a:pPr>
            <a:r>
              <a:rPr lang="en-US" sz="9999" b="1">
                <a:solidFill>
                  <a:srgbClr val="FFFFFF"/>
                </a:solidFill>
                <a:latin typeface="Tajawal Bold Bold"/>
                <a:ea typeface="Tajawal Bold Bold"/>
                <a:cs typeface="Tajawal Bold Bold"/>
                <a:sym typeface="Tajawal Bold Bold"/>
              </a:rPr>
              <a:t>LA GESTION DES PANNES DANS MONGODB</a:t>
            </a:r>
          </a:p>
        </p:txBody>
      </p:sp>
      <p:sp>
        <p:nvSpPr>
          <p:cNvPr id="5" name="Freeform 5"/>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grpSp>
        <p:nvGrpSpPr>
          <p:cNvPr id="6" name="Group 6"/>
          <p:cNvGrpSpPr/>
          <p:nvPr/>
        </p:nvGrpSpPr>
        <p:grpSpPr>
          <a:xfrm>
            <a:off x="14296094" y="7420759"/>
            <a:ext cx="6383425" cy="552807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8" name="Group 8"/>
          <p:cNvGrpSpPr/>
          <p:nvPr/>
        </p:nvGrpSpPr>
        <p:grpSpPr>
          <a:xfrm>
            <a:off x="12052404" y="7420759"/>
            <a:ext cx="3034530" cy="2627917"/>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10" name="Group 10"/>
          <p:cNvGrpSpPr/>
          <p:nvPr/>
        </p:nvGrpSpPr>
        <p:grpSpPr>
          <a:xfrm>
            <a:off x="10601762" y="9121351"/>
            <a:ext cx="2141618" cy="1854652"/>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66</a:t>
            </a:r>
          </a:p>
        </p:txBody>
      </p:sp>
    </p:spTree>
  </p:cSld>
  <p:clrMapOvr>
    <a:masterClrMapping/>
  </p:clrMapOvr>
  <p:transition spd="med">
    <p:pull/>
  </p:transition>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67</a:t>
            </a:r>
          </a:p>
        </p:txBody>
      </p:sp>
      <p:sp>
        <p:nvSpPr>
          <p:cNvPr id="3" name="Freeform 3"/>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4" name="TextBox 4"/>
          <p:cNvSpPr txBox="1"/>
          <p:nvPr/>
        </p:nvSpPr>
        <p:spPr>
          <a:xfrm>
            <a:off x="1028700" y="2822432"/>
            <a:ext cx="12698214"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Primary défaillant → Élection automatique d’un nouveau primary. </a:t>
            </a:r>
          </a:p>
          <a:p>
            <a:pPr algn="just">
              <a:lnSpc>
                <a:spcPts val="3850"/>
              </a:lnSpc>
            </a:pPr>
            <a:r>
              <a:rPr lang="en-US" sz="3500">
                <a:solidFill>
                  <a:srgbClr val="FCFCFC"/>
                </a:solidFill>
                <a:latin typeface="Times New Roman"/>
                <a:ea typeface="Times New Roman"/>
                <a:cs typeface="Times New Roman"/>
                <a:sym typeface="Times New Roman"/>
              </a:rPr>
              <a:t>Secondaires hors ligne → Risque de perte de redondance. </a:t>
            </a:r>
          </a:p>
        </p:txBody>
      </p:sp>
      <p:sp>
        <p:nvSpPr>
          <p:cNvPr id="5" name="TextBox 5"/>
          <p:cNvSpPr txBox="1"/>
          <p:nvPr/>
        </p:nvSpPr>
        <p:spPr>
          <a:xfrm>
            <a:off x="1626655" y="2165207"/>
            <a:ext cx="4648384" cy="676275"/>
          </a:xfrm>
          <a:prstGeom prst="rect">
            <a:avLst/>
          </a:prstGeom>
        </p:spPr>
        <p:txBody>
          <a:bodyPr lIns="0" tIns="0" rIns="0" bIns="0" rtlCol="0" anchor="t">
            <a:spAutoFit/>
          </a:bodyPr>
          <a:lstStyle/>
          <a:p>
            <a:pPr algn="r">
              <a:lnSpc>
                <a:spcPts val="4799"/>
              </a:lnSpc>
            </a:pPr>
            <a:r>
              <a:rPr lang="en-US" sz="3999" b="1">
                <a:solidFill>
                  <a:srgbClr val="FEE56E"/>
                </a:solidFill>
                <a:latin typeface="Tajawal Bold Bold"/>
                <a:ea typeface="Tajawal Bold Bold"/>
                <a:cs typeface="Tajawal Bold Bold"/>
                <a:sym typeface="Tajawal Bold Bold"/>
              </a:rPr>
              <a:t>PANNES DE NOEUDS</a:t>
            </a:r>
          </a:p>
        </p:txBody>
      </p:sp>
      <p:sp>
        <p:nvSpPr>
          <p:cNvPr id="6" name="AutoShape 6"/>
          <p:cNvSpPr/>
          <p:nvPr/>
        </p:nvSpPr>
        <p:spPr>
          <a:xfrm>
            <a:off x="7426750" y="2441432"/>
            <a:ext cx="5715000" cy="61913"/>
          </a:xfrm>
          <a:prstGeom prst="rect">
            <a:avLst/>
          </a:prstGeom>
          <a:solidFill>
            <a:srgbClr val="FEE56E"/>
          </a:solidFill>
          <a:ln w="19050" cap="sq">
            <a:solidFill>
              <a:srgbClr val="FEE56E"/>
            </a:solidFill>
            <a:prstDash val="solid"/>
            <a:miter/>
          </a:ln>
        </p:spPr>
        <p:txBody>
          <a:bodyPr/>
          <a:lstStyle/>
          <a:p>
            <a:endParaRPr lang="fr-FR"/>
          </a:p>
        </p:txBody>
      </p:sp>
      <p:sp>
        <p:nvSpPr>
          <p:cNvPr id="7" name="TextBox 7"/>
          <p:cNvSpPr txBox="1"/>
          <p:nvPr/>
        </p:nvSpPr>
        <p:spPr>
          <a:xfrm>
            <a:off x="1626655" y="4914757"/>
            <a:ext cx="15632645" cy="2025650"/>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Causes : Latence réseau, charge élevée sur le primary. </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Conséquences : </a:t>
            </a:r>
          </a:p>
          <a:p>
            <a:pPr algn="just">
              <a:lnSpc>
                <a:spcPts val="3850"/>
              </a:lnSpc>
            </a:pPr>
            <a:r>
              <a:rPr lang="en-US" sz="3500">
                <a:solidFill>
                  <a:srgbClr val="FCFCFC"/>
                </a:solidFill>
                <a:latin typeface="Times New Roman"/>
                <a:ea typeface="Times New Roman"/>
                <a:cs typeface="Times New Roman"/>
                <a:sym typeface="Times New Roman"/>
              </a:rPr>
              <a:t>        - Rollbacks si le primary tombe avant que les opérations ne soient répliquées.</a:t>
            </a:r>
          </a:p>
          <a:p>
            <a:pPr algn="just">
              <a:lnSpc>
                <a:spcPts val="3850"/>
              </a:lnSpc>
            </a:pPr>
            <a:r>
              <a:rPr lang="en-US" sz="3500">
                <a:solidFill>
                  <a:srgbClr val="FCFCFC"/>
                </a:solidFill>
                <a:latin typeface="Times New Roman"/>
                <a:ea typeface="Times New Roman"/>
                <a:cs typeface="Times New Roman"/>
                <a:sym typeface="Times New Roman"/>
              </a:rPr>
              <a:t>        - Incohérences temporaires dans les données. </a:t>
            </a:r>
          </a:p>
        </p:txBody>
      </p:sp>
      <p:sp>
        <p:nvSpPr>
          <p:cNvPr id="8" name="TextBox 8"/>
          <p:cNvSpPr txBox="1"/>
          <p:nvPr/>
        </p:nvSpPr>
        <p:spPr>
          <a:xfrm>
            <a:off x="11047476" y="4276582"/>
            <a:ext cx="6211824" cy="676275"/>
          </a:xfrm>
          <a:prstGeom prst="rect">
            <a:avLst/>
          </a:prstGeom>
        </p:spPr>
        <p:txBody>
          <a:bodyPr lIns="0" tIns="0" rIns="0" bIns="0" rtlCol="0" anchor="t">
            <a:spAutoFit/>
          </a:bodyPr>
          <a:lstStyle/>
          <a:p>
            <a:pPr algn="r">
              <a:lnSpc>
                <a:spcPts val="4799"/>
              </a:lnSpc>
            </a:pPr>
            <a:r>
              <a:rPr lang="en-US" sz="3999" b="1">
                <a:solidFill>
                  <a:srgbClr val="A4E473"/>
                </a:solidFill>
                <a:latin typeface="Tajawal Bold Bold"/>
                <a:ea typeface="Tajawal Bold Bold"/>
                <a:cs typeface="Tajawal Bold Bold"/>
                <a:sym typeface="Tajawal Bold Bold"/>
              </a:rPr>
              <a:t>RETARDS DE RÉPLICATION</a:t>
            </a:r>
          </a:p>
        </p:txBody>
      </p:sp>
      <p:sp>
        <p:nvSpPr>
          <p:cNvPr id="9" name="AutoShape 9"/>
          <p:cNvSpPr/>
          <p:nvPr/>
        </p:nvSpPr>
        <p:spPr>
          <a:xfrm>
            <a:off x="3235750" y="4552807"/>
            <a:ext cx="7143750" cy="61913"/>
          </a:xfrm>
          <a:prstGeom prst="rect">
            <a:avLst/>
          </a:prstGeom>
          <a:solidFill>
            <a:srgbClr val="A4E473"/>
          </a:solidFill>
          <a:ln w="19050" cap="sq">
            <a:solidFill>
              <a:srgbClr val="A4E473"/>
            </a:solidFill>
            <a:prstDash val="solid"/>
            <a:miter/>
          </a:ln>
        </p:spPr>
        <p:txBody>
          <a:bodyPr/>
          <a:lstStyle/>
          <a:p>
            <a:endParaRPr lang="fr-FR"/>
          </a:p>
        </p:txBody>
      </p:sp>
      <p:sp>
        <p:nvSpPr>
          <p:cNvPr id="10" name="TextBox 10"/>
          <p:cNvSpPr txBox="1"/>
          <p:nvPr/>
        </p:nvSpPr>
        <p:spPr>
          <a:xfrm>
            <a:off x="4134612" y="812657"/>
            <a:ext cx="10018776"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PROBLÈMES COURANTS</a:t>
            </a:r>
          </a:p>
        </p:txBody>
      </p:sp>
      <p:grpSp>
        <p:nvGrpSpPr>
          <p:cNvPr id="11" name="Group 11"/>
          <p:cNvGrpSpPr/>
          <p:nvPr/>
        </p:nvGrpSpPr>
        <p:grpSpPr>
          <a:xfrm rot="-10800000">
            <a:off x="-138683" y="-1264163"/>
            <a:ext cx="3031532" cy="2625321"/>
            <a:chOff x="0" y="0"/>
            <a:chExt cx="3619627" cy="3134614"/>
          </a:xfrm>
        </p:grpSpPr>
        <p:sp>
          <p:nvSpPr>
            <p:cNvPr id="12" name="Freeform 12"/>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grpSp>
        <p:nvGrpSpPr>
          <p:cNvPr id="13" name="Group 13"/>
          <p:cNvGrpSpPr/>
          <p:nvPr/>
        </p:nvGrpSpPr>
        <p:grpSpPr>
          <a:xfrm rot="-10800000">
            <a:off x="-2063203" y="-402856"/>
            <a:ext cx="3480308" cy="3013963"/>
            <a:chOff x="0" y="0"/>
            <a:chExt cx="3619627" cy="3134614"/>
          </a:xfrm>
        </p:grpSpPr>
        <p:sp>
          <p:nvSpPr>
            <p:cNvPr id="14" name="Freeform 14"/>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5" name="TextBox 15"/>
          <p:cNvSpPr txBox="1"/>
          <p:nvPr/>
        </p:nvSpPr>
        <p:spPr>
          <a:xfrm>
            <a:off x="1106598" y="7988157"/>
            <a:ext cx="16152702" cy="1054100"/>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Scénario : Deux primaries éphémères (split-brain) → Données divergentes. </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Solution : MongoDB utilise un mécanisme de rollback pour rétablir la cohérence.</a:t>
            </a:r>
          </a:p>
        </p:txBody>
      </p:sp>
      <p:sp>
        <p:nvSpPr>
          <p:cNvPr id="16" name="TextBox 16"/>
          <p:cNvSpPr txBox="1"/>
          <p:nvPr/>
        </p:nvSpPr>
        <p:spPr>
          <a:xfrm>
            <a:off x="2033444" y="7340457"/>
            <a:ext cx="5344363" cy="676275"/>
          </a:xfrm>
          <a:prstGeom prst="rect">
            <a:avLst/>
          </a:prstGeom>
        </p:spPr>
        <p:txBody>
          <a:bodyPr lIns="0" tIns="0" rIns="0" bIns="0" rtlCol="0" anchor="t">
            <a:spAutoFit/>
          </a:bodyPr>
          <a:lstStyle/>
          <a:p>
            <a:pPr algn="r">
              <a:lnSpc>
                <a:spcPts val="4799"/>
              </a:lnSpc>
            </a:pPr>
            <a:r>
              <a:rPr lang="en-US" sz="3999" b="1">
                <a:solidFill>
                  <a:srgbClr val="FDB034"/>
                </a:solidFill>
                <a:latin typeface="Tajawal Bold Bold"/>
                <a:ea typeface="Tajawal Bold Bold"/>
                <a:cs typeface="Tajawal Bold Bold"/>
                <a:sym typeface="Tajawal Bold Bold"/>
              </a:rPr>
              <a:t>CONFLITS DE DONNÉES</a:t>
            </a:r>
          </a:p>
        </p:txBody>
      </p:sp>
      <p:sp>
        <p:nvSpPr>
          <p:cNvPr id="17" name="AutoShape 17"/>
          <p:cNvSpPr/>
          <p:nvPr/>
        </p:nvSpPr>
        <p:spPr>
          <a:xfrm>
            <a:off x="8582025" y="7597632"/>
            <a:ext cx="6191250" cy="61913"/>
          </a:xfrm>
          <a:prstGeom prst="rect">
            <a:avLst/>
          </a:prstGeom>
          <a:solidFill>
            <a:srgbClr val="FDB034"/>
          </a:solidFill>
          <a:ln w="19050" cap="sq">
            <a:solidFill>
              <a:srgbClr val="FDB034"/>
            </a:solidFill>
            <a:prstDash val="solid"/>
            <a:miter/>
          </a:ln>
        </p:spPr>
        <p:txBody>
          <a:bodyPr/>
          <a:lstStyle/>
          <a:p>
            <a:endParaRPr lang="fr-FR"/>
          </a:p>
        </p:txBody>
      </p:sp>
    </p:spTree>
  </p:cSld>
  <p:clrMapOvr>
    <a:masterClrMapping/>
  </p:clrMapOvr>
  <p:transition spd="med">
    <p:pull/>
  </p:transition>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028700" y="1387190"/>
            <a:ext cx="9627421" cy="1095375"/>
          </a:xfrm>
          <a:prstGeom prst="rect">
            <a:avLst/>
          </a:prstGeom>
        </p:spPr>
        <p:txBody>
          <a:bodyPr lIns="0" tIns="0" rIns="0" bIns="0" rtlCol="0" anchor="t">
            <a:spAutoFit/>
          </a:bodyPr>
          <a:lstStyle/>
          <a:p>
            <a:pPr marL="0" lvl="0" indent="0" algn="l">
              <a:lnSpc>
                <a:spcPts val="7800"/>
              </a:lnSpc>
              <a:spcBef>
                <a:spcPct val="0"/>
              </a:spcBef>
            </a:pPr>
            <a:r>
              <a:rPr lang="en-US" sz="6000" b="1">
                <a:solidFill>
                  <a:srgbClr val="FCFCFC"/>
                </a:solidFill>
                <a:latin typeface="Tajawal Bold Bold"/>
                <a:ea typeface="Tajawal Bold Bold"/>
                <a:cs typeface="Tajawal Bold Bold"/>
                <a:sym typeface="Tajawal Bold Bold"/>
              </a:rPr>
              <a:t>SURVEILLANCE PROCATIVE</a:t>
            </a: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68</a:t>
            </a:r>
          </a:p>
        </p:txBody>
      </p:sp>
      <p:sp>
        <p:nvSpPr>
          <p:cNvPr id="4" name="Freeform 4"/>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5" name="TextBox 5"/>
          <p:cNvSpPr txBox="1"/>
          <p:nvPr/>
        </p:nvSpPr>
        <p:spPr>
          <a:xfrm>
            <a:off x="1028700" y="2897390"/>
            <a:ext cx="4648384" cy="676275"/>
          </a:xfrm>
          <a:prstGeom prst="rect">
            <a:avLst/>
          </a:prstGeom>
        </p:spPr>
        <p:txBody>
          <a:bodyPr lIns="0" tIns="0" rIns="0" bIns="0" rtlCol="0" anchor="t">
            <a:spAutoFit/>
          </a:bodyPr>
          <a:lstStyle/>
          <a:p>
            <a:pPr algn="l">
              <a:lnSpc>
                <a:spcPts val="4799"/>
              </a:lnSpc>
            </a:pPr>
            <a:r>
              <a:rPr lang="en-US" sz="3999" b="1">
                <a:solidFill>
                  <a:srgbClr val="EFE3D4"/>
                </a:solidFill>
                <a:latin typeface="Tajawal Bold Bold"/>
                <a:ea typeface="Tajawal Bold Bold"/>
                <a:cs typeface="Tajawal Bold Bold"/>
                <a:sym typeface="Tajawal Bold Bold"/>
              </a:rPr>
              <a:t>1. rs.statue()</a:t>
            </a:r>
          </a:p>
        </p:txBody>
      </p:sp>
      <p:sp>
        <p:nvSpPr>
          <p:cNvPr id="6" name="TextBox 6"/>
          <p:cNvSpPr txBox="1"/>
          <p:nvPr/>
        </p:nvSpPr>
        <p:spPr>
          <a:xfrm>
            <a:off x="1028700" y="3580500"/>
            <a:ext cx="16230600" cy="202565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Cette commande permet d’afficher l’état détaillé du replica set, notamment :</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Les membres (primary, secondaires, arbitres) et leur statut.</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Les délais de réplication (optimeDate).</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Les erreurs de connexion ou de synchronisation.</a:t>
            </a:r>
          </a:p>
        </p:txBody>
      </p:sp>
      <p:sp>
        <p:nvSpPr>
          <p:cNvPr id="7" name="TextBox 7"/>
          <p:cNvSpPr txBox="1"/>
          <p:nvPr/>
        </p:nvSpPr>
        <p:spPr>
          <a:xfrm>
            <a:off x="12377120" y="6436989"/>
            <a:ext cx="3474318" cy="676275"/>
          </a:xfrm>
          <a:prstGeom prst="rect">
            <a:avLst/>
          </a:prstGeom>
        </p:spPr>
        <p:txBody>
          <a:bodyPr lIns="0" tIns="0" rIns="0" bIns="0" rtlCol="0" anchor="t">
            <a:spAutoFit/>
          </a:bodyPr>
          <a:lstStyle/>
          <a:p>
            <a:pPr algn="r">
              <a:lnSpc>
                <a:spcPts val="4799"/>
              </a:lnSpc>
            </a:pPr>
            <a:r>
              <a:rPr lang="en-US" sz="3999" b="1">
                <a:solidFill>
                  <a:srgbClr val="00A181"/>
                </a:solidFill>
                <a:latin typeface="Tajawal Bold Bold"/>
                <a:ea typeface="Tajawal Bold Bold"/>
                <a:cs typeface="Tajawal Bold Bold"/>
                <a:sym typeface="Tajawal Bold Bold"/>
              </a:rPr>
              <a:t>CAS D’USAGE </a:t>
            </a:r>
          </a:p>
        </p:txBody>
      </p:sp>
      <p:sp>
        <p:nvSpPr>
          <p:cNvPr id="8" name="TextBox 8"/>
          <p:cNvSpPr txBox="1"/>
          <p:nvPr/>
        </p:nvSpPr>
        <p:spPr>
          <a:xfrm>
            <a:off x="3268285" y="7402740"/>
            <a:ext cx="13935963" cy="1054100"/>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Vérifier qu’un primary est élu et que les secondaires sont sains.</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Détecter des retards de réplication (ex: optimeDate non synchronisé).</a:t>
            </a:r>
          </a:p>
        </p:txBody>
      </p:sp>
      <p:sp>
        <p:nvSpPr>
          <p:cNvPr id="9" name="AutoShape 9"/>
          <p:cNvSpPr/>
          <p:nvPr/>
        </p:nvSpPr>
        <p:spPr>
          <a:xfrm>
            <a:off x="5098854" y="6712787"/>
            <a:ext cx="6191250" cy="62340"/>
          </a:xfrm>
          <a:prstGeom prst="rect">
            <a:avLst/>
          </a:prstGeom>
          <a:solidFill>
            <a:srgbClr val="00A181"/>
          </a:solidFill>
          <a:ln w="19050" cap="sq">
            <a:solidFill>
              <a:srgbClr val="00A181"/>
            </a:solidFill>
            <a:prstDash val="solid"/>
            <a:miter/>
          </a:ln>
        </p:spPr>
        <p:txBody>
          <a:bodyPr/>
          <a:lstStyle/>
          <a:p>
            <a:endParaRPr lang="fr-FR"/>
          </a:p>
        </p:txBody>
      </p:sp>
      <p:grpSp>
        <p:nvGrpSpPr>
          <p:cNvPr id="10" name="Group 10"/>
          <p:cNvGrpSpPr/>
          <p:nvPr/>
        </p:nvGrpSpPr>
        <p:grpSpPr>
          <a:xfrm rot="-10800000">
            <a:off x="-3056904" y="8286272"/>
            <a:ext cx="5630696" cy="4876209"/>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12" name="Group 12"/>
          <p:cNvGrpSpPr/>
          <p:nvPr/>
        </p:nvGrpSpPr>
        <p:grpSpPr>
          <a:xfrm rot="-10800000">
            <a:off x="1235442" y="9204496"/>
            <a:ext cx="2676700" cy="2318035"/>
            <a:chOff x="0" y="0"/>
            <a:chExt cx="3619627" cy="3134614"/>
          </a:xfrm>
        </p:grpSpPr>
        <p:sp>
          <p:nvSpPr>
            <p:cNvPr id="13" name="Freeform 13"/>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69</a:t>
            </a:r>
          </a:p>
        </p:txBody>
      </p:sp>
      <p:sp>
        <p:nvSpPr>
          <p:cNvPr id="3" name="Freeform 3"/>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4" name="TextBox 4"/>
          <p:cNvSpPr txBox="1"/>
          <p:nvPr/>
        </p:nvSpPr>
        <p:spPr>
          <a:xfrm>
            <a:off x="11185265" y="3632994"/>
            <a:ext cx="6074035" cy="676275"/>
          </a:xfrm>
          <a:prstGeom prst="rect">
            <a:avLst/>
          </a:prstGeom>
        </p:spPr>
        <p:txBody>
          <a:bodyPr lIns="0" tIns="0" rIns="0" bIns="0" rtlCol="0" anchor="t">
            <a:spAutoFit/>
          </a:bodyPr>
          <a:lstStyle/>
          <a:p>
            <a:pPr algn="r">
              <a:lnSpc>
                <a:spcPts val="4799"/>
              </a:lnSpc>
            </a:pPr>
            <a:r>
              <a:rPr lang="en-US" sz="3999" b="1">
                <a:solidFill>
                  <a:srgbClr val="A4E473"/>
                </a:solidFill>
                <a:latin typeface="Tajawal Bold Bold"/>
                <a:ea typeface="Tajawal Bold Bold"/>
                <a:cs typeface="Tajawal Bold Bold"/>
                <a:sym typeface="Tajawal Bold Bold"/>
              </a:rPr>
              <a:t>EXEMPLE D’UTILISATION</a:t>
            </a:r>
          </a:p>
        </p:txBody>
      </p:sp>
      <p:sp>
        <p:nvSpPr>
          <p:cNvPr id="5" name="AutoShape 5"/>
          <p:cNvSpPr/>
          <p:nvPr/>
        </p:nvSpPr>
        <p:spPr>
          <a:xfrm>
            <a:off x="9850629" y="4590256"/>
            <a:ext cx="6191250" cy="62340"/>
          </a:xfrm>
          <a:prstGeom prst="rect">
            <a:avLst/>
          </a:prstGeom>
          <a:solidFill>
            <a:srgbClr val="A4E473"/>
          </a:solidFill>
          <a:ln w="19050" cap="sq">
            <a:solidFill>
              <a:srgbClr val="A4E473"/>
            </a:solidFill>
            <a:prstDash val="solid"/>
            <a:miter/>
          </a:ln>
        </p:spPr>
        <p:txBody>
          <a:bodyPr/>
          <a:lstStyle/>
          <a:p>
            <a:endParaRPr lang="fr-FR"/>
          </a:p>
        </p:txBody>
      </p:sp>
      <p:grpSp>
        <p:nvGrpSpPr>
          <p:cNvPr id="6" name="Group 6"/>
          <p:cNvGrpSpPr/>
          <p:nvPr/>
        </p:nvGrpSpPr>
        <p:grpSpPr>
          <a:xfrm>
            <a:off x="1028700" y="689723"/>
            <a:ext cx="8323199" cy="8907553"/>
            <a:chOff x="0" y="0"/>
            <a:chExt cx="11097598" cy="11876738"/>
          </a:xfrm>
        </p:grpSpPr>
        <p:grpSp>
          <p:nvGrpSpPr>
            <p:cNvPr id="7" name="Group 7"/>
            <p:cNvGrpSpPr/>
            <p:nvPr/>
          </p:nvGrpSpPr>
          <p:grpSpPr>
            <a:xfrm>
              <a:off x="0" y="0"/>
              <a:ext cx="11097598" cy="11876738"/>
              <a:chOff x="0" y="0"/>
              <a:chExt cx="2192118" cy="2346022"/>
            </a:xfrm>
          </p:grpSpPr>
          <p:sp>
            <p:nvSpPr>
              <p:cNvPr id="8" name="Freeform 8"/>
              <p:cNvSpPr/>
              <p:nvPr/>
            </p:nvSpPr>
            <p:spPr>
              <a:xfrm>
                <a:off x="0" y="0"/>
                <a:ext cx="2192118" cy="2346022"/>
              </a:xfrm>
              <a:custGeom>
                <a:avLst/>
                <a:gdLst/>
                <a:ahLst/>
                <a:cxnLst/>
                <a:rect l="l" t="t" r="r" b="b"/>
                <a:pathLst>
                  <a:path w="2192118" h="2346022">
                    <a:moveTo>
                      <a:pt x="54880" y="0"/>
                    </a:moveTo>
                    <a:lnTo>
                      <a:pt x="2137239" y="0"/>
                    </a:lnTo>
                    <a:cubicBezTo>
                      <a:pt x="2151794" y="0"/>
                      <a:pt x="2165752" y="5782"/>
                      <a:pt x="2176044" y="16074"/>
                    </a:cubicBezTo>
                    <a:cubicBezTo>
                      <a:pt x="2186336" y="26366"/>
                      <a:pt x="2192118" y="40325"/>
                      <a:pt x="2192118" y="54880"/>
                    </a:cubicBezTo>
                    <a:lnTo>
                      <a:pt x="2192118" y="2291143"/>
                    </a:lnTo>
                    <a:cubicBezTo>
                      <a:pt x="2192118" y="2305698"/>
                      <a:pt x="2186336" y="2319656"/>
                      <a:pt x="2176044" y="2329948"/>
                    </a:cubicBezTo>
                    <a:cubicBezTo>
                      <a:pt x="2165752" y="2340240"/>
                      <a:pt x="2151794" y="2346022"/>
                      <a:pt x="2137239" y="2346022"/>
                    </a:cubicBezTo>
                    <a:lnTo>
                      <a:pt x="54880" y="2346022"/>
                    </a:lnTo>
                    <a:cubicBezTo>
                      <a:pt x="40325" y="2346022"/>
                      <a:pt x="26366" y="2340240"/>
                      <a:pt x="16074" y="2329948"/>
                    </a:cubicBezTo>
                    <a:cubicBezTo>
                      <a:pt x="5782" y="2319656"/>
                      <a:pt x="0" y="2305698"/>
                      <a:pt x="0" y="2291143"/>
                    </a:cubicBezTo>
                    <a:lnTo>
                      <a:pt x="0" y="54880"/>
                    </a:lnTo>
                    <a:cubicBezTo>
                      <a:pt x="0" y="40325"/>
                      <a:pt x="5782" y="26366"/>
                      <a:pt x="16074" y="16074"/>
                    </a:cubicBezTo>
                    <a:cubicBezTo>
                      <a:pt x="26366" y="5782"/>
                      <a:pt x="40325" y="0"/>
                      <a:pt x="54880" y="0"/>
                    </a:cubicBezTo>
                    <a:close/>
                  </a:path>
                </a:pathLst>
              </a:custGeom>
              <a:solidFill>
                <a:srgbClr val="FFFFFF"/>
              </a:solidFill>
              <a:ln w="85725" cap="rnd">
                <a:solidFill>
                  <a:srgbClr val="FFFFFF"/>
                </a:solidFill>
                <a:prstDash val="solid"/>
                <a:round/>
              </a:ln>
            </p:spPr>
            <p:txBody>
              <a:bodyPr/>
              <a:lstStyle/>
              <a:p>
                <a:endParaRPr lang="fr-FR"/>
              </a:p>
            </p:txBody>
          </p:sp>
          <p:sp>
            <p:nvSpPr>
              <p:cNvPr id="9" name="TextBox 9"/>
              <p:cNvSpPr txBox="1"/>
              <p:nvPr/>
            </p:nvSpPr>
            <p:spPr>
              <a:xfrm>
                <a:off x="0" y="-47625"/>
                <a:ext cx="2192118" cy="2393647"/>
              </a:xfrm>
              <a:prstGeom prst="rect">
                <a:avLst/>
              </a:prstGeom>
            </p:spPr>
            <p:txBody>
              <a:bodyPr lIns="50800" tIns="50800" rIns="50800" bIns="50800" rtlCol="0" anchor="ctr"/>
              <a:lstStyle/>
              <a:p>
                <a:pPr algn="ctr">
                  <a:lnSpc>
                    <a:spcPts val="1950"/>
                  </a:lnSpc>
                </a:pPr>
                <a:endParaRPr/>
              </a:p>
            </p:txBody>
          </p:sp>
        </p:grpSp>
        <p:grpSp>
          <p:nvGrpSpPr>
            <p:cNvPr id="10" name="Group 10"/>
            <p:cNvGrpSpPr/>
            <p:nvPr/>
          </p:nvGrpSpPr>
          <p:grpSpPr>
            <a:xfrm>
              <a:off x="367378" y="327365"/>
              <a:ext cx="10362842" cy="11222008"/>
              <a:chOff x="0" y="0"/>
              <a:chExt cx="10362842" cy="11222008"/>
            </a:xfrm>
          </p:grpSpPr>
          <p:sp>
            <p:nvSpPr>
              <p:cNvPr id="11" name="Freeform 11"/>
              <p:cNvSpPr/>
              <p:nvPr/>
            </p:nvSpPr>
            <p:spPr>
              <a:xfrm>
                <a:off x="0" y="0"/>
                <a:ext cx="10362842" cy="11222008"/>
              </a:xfrm>
              <a:custGeom>
                <a:avLst/>
                <a:gdLst/>
                <a:ahLst/>
                <a:cxnLst/>
                <a:rect l="l" t="t" r="r" b="b"/>
                <a:pathLst>
                  <a:path w="10362842" h="11222008">
                    <a:moveTo>
                      <a:pt x="0" y="0"/>
                    </a:moveTo>
                    <a:lnTo>
                      <a:pt x="10362842" y="0"/>
                    </a:lnTo>
                    <a:lnTo>
                      <a:pt x="10362842" y="11222008"/>
                    </a:lnTo>
                    <a:lnTo>
                      <a:pt x="0" y="11222008"/>
                    </a:lnTo>
                    <a:close/>
                  </a:path>
                </a:pathLst>
              </a:custGeom>
              <a:solidFill>
                <a:srgbClr val="000000">
                  <a:alpha val="0"/>
                </a:srgbClr>
              </a:solidFill>
            </p:spPr>
            <p:txBody>
              <a:bodyPr/>
              <a:lstStyle/>
              <a:p>
                <a:endParaRPr lang="fr-FR"/>
              </a:p>
            </p:txBody>
          </p:sp>
          <p:sp>
            <p:nvSpPr>
              <p:cNvPr id="12" name="TextBox 12"/>
              <p:cNvSpPr txBox="1"/>
              <p:nvPr/>
            </p:nvSpPr>
            <p:spPr>
              <a:xfrm>
                <a:off x="0" y="-114300"/>
                <a:ext cx="10362842" cy="11336308"/>
              </a:xfrm>
              <a:prstGeom prst="rect">
                <a:avLst/>
              </a:prstGeom>
            </p:spPr>
            <p:txBody>
              <a:bodyPr lIns="0" tIns="0" rIns="0" bIns="0" rtlCol="0" anchor="t"/>
              <a:lstStyle/>
              <a:p>
                <a:pPr algn="l">
                  <a:lnSpc>
                    <a:spcPts val="3021"/>
                  </a:lnSpc>
                </a:pPr>
                <a:r>
                  <a:rPr lang="en-US" sz="1900" b="1">
                    <a:solidFill>
                      <a:srgbClr val="001F2D"/>
                    </a:solidFill>
                    <a:latin typeface="Tajawal Bold"/>
                    <a:ea typeface="Tajawal Bold"/>
                    <a:cs typeface="Tajawal Bold"/>
                    <a:sym typeface="Tajawal Bold"/>
                  </a:rPr>
                  <a:t> {</a:t>
                </a:r>
              </a:p>
              <a:p>
                <a:pPr algn="l">
                  <a:lnSpc>
                    <a:spcPts val="3021"/>
                  </a:lnSpc>
                </a:pPr>
                <a:r>
                  <a:rPr lang="en-US" sz="1900" b="1">
                    <a:solidFill>
                      <a:srgbClr val="001F2D"/>
                    </a:solidFill>
                    <a:latin typeface="Tajawal Bold"/>
                    <a:ea typeface="Tajawal Bold"/>
                    <a:cs typeface="Tajawal Bold"/>
                    <a:sym typeface="Tajawal Bold"/>
                  </a:rPr>
                  <a:t> "set": "myReplicaSet",</a:t>
                </a:r>
              </a:p>
              <a:p>
                <a:pPr algn="l">
                  <a:lnSpc>
                    <a:spcPts val="3021"/>
                  </a:lnSpc>
                </a:pPr>
                <a:r>
                  <a:rPr lang="en-US" sz="1900" b="1">
                    <a:solidFill>
                      <a:srgbClr val="001F2D"/>
                    </a:solidFill>
                    <a:latin typeface="Tajawal Bold"/>
                    <a:ea typeface="Tajawal Bold"/>
                    <a:cs typeface="Tajawal Bold"/>
                    <a:sym typeface="Tajawal Bold"/>
                  </a:rPr>
                  <a:t> "members": [</a:t>
                </a:r>
              </a:p>
              <a:p>
                <a:pPr algn="l">
                  <a:lnSpc>
                    <a:spcPts val="3021"/>
                  </a:lnSpc>
                </a:pPr>
                <a:r>
                  <a:rPr lang="en-US" sz="1900" b="1">
                    <a:solidFill>
                      <a:srgbClr val="001F2D"/>
                    </a:solidFill>
                    <a:latin typeface="Tajawal Bold"/>
                    <a:ea typeface="Tajawal Bold"/>
                    <a:cs typeface="Tajawal Bold"/>
                    <a:sym typeface="Tajawal Bold"/>
                  </a:rPr>
                  <a:t> {</a:t>
                </a:r>
              </a:p>
              <a:p>
                <a:pPr algn="l">
                  <a:lnSpc>
                    <a:spcPts val="3021"/>
                  </a:lnSpc>
                </a:pPr>
                <a:r>
                  <a:rPr lang="en-US" sz="1900" b="1">
                    <a:solidFill>
                      <a:srgbClr val="001F2D"/>
                    </a:solidFill>
                    <a:latin typeface="Tajawal Bold"/>
                    <a:ea typeface="Tajawal Bold"/>
                    <a:cs typeface="Tajawal Bold"/>
                    <a:sym typeface="Tajawal Bold"/>
                  </a:rPr>
                  <a:t> "_id": 0,</a:t>
                </a:r>
              </a:p>
              <a:p>
                <a:pPr algn="l">
                  <a:lnSpc>
                    <a:spcPts val="3021"/>
                  </a:lnSpc>
                </a:pPr>
                <a:r>
                  <a:rPr lang="en-US" sz="1900" b="1">
                    <a:solidFill>
                      <a:srgbClr val="001F2D"/>
                    </a:solidFill>
                    <a:latin typeface="Tajawal Bold"/>
                    <a:ea typeface="Tajawal Bold"/>
                    <a:cs typeface="Tajawal Bold"/>
                    <a:sym typeface="Tajawal Bold"/>
                  </a:rPr>
                  <a:t> "name": "mongo1:27017",</a:t>
                </a:r>
              </a:p>
              <a:p>
                <a:pPr algn="l">
                  <a:lnSpc>
                    <a:spcPts val="3021"/>
                  </a:lnSpc>
                </a:pPr>
                <a:r>
                  <a:rPr lang="en-US" sz="1900" b="1">
                    <a:solidFill>
                      <a:srgbClr val="001F2D"/>
                    </a:solidFill>
                    <a:latin typeface="Tajawal Bold"/>
                    <a:ea typeface="Tajawal Bold"/>
                    <a:cs typeface="Tajawal Bold"/>
                    <a:sym typeface="Tajawal Bold"/>
                  </a:rPr>
                  <a:t> "health": 1, // 1 = sain, 0 = défaillant</a:t>
                </a:r>
              </a:p>
              <a:p>
                <a:pPr algn="l">
                  <a:lnSpc>
                    <a:spcPts val="3021"/>
                  </a:lnSpc>
                </a:pPr>
                <a:r>
                  <a:rPr lang="en-US" sz="1900" b="1">
                    <a:solidFill>
                      <a:srgbClr val="001F2D"/>
                    </a:solidFill>
                    <a:latin typeface="Tajawal Bold"/>
                    <a:ea typeface="Tajawal Bold"/>
                    <a:cs typeface="Tajawal Bold"/>
                    <a:sym typeface="Tajawal Bold"/>
                  </a:rPr>
                  <a:t> "state": 1, // 1 = primary, 2 = secondary</a:t>
                </a:r>
              </a:p>
              <a:p>
                <a:pPr algn="l">
                  <a:lnSpc>
                    <a:spcPts val="3021"/>
                  </a:lnSpc>
                </a:pPr>
                <a:r>
                  <a:rPr lang="en-US" sz="1900" b="1">
                    <a:solidFill>
                      <a:srgbClr val="001F2D"/>
                    </a:solidFill>
                    <a:latin typeface="Tajawal Bold"/>
                    <a:ea typeface="Tajawal Bold"/>
                    <a:cs typeface="Tajawal Bold"/>
                    <a:sym typeface="Tajawal Bold"/>
                  </a:rPr>
                  <a:t> "stateStr": "PRIMARY",</a:t>
                </a:r>
              </a:p>
              <a:p>
                <a:pPr algn="l">
                  <a:lnSpc>
                    <a:spcPts val="3021"/>
                  </a:lnSpc>
                </a:pPr>
                <a:r>
                  <a:rPr lang="en-US" sz="1900" b="1">
                    <a:solidFill>
                      <a:srgbClr val="001F2D"/>
                    </a:solidFill>
                    <a:latin typeface="Tajawal Bold"/>
                    <a:ea typeface="Tajawal Bold"/>
                    <a:cs typeface="Tajawal Bold"/>
                    <a:sym typeface="Tajawal Bold"/>
                  </a:rPr>
                  <a:t> "optimeDate": ISODate("2024-03-15T10:00:00Z")</a:t>
                </a:r>
              </a:p>
              <a:p>
                <a:pPr algn="l">
                  <a:lnSpc>
                    <a:spcPts val="3021"/>
                  </a:lnSpc>
                </a:pPr>
                <a:r>
                  <a:rPr lang="en-US" sz="1900" b="1">
                    <a:solidFill>
                      <a:srgbClr val="001F2D"/>
                    </a:solidFill>
                    <a:latin typeface="Tajawal Bold"/>
                    <a:ea typeface="Tajawal Bold"/>
                    <a:cs typeface="Tajawal Bold"/>
                    <a:sym typeface="Tajawal Bold"/>
                  </a:rPr>
                  <a:t> },</a:t>
                </a:r>
              </a:p>
              <a:p>
                <a:pPr algn="l">
                  <a:lnSpc>
                    <a:spcPts val="3021"/>
                  </a:lnSpc>
                </a:pPr>
                <a:r>
                  <a:rPr lang="en-US" sz="1900" b="1">
                    <a:solidFill>
                      <a:srgbClr val="001F2D"/>
                    </a:solidFill>
                    <a:latin typeface="Tajawal Bold"/>
                    <a:ea typeface="Tajawal Bold"/>
                    <a:cs typeface="Tajawal Bold"/>
                    <a:sym typeface="Tajawal Bold"/>
                  </a:rPr>
                  <a:t> {</a:t>
                </a:r>
              </a:p>
              <a:p>
                <a:pPr algn="l">
                  <a:lnSpc>
                    <a:spcPts val="3021"/>
                  </a:lnSpc>
                </a:pPr>
                <a:r>
                  <a:rPr lang="en-US" sz="1900" b="1">
                    <a:solidFill>
                      <a:srgbClr val="001F2D"/>
                    </a:solidFill>
                    <a:latin typeface="Tajawal Bold"/>
                    <a:ea typeface="Tajawal Bold"/>
                    <a:cs typeface="Tajawal Bold"/>
                    <a:sym typeface="Tajawal Bold"/>
                  </a:rPr>
                  <a:t> "_id": 1,</a:t>
                </a:r>
              </a:p>
              <a:p>
                <a:pPr algn="l">
                  <a:lnSpc>
                    <a:spcPts val="3021"/>
                  </a:lnSpc>
                </a:pPr>
                <a:r>
                  <a:rPr lang="en-US" sz="1900" b="1">
                    <a:solidFill>
                      <a:srgbClr val="001F2D"/>
                    </a:solidFill>
                    <a:latin typeface="Tajawal Bold"/>
                    <a:ea typeface="Tajawal Bold"/>
                    <a:cs typeface="Tajawal Bold"/>
                    <a:sym typeface="Tajawal Bold"/>
                  </a:rPr>
                  <a:t> "name": "mongo2:27017",</a:t>
                </a:r>
              </a:p>
              <a:p>
                <a:pPr algn="l">
                  <a:lnSpc>
                    <a:spcPts val="3021"/>
                  </a:lnSpc>
                </a:pPr>
                <a:r>
                  <a:rPr lang="en-US" sz="1900" b="1">
                    <a:solidFill>
                      <a:srgbClr val="001F2D"/>
                    </a:solidFill>
                    <a:latin typeface="Tajawal Bold"/>
                    <a:ea typeface="Tajawal Bold"/>
                    <a:cs typeface="Tajawal Bold"/>
                    <a:sym typeface="Tajawal Bold"/>
                  </a:rPr>
                  <a:t> "health": 1,</a:t>
                </a:r>
              </a:p>
              <a:p>
                <a:pPr algn="l">
                  <a:lnSpc>
                    <a:spcPts val="3021"/>
                  </a:lnSpc>
                </a:pPr>
                <a:r>
                  <a:rPr lang="en-US" sz="1900" b="1">
                    <a:solidFill>
                      <a:srgbClr val="001F2D"/>
                    </a:solidFill>
                    <a:latin typeface="Tajawal Bold"/>
                    <a:ea typeface="Tajawal Bold"/>
                    <a:cs typeface="Tajawal Bold"/>
                    <a:sym typeface="Tajawal Bold"/>
                  </a:rPr>
                  <a:t> "state": 2,</a:t>
                </a:r>
              </a:p>
              <a:p>
                <a:pPr algn="l">
                  <a:lnSpc>
                    <a:spcPts val="3021"/>
                  </a:lnSpc>
                </a:pPr>
                <a:r>
                  <a:rPr lang="en-US" sz="1900" b="1">
                    <a:solidFill>
                      <a:srgbClr val="001F2D"/>
                    </a:solidFill>
                    <a:latin typeface="Tajawal Bold"/>
                    <a:ea typeface="Tajawal Bold"/>
                    <a:cs typeface="Tajawal Bold"/>
                    <a:sym typeface="Tajawal Bold"/>
                  </a:rPr>
                  <a:t> "stateStr": "SECONDARY",</a:t>
                </a:r>
              </a:p>
              <a:p>
                <a:pPr algn="l">
                  <a:lnSpc>
                    <a:spcPts val="3021"/>
                  </a:lnSpc>
                </a:pPr>
                <a:r>
                  <a:rPr lang="en-US" sz="1900" b="1">
                    <a:solidFill>
                      <a:srgbClr val="001F2D"/>
                    </a:solidFill>
                    <a:latin typeface="Tajawal Bold"/>
                    <a:ea typeface="Tajawal Bold"/>
                    <a:cs typeface="Tajawal Bold"/>
                    <a:sym typeface="Tajawal Bold"/>
                  </a:rPr>
                  <a:t> "optimeDate": ISODate("2024-03-15T09:59:30Z"), // 30 secondes de retard</a:t>
                </a:r>
              </a:p>
              <a:p>
                <a:pPr algn="l">
                  <a:lnSpc>
                    <a:spcPts val="3021"/>
                  </a:lnSpc>
                </a:pPr>
                <a:r>
                  <a:rPr lang="en-US" sz="1900" b="1">
                    <a:solidFill>
                      <a:srgbClr val="001F2D"/>
                    </a:solidFill>
                    <a:latin typeface="Tajawal Bold"/>
                    <a:ea typeface="Tajawal Bold"/>
                    <a:cs typeface="Tajawal Bold"/>
                    <a:sym typeface="Tajawal Bold"/>
                  </a:rPr>
                  <a:t> "lastHeartbeatMessage": "syncing to primary"</a:t>
                </a:r>
              </a:p>
              <a:p>
                <a:pPr algn="l">
                  <a:lnSpc>
                    <a:spcPts val="3021"/>
                  </a:lnSpc>
                </a:pPr>
                <a:r>
                  <a:rPr lang="en-US" sz="1900" b="1">
                    <a:solidFill>
                      <a:srgbClr val="001F2D"/>
                    </a:solidFill>
                    <a:latin typeface="Tajawal Bold"/>
                    <a:ea typeface="Tajawal Bold"/>
                    <a:cs typeface="Tajawal Bold"/>
                    <a:sym typeface="Tajawal Bold"/>
                  </a:rPr>
                  <a:t> }</a:t>
                </a:r>
              </a:p>
              <a:p>
                <a:pPr algn="l">
                  <a:lnSpc>
                    <a:spcPts val="3021"/>
                  </a:lnSpc>
                </a:pPr>
                <a:r>
                  <a:rPr lang="en-US" sz="1900" b="1">
                    <a:solidFill>
                      <a:srgbClr val="001F2D"/>
                    </a:solidFill>
                    <a:latin typeface="Tajawal Bold"/>
                    <a:ea typeface="Tajawal Bold"/>
                    <a:cs typeface="Tajawal Bold"/>
                    <a:sym typeface="Tajawal Bold"/>
                  </a:rPr>
                  <a:t> ]</a:t>
                </a:r>
              </a:p>
              <a:p>
                <a:pPr algn="l">
                  <a:lnSpc>
                    <a:spcPts val="3021"/>
                  </a:lnSpc>
                </a:pPr>
                <a:r>
                  <a:rPr lang="en-US" sz="1900" b="1">
                    <a:solidFill>
                      <a:srgbClr val="001F2D"/>
                    </a:solidFill>
                    <a:latin typeface="Tajawal Bold"/>
                    <a:ea typeface="Tajawal Bold"/>
                    <a:cs typeface="Tajawal Bold"/>
                    <a:sym typeface="Tajawal Bold"/>
                  </a:rPr>
                  <a:t>}</a:t>
                </a:r>
              </a:p>
            </p:txBody>
          </p:sp>
        </p:grpSp>
      </p:grpSp>
      <p:sp>
        <p:nvSpPr>
          <p:cNvPr id="13" name="TextBox 13"/>
          <p:cNvSpPr txBox="1"/>
          <p:nvPr/>
        </p:nvSpPr>
        <p:spPr>
          <a:xfrm>
            <a:off x="10426824" y="4066381"/>
            <a:ext cx="6832476" cy="2511425"/>
          </a:xfrm>
          <a:prstGeom prst="rect">
            <a:avLst/>
          </a:prstGeom>
        </p:spPr>
        <p:txBody>
          <a:bodyPr lIns="0" tIns="0" rIns="0" bIns="0" rtlCol="0" anchor="t">
            <a:spAutoFit/>
          </a:bodyPr>
          <a:lstStyle/>
          <a:p>
            <a:pPr algn="just">
              <a:lnSpc>
                <a:spcPts val="3850"/>
              </a:lnSpc>
            </a:pPr>
            <a:endParaRPr/>
          </a:p>
          <a:p>
            <a:pPr algn="just">
              <a:lnSpc>
                <a:spcPts val="3850"/>
              </a:lnSpc>
            </a:pPr>
            <a:endParaRPr/>
          </a:p>
          <a:p>
            <a:pPr algn="just">
              <a:lnSpc>
                <a:spcPts val="3850"/>
              </a:lnSpc>
            </a:pPr>
            <a:r>
              <a:rPr lang="en-US" sz="3500">
                <a:solidFill>
                  <a:srgbClr val="FCFCFC"/>
                </a:solidFill>
                <a:latin typeface="Times New Roman"/>
                <a:ea typeface="Times New Roman"/>
                <a:cs typeface="Times New Roman"/>
                <a:sym typeface="Times New Roman"/>
              </a:rPr>
              <a:t>Vérifier l’état du replica set nommé « myReplicaSet » en exécutant la commande rs.statute().</a:t>
            </a:r>
          </a:p>
        </p:txBody>
      </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rot="1707970">
            <a:off x="743967" y="943510"/>
            <a:ext cx="1413529" cy="1215635"/>
          </a:xfrm>
          <a:custGeom>
            <a:avLst/>
            <a:gdLst/>
            <a:ahLst/>
            <a:cxnLst/>
            <a:rect l="l" t="t" r="r" b="b"/>
            <a:pathLst>
              <a:path w="1413529" h="1215635">
                <a:moveTo>
                  <a:pt x="0" y="0"/>
                </a:moveTo>
                <a:lnTo>
                  <a:pt x="1413529" y="0"/>
                </a:lnTo>
                <a:lnTo>
                  <a:pt x="1413529" y="1215635"/>
                </a:lnTo>
                <a:lnTo>
                  <a:pt x="0" y="1215635"/>
                </a:lnTo>
                <a:lnTo>
                  <a:pt x="0" y="0"/>
                </a:lnTo>
                <a:close/>
              </a:path>
            </a:pathLst>
          </a:custGeom>
          <a:blipFill>
            <a:blip r:embed="rId2">
              <a:extLst>
                <a:ext uri="{96DAC541-7B7A-43D3-8B79-37D633B846F1}">
                  <asvg:svgBlip xmlns:asvg="http://schemas.microsoft.com/office/drawing/2016/SVG/main" r:embed="rId3"/>
                </a:ext>
              </a:extLst>
            </a:blip>
            <a:stretch>
              <a:fillRect l="-54" r="-54"/>
            </a:stretch>
          </a:blipFill>
        </p:spPr>
        <p:txBody>
          <a:bodyPr/>
          <a:lstStyle/>
          <a:p>
            <a:endParaRPr lang="fr-FR"/>
          </a:p>
        </p:txBody>
      </p:sp>
      <p:sp>
        <p:nvSpPr>
          <p:cNvPr id="3" name="Freeform 3"/>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sp>
        <p:nvSpPr>
          <p:cNvPr id="4" name="Freeform 4"/>
          <p:cNvSpPr/>
          <p:nvPr/>
        </p:nvSpPr>
        <p:spPr>
          <a:xfrm>
            <a:off x="1028700" y="4260862"/>
            <a:ext cx="7486799" cy="4997438"/>
          </a:xfrm>
          <a:custGeom>
            <a:avLst/>
            <a:gdLst/>
            <a:ahLst/>
            <a:cxnLst/>
            <a:rect l="l" t="t" r="r" b="b"/>
            <a:pathLst>
              <a:path w="7486799" h="4997438">
                <a:moveTo>
                  <a:pt x="0" y="0"/>
                </a:moveTo>
                <a:lnTo>
                  <a:pt x="7486799" y="0"/>
                </a:lnTo>
                <a:lnTo>
                  <a:pt x="7486799" y="4997438"/>
                </a:lnTo>
                <a:lnTo>
                  <a:pt x="0" y="4997438"/>
                </a:lnTo>
                <a:lnTo>
                  <a:pt x="0" y="0"/>
                </a:lnTo>
                <a:close/>
              </a:path>
            </a:pathLst>
          </a:custGeom>
          <a:blipFill>
            <a:blip r:embed="rId5"/>
            <a:stretch>
              <a:fillRect/>
            </a:stretch>
          </a:blipFill>
        </p:spPr>
        <p:txBody>
          <a:bodyPr/>
          <a:lstStyle/>
          <a:p>
            <a:endParaRPr lang="fr-FR"/>
          </a:p>
        </p:txBody>
      </p:sp>
      <p:sp>
        <p:nvSpPr>
          <p:cNvPr id="5" name="Freeform 5"/>
          <p:cNvSpPr/>
          <p:nvPr/>
        </p:nvSpPr>
        <p:spPr>
          <a:xfrm>
            <a:off x="11579811" y="460869"/>
            <a:ext cx="4850355" cy="4850355"/>
          </a:xfrm>
          <a:custGeom>
            <a:avLst/>
            <a:gdLst/>
            <a:ahLst/>
            <a:cxnLst/>
            <a:rect l="l" t="t" r="r" b="b"/>
            <a:pathLst>
              <a:path w="4850355" h="4850355">
                <a:moveTo>
                  <a:pt x="0" y="0"/>
                </a:moveTo>
                <a:lnTo>
                  <a:pt x="4850355" y="0"/>
                </a:lnTo>
                <a:lnTo>
                  <a:pt x="4850355" y="4850355"/>
                </a:lnTo>
                <a:lnTo>
                  <a:pt x="0" y="485035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fr-FR"/>
          </a:p>
        </p:txBody>
      </p:sp>
      <p:sp>
        <p:nvSpPr>
          <p:cNvPr id="6" name="TextBox 6"/>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7</a:t>
            </a:r>
          </a:p>
        </p:txBody>
      </p:sp>
      <p:sp>
        <p:nvSpPr>
          <p:cNvPr id="7" name="TextBox 7"/>
          <p:cNvSpPr txBox="1"/>
          <p:nvPr/>
        </p:nvSpPr>
        <p:spPr>
          <a:xfrm>
            <a:off x="1028700" y="2365381"/>
            <a:ext cx="9139284" cy="1416050"/>
          </a:xfrm>
          <a:prstGeom prst="rect">
            <a:avLst/>
          </a:prstGeom>
        </p:spPr>
        <p:txBody>
          <a:bodyPr lIns="0" tIns="0" rIns="0" bIns="0" rtlCol="0" anchor="t">
            <a:spAutoFit/>
          </a:bodyPr>
          <a:lstStyle/>
          <a:p>
            <a:pPr algn="just">
              <a:lnSpc>
                <a:spcPts val="2800"/>
              </a:lnSpc>
            </a:pPr>
            <a:r>
              <a:rPr lang="en-US" sz="2000">
                <a:solidFill>
                  <a:srgbClr val="FFFFFF"/>
                </a:solidFill>
                <a:latin typeface="Josefin Sans"/>
                <a:ea typeface="Josefin Sans"/>
                <a:cs typeface="Josefin Sans"/>
                <a:sym typeface="Josefin Sans"/>
              </a:rPr>
              <a:t>La réplication des données est définie comme le processus de création, de distribution et de gestion de copies de données sur plusieurs emplacements afin de garantir une haute disponibilité, une redondance des données et une reprise après sinistre dans une organisation.</a:t>
            </a:r>
          </a:p>
        </p:txBody>
      </p:sp>
      <p:sp>
        <p:nvSpPr>
          <p:cNvPr id="8" name="TextBox 8"/>
          <p:cNvSpPr txBox="1"/>
          <p:nvPr/>
        </p:nvSpPr>
        <p:spPr>
          <a:xfrm>
            <a:off x="8662643" y="5727700"/>
            <a:ext cx="8596657" cy="3530600"/>
          </a:xfrm>
          <a:prstGeom prst="rect">
            <a:avLst/>
          </a:prstGeom>
        </p:spPr>
        <p:txBody>
          <a:bodyPr lIns="0" tIns="0" rIns="0" bIns="0" rtlCol="0" anchor="t">
            <a:spAutoFit/>
          </a:bodyPr>
          <a:lstStyle/>
          <a:p>
            <a:pPr algn="just">
              <a:lnSpc>
                <a:spcPts val="2800"/>
              </a:lnSpc>
            </a:pPr>
            <a:r>
              <a:rPr lang="en-US" sz="2000">
                <a:solidFill>
                  <a:srgbClr val="FFFFFF"/>
                </a:solidFill>
                <a:latin typeface="Josefin Sans"/>
                <a:ea typeface="Josefin Sans"/>
                <a:cs typeface="Josefin Sans"/>
                <a:sym typeface="Josefin Sans"/>
              </a:rPr>
              <a:t>   En pratique, la réplication des données implique généralement une procédure automatisée qui copie les données d'un serveur primaire. base de données Source vers un ou plusieurs emplacements secondaires. Les organisations peuvent répliquer les données en continu, en temps quasi réel ou à intervalles réguliers, selon leurs besoins :</a:t>
            </a:r>
          </a:p>
          <a:p>
            <a:pPr marL="431801" lvl="1" indent="-215900" algn="just">
              <a:lnSpc>
                <a:spcPts val="2800"/>
              </a:lnSpc>
              <a:buFont typeface="Arial"/>
              <a:buChar char="•"/>
            </a:pPr>
            <a:r>
              <a:rPr lang="en-US" sz="2000">
                <a:solidFill>
                  <a:srgbClr val="FFFFFF"/>
                </a:solidFill>
                <a:latin typeface="Josefin Sans"/>
                <a:ea typeface="Josefin Sans"/>
                <a:cs typeface="Josefin Sans"/>
                <a:sym typeface="Josefin Sans"/>
              </a:rPr>
              <a:t>Fraîcheur des données</a:t>
            </a:r>
          </a:p>
          <a:p>
            <a:pPr marL="431801" lvl="1" indent="-215900" algn="just">
              <a:lnSpc>
                <a:spcPts val="2800"/>
              </a:lnSpc>
              <a:buFont typeface="Arial"/>
              <a:buChar char="•"/>
            </a:pPr>
            <a:r>
              <a:rPr lang="en-US" sz="2000">
                <a:solidFill>
                  <a:srgbClr val="FFFFFF"/>
                </a:solidFill>
                <a:latin typeface="Josefin Sans"/>
                <a:ea typeface="Josefin Sans"/>
                <a:cs typeface="Josefin Sans"/>
                <a:sym typeface="Josefin Sans"/>
              </a:rPr>
              <a:t>Objectifs de temps de récupération</a:t>
            </a:r>
          </a:p>
          <a:p>
            <a:pPr marL="431801" lvl="1" indent="-215900" algn="just">
              <a:lnSpc>
                <a:spcPts val="2800"/>
              </a:lnSpc>
              <a:buFont typeface="Arial"/>
              <a:buChar char="•"/>
            </a:pPr>
            <a:r>
              <a:rPr lang="en-US" sz="2000">
                <a:solidFill>
                  <a:srgbClr val="FFFFFF"/>
                </a:solidFill>
                <a:latin typeface="Josefin Sans"/>
                <a:ea typeface="Josefin Sans"/>
                <a:cs typeface="Josefin Sans"/>
                <a:sym typeface="Josefin Sans"/>
              </a:rPr>
              <a:t>Objectifs du point de récupération</a:t>
            </a:r>
          </a:p>
          <a:p>
            <a:pPr marL="431801" lvl="1" indent="-215900" algn="just">
              <a:lnSpc>
                <a:spcPts val="2800"/>
              </a:lnSpc>
              <a:buFont typeface="Arial"/>
              <a:buChar char="•"/>
            </a:pPr>
            <a:r>
              <a:rPr lang="en-US" sz="2000">
                <a:solidFill>
                  <a:srgbClr val="FFFFFF"/>
                </a:solidFill>
                <a:latin typeface="Josefin Sans"/>
                <a:ea typeface="Josefin Sans"/>
                <a:cs typeface="Josefin Sans"/>
                <a:sym typeface="Josefin Sans"/>
              </a:rPr>
              <a:t>Bande passante réseau disponible</a:t>
            </a:r>
          </a:p>
          <a:p>
            <a:pPr marL="431801" lvl="1" indent="-215900" algn="just">
              <a:lnSpc>
                <a:spcPts val="2800"/>
              </a:lnSpc>
              <a:buFont typeface="Arial"/>
              <a:buChar char="•"/>
            </a:pPr>
            <a:r>
              <a:rPr lang="en-US" sz="2000">
                <a:solidFill>
                  <a:srgbClr val="FFFFFF"/>
                </a:solidFill>
                <a:latin typeface="Josefin Sans"/>
                <a:ea typeface="Josefin Sans"/>
                <a:cs typeface="Josefin Sans"/>
                <a:sym typeface="Josefin Sans"/>
              </a:rPr>
              <a:t>Volume et fréquence des modifications des données</a:t>
            </a:r>
          </a:p>
        </p:txBody>
      </p:sp>
      <p:sp>
        <p:nvSpPr>
          <p:cNvPr id="9" name="TextBox 9"/>
          <p:cNvSpPr txBox="1"/>
          <p:nvPr/>
        </p:nvSpPr>
        <p:spPr>
          <a:xfrm>
            <a:off x="2361757" y="1120810"/>
            <a:ext cx="9609456" cy="1038225"/>
          </a:xfrm>
          <a:prstGeom prst="rect">
            <a:avLst/>
          </a:prstGeom>
        </p:spPr>
        <p:txBody>
          <a:bodyPr lIns="0" tIns="0" rIns="0" bIns="0" rtlCol="0" anchor="t">
            <a:spAutoFit/>
          </a:bodyPr>
          <a:lstStyle/>
          <a:p>
            <a:pPr algn="l">
              <a:lnSpc>
                <a:spcPts val="7200"/>
              </a:lnSpc>
            </a:pPr>
            <a:r>
              <a:rPr lang="en-US" sz="6000" b="1">
                <a:solidFill>
                  <a:srgbClr val="A4E473"/>
                </a:solidFill>
                <a:latin typeface="Tajawal Bold Bold"/>
                <a:ea typeface="Tajawal Bold Bold"/>
                <a:cs typeface="Tajawal Bold Bold"/>
                <a:sym typeface="Tajawal Bold Bold"/>
              </a:rPr>
              <a:t>RÉPLICATION DES DONNÉES</a:t>
            </a:r>
          </a:p>
        </p:txBody>
      </p:sp>
      <p:grpSp>
        <p:nvGrpSpPr>
          <p:cNvPr id="10" name="Group 10"/>
          <p:cNvGrpSpPr/>
          <p:nvPr/>
        </p:nvGrpSpPr>
        <p:grpSpPr>
          <a:xfrm>
            <a:off x="-743034" y="9458008"/>
            <a:ext cx="2565479" cy="2221717"/>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028700" y="1387190"/>
            <a:ext cx="9627421" cy="1095375"/>
          </a:xfrm>
          <a:prstGeom prst="rect">
            <a:avLst/>
          </a:prstGeom>
        </p:spPr>
        <p:txBody>
          <a:bodyPr lIns="0" tIns="0" rIns="0" bIns="0" rtlCol="0" anchor="t">
            <a:spAutoFit/>
          </a:bodyPr>
          <a:lstStyle/>
          <a:p>
            <a:pPr marL="0" lvl="0" indent="0" algn="l">
              <a:lnSpc>
                <a:spcPts val="7800"/>
              </a:lnSpc>
              <a:spcBef>
                <a:spcPct val="0"/>
              </a:spcBef>
            </a:pPr>
            <a:r>
              <a:rPr lang="en-US" sz="6000" b="1">
                <a:solidFill>
                  <a:srgbClr val="FCFCFC"/>
                </a:solidFill>
                <a:latin typeface="Tajawal Bold Bold"/>
                <a:ea typeface="Tajawal Bold Bold"/>
                <a:cs typeface="Tajawal Bold Bold"/>
                <a:sym typeface="Tajawal Bold Bold"/>
              </a:rPr>
              <a:t>SURVEILLANCE PROCATIVE</a:t>
            </a: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70</a:t>
            </a:r>
          </a:p>
        </p:txBody>
      </p:sp>
      <p:sp>
        <p:nvSpPr>
          <p:cNvPr id="4" name="Freeform 4"/>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5" name="TextBox 5"/>
          <p:cNvSpPr txBox="1"/>
          <p:nvPr/>
        </p:nvSpPr>
        <p:spPr>
          <a:xfrm>
            <a:off x="1028700" y="2897390"/>
            <a:ext cx="7359917" cy="676275"/>
          </a:xfrm>
          <a:prstGeom prst="rect">
            <a:avLst/>
          </a:prstGeom>
        </p:spPr>
        <p:txBody>
          <a:bodyPr lIns="0" tIns="0" rIns="0" bIns="0" rtlCol="0" anchor="t">
            <a:spAutoFit/>
          </a:bodyPr>
          <a:lstStyle/>
          <a:p>
            <a:pPr algn="l">
              <a:lnSpc>
                <a:spcPts val="4799"/>
              </a:lnSpc>
            </a:pPr>
            <a:r>
              <a:rPr lang="en-US" sz="3999" b="1">
                <a:solidFill>
                  <a:srgbClr val="EFE3D4"/>
                </a:solidFill>
                <a:latin typeface="Tajawal Bold Bold"/>
                <a:ea typeface="Tajawal Bold Bold"/>
                <a:cs typeface="Tajawal Bold Bold"/>
                <a:sym typeface="Tajawal Bold Bold"/>
              </a:rPr>
              <a:t>2. rs.printReplicationInfo()</a:t>
            </a:r>
          </a:p>
        </p:txBody>
      </p:sp>
      <p:sp>
        <p:nvSpPr>
          <p:cNvPr id="6" name="TextBox 6"/>
          <p:cNvSpPr txBox="1"/>
          <p:nvPr/>
        </p:nvSpPr>
        <p:spPr>
          <a:xfrm>
            <a:off x="1028700" y="3580500"/>
            <a:ext cx="16230600" cy="202565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Cette commande permet d’afficher des métriques clés sur l’oplog qui sont la taille, impactant la capacité à resynchroniser après une panne, et la fenêtre de temps couverte, durée maximale des opérations stockées avant écrasement.</a:t>
            </a:r>
          </a:p>
          <a:p>
            <a:pPr algn="just">
              <a:lnSpc>
                <a:spcPts val="3850"/>
              </a:lnSpc>
            </a:pPr>
            <a:endParaRPr lang="en-US" sz="3500">
              <a:solidFill>
                <a:srgbClr val="FCFCFC"/>
              </a:solidFill>
              <a:latin typeface="Times New Roman"/>
              <a:ea typeface="Times New Roman"/>
              <a:cs typeface="Times New Roman"/>
              <a:sym typeface="Times New Roman"/>
            </a:endParaRPr>
          </a:p>
        </p:txBody>
      </p:sp>
      <p:sp>
        <p:nvSpPr>
          <p:cNvPr id="7" name="TextBox 7"/>
          <p:cNvSpPr txBox="1"/>
          <p:nvPr/>
        </p:nvSpPr>
        <p:spPr>
          <a:xfrm>
            <a:off x="2296951" y="6025250"/>
            <a:ext cx="3474318" cy="676275"/>
          </a:xfrm>
          <a:prstGeom prst="rect">
            <a:avLst/>
          </a:prstGeom>
        </p:spPr>
        <p:txBody>
          <a:bodyPr lIns="0" tIns="0" rIns="0" bIns="0" rtlCol="0" anchor="t">
            <a:spAutoFit/>
          </a:bodyPr>
          <a:lstStyle/>
          <a:p>
            <a:pPr algn="just">
              <a:lnSpc>
                <a:spcPts val="4799"/>
              </a:lnSpc>
            </a:pPr>
            <a:r>
              <a:rPr lang="en-US" sz="3999" b="1">
                <a:solidFill>
                  <a:srgbClr val="5BC4BF"/>
                </a:solidFill>
                <a:latin typeface="Tajawal Bold Bold"/>
                <a:ea typeface="Tajawal Bold Bold"/>
                <a:cs typeface="Tajawal Bold Bold"/>
                <a:sym typeface="Tajawal Bold Bold"/>
              </a:rPr>
              <a:t>CAS D’USAGE </a:t>
            </a:r>
          </a:p>
        </p:txBody>
      </p:sp>
      <p:sp>
        <p:nvSpPr>
          <p:cNvPr id="8" name="TextBox 8"/>
          <p:cNvSpPr txBox="1"/>
          <p:nvPr/>
        </p:nvSpPr>
        <p:spPr>
          <a:xfrm>
            <a:off x="1758301" y="6890854"/>
            <a:ext cx="14771398" cy="1539875"/>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Savoir si l’oplog est assez grand pour couvrir les pics de charge (ex: ≥ 24h recommandé).</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Diagnostiquer des rollbacks si la fenêtre est trop courte (ex: 1h seulement).</a:t>
            </a:r>
          </a:p>
        </p:txBody>
      </p:sp>
      <p:sp>
        <p:nvSpPr>
          <p:cNvPr id="9" name="AutoShape 9"/>
          <p:cNvSpPr/>
          <p:nvPr/>
        </p:nvSpPr>
        <p:spPr>
          <a:xfrm>
            <a:off x="6962147" y="6291950"/>
            <a:ext cx="6191250" cy="62340"/>
          </a:xfrm>
          <a:prstGeom prst="rect">
            <a:avLst/>
          </a:prstGeom>
          <a:solidFill>
            <a:srgbClr val="5BC4BF"/>
          </a:solidFill>
          <a:ln w="19050" cap="sq">
            <a:solidFill>
              <a:srgbClr val="5BC4BF"/>
            </a:solidFill>
            <a:prstDash val="solid"/>
            <a:miter/>
          </a:ln>
        </p:spPr>
        <p:txBody>
          <a:bodyPr/>
          <a:lstStyle/>
          <a:p>
            <a:endParaRPr lang="fr-FR"/>
          </a:p>
        </p:txBody>
      </p:sp>
      <p:grpSp>
        <p:nvGrpSpPr>
          <p:cNvPr id="10" name="Group 10"/>
          <p:cNvGrpSpPr/>
          <p:nvPr/>
        </p:nvGrpSpPr>
        <p:grpSpPr>
          <a:xfrm rot="-10800000">
            <a:off x="-3056904" y="8286272"/>
            <a:ext cx="5630696" cy="4876209"/>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12" name="Group 12"/>
          <p:cNvGrpSpPr/>
          <p:nvPr/>
        </p:nvGrpSpPr>
        <p:grpSpPr>
          <a:xfrm rot="-10800000">
            <a:off x="1235442" y="9204496"/>
            <a:ext cx="2676700" cy="2318035"/>
            <a:chOff x="0" y="0"/>
            <a:chExt cx="3619627" cy="3134614"/>
          </a:xfrm>
        </p:grpSpPr>
        <p:sp>
          <p:nvSpPr>
            <p:cNvPr id="13" name="Freeform 13"/>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71</a:t>
            </a:r>
          </a:p>
        </p:txBody>
      </p:sp>
      <p:sp>
        <p:nvSpPr>
          <p:cNvPr id="3" name="Freeform 3"/>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4" name="TextBox 4"/>
          <p:cNvSpPr txBox="1"/>
          <p:nvPr/>
        </p:nvSpPr>
        <p:spPr>
          <a:xfrm>
            <a:off x="4417804" y="1949165"/>
            <a:ext cx="6074035" cy="676275"/>
          </a:xfrm>
          <a:prstGeom prst="rect">
            <a:avLst/>
          </a:prstGeom>
        </p:spPr>
        <p:txBody>
          <a:bodyPr lIns="0" tIns="0" rIns="0" bIns="0" rtlCol="0" anchor="t">
            <a:spAutoFit/>
          </a:bodyPr>
          <a:lstStyle/>
          <a:p>
            <a:pPr algn="r">
              <a:lnSpc>
                <a:spcPts val="4799"/>
              </a:lnSpc>
            </a:pPr>
            <a:r>
              <a:rPr lang="en-US" sz="3999" b="1">
                <a:solidFill>
                  <a:srgbClr val="A4E473"/>
                </a:solidFill>
                <a:latin typeface="Tajawal Bold Bold"/>
                <a:ea typeface="Tajawal Bold Bold"/>
                <a:cs typeface="Tajawal Bold Bold"/>
                <a:sym typeface="Tajawal Bold Bold"/>
              </a:rPr>
              <a:t>EXEMPLE D’UTILISATION</a:t>
            </a:r>
          </a:p>
        </p:txBody>
      </p:sp>
      <p:sp>
        <p:nvSpPr>
          <p:cNvPr id="5" name="AutoShape 5"/>
          <p:cNvSpPr/>
          <p:nvPr/>
        </p:nvSpPr>
        <p:spPr>
          <a:xfrm>
            <a:off x="3383906" y="2906427"/>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6" name="TextBox 6"/>
          <p:cNvSpPr txBox="1"/>
          <p:nvPr/>
        </p:nvSpPr>
        <p:spPr>
          <a:xfrm>
            <a:off x="6087325" y="3244353"/>
            <a:ext cx="8816769"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Identifier des membres hors ligne en exécutant la commande rs.printReplicationInfo().</a:t>
            </a:r>
          </a:p>
        </p:txBody>
      </p:sp>
      <p:grpSp>
        <p:nvGrpSpPr>
          <p:cNvPr id="7" name="Group 7"/>
          <p:cNvGrpSpPr/>
          <p:nvPr/>
        </p:nvGrpSpPr>
        <p:grpSpPr>
          <a:xfrm>
            <a:off x="4458760" y="4612778"/>
            <a:ext cx="9370480" cy="3208127"/>
            <a:chOff x="0" y="0"/>
            <a:chExt cx="12493974" cy="4277503"/>
          </a:xfrm>
        </p:grpSpPr>
        <p:grpSp>
          <p:nvGrpSpPr>
            <p:cNvPr id="8" name="Group 8"/>
            <p:cNvGrpSpPr/>
            <p:nvPr/>
          </p:nvGrpSpPr>
          <p:grpSpPr>
            <a:xfrm>
              <a:off x="0" y="0"/>
              <a:ext cx="12493974" cy="4277503"/>
              <a:chOff x="0" y="0"/>
              <a:chExt cx="2467945" cy="844939"/>
            </a:xfrm>
          </p:grpSpPr>
          <p:sp>
            <p:nvSpPr>
              <p:cNvPr id="9" name="Freeform 9"/>
              <p:cNvSpPr/>
              <p:nvPr/>
            </p:nvSpPr>
            <p:spPr>
              <a:xfrm>
                <a:off x="0" y="0"/>
                <a:ext cx="2467945" cy="844939"/>
              </a:xfrm>
              <a:custGeom>
                <a:avLst/>
                <a:gdLst/>
                <a:ahLst/>
                <a:cxnLst/>
                <a:rect l="l" t="t" r="r" b="b"/>
                <a:pathLst>
                  <a:path w="2467945" h="844939">
                    <a:moveTo>
                      <a:pt x="48746" y="0"/>
                    </a:moveTo>
                    <a:lnTo>
                      <a:pt x="2419199" y="0"/>
                    </a:lnTo>
                    <a:cubicBezTo>
                      <a:pt x="2432128" y="0"/>
                      <a:pt x="2444527" y="5136"/>
                      <a:pt x="2453668" y="14277"/>
                    </a:cubicBezTo>
                    <a:cubicBezTo>
                      <a:pt x="2462810" y="23419"/>
                      <a:pt x="2467945" y="35818"/>
                      <a:pt x="2467945" y="48746"/>
                    </a:cubicBezTo>
                    <a:lnTo>
                      <a:pt x="2467945" y="796193"/>
                    </a:lnTo>
                    <a:cubicBezTo>
                      <a:pt x="2467945" y="823114"/>
                      <a:pt x="2446121" y="844939"/>
                      <a:pt x="2419199" y="844939"/>
                    </a:cubicBezTo>
                    <a:lnTo>
                      <a:pt x="48746" y="844939"/>
                    </a:lnTo>
                    <a:cubicBezTo>
                      <a:pt x="21824" y="844939"/>
                      <a:pt x="0" y="823114"/>
                      <a:pt x="0" y="796193"/>
                    </a:cubicBezTo>
                    <a:lnTo>
                      <a:pt x="0" y="48746"/>
                    </a:lnTo>
                    <a:cubicBezTo>
                      <a:pt x="0" y="21824"/>
                      <a:pt x="21824" y="0"/>
                      <a:pt x="48746" y="0"/>
                    </a:cubicBezTo>
                    <a:close/>
                  </a:path>
                </a:pathLst>
              </a:custGeom>
              <a:solidFill>
                <a:srgbClr val="FFFFFF"/>
              </a:solidFill>
              <a:ln w="85725" cap="rnd">
                <a:solidFill>
                  <a:srgbClr val="FFFFFF"/>
                </a:solidFill>
                <a:prstDash val="solid"/>
                <a:round/>
              </a:ln>
            </p:spPr>
            <p:txBody>
              <a:bodyPr/>
              <a:lstStyle/>
              <a:p>
                <a:endParaRPr lang="fr-FR"/>
              </a:p>
            </p:txBody>
          </p:sp>
          <p:sp>
            <p:nvSpPr>
              <p:cNvPr id="10" name="TextBox 10"/>
              <p:cNvSpPr txBox="1"/>
              <p:nvPr/>
            </p:nvSpPr>
            <p:spPr>
              <a:xfrm>
                <a:off x="0" y="-47625"/>
                <a:ext cx="2467945" cy="892564"/>
              </a:xfrm>
              <a:prstGeom prst="rect">
                <a:avLst/>
              </a:prstGeom>
            </p:spPr>
            <p:txBody>
              <a:bodyPr lIns="50800" tIns="50800" rIns="50800" bIns="50800" rtlCol="0" anchor="ctr"/>
              <a:lstStyle/>
              <a:p>
                <a:pPr algn="ctr">
                  <a:lnSpc>
                    <a:spcPts val="1950"/>
                  </a:lnSpc>
                </a:pPr>
                <a:endParaRPr/>
              </a:p>
            </p:txBody>
          </p:sp>
        </p:grpSp>
        <p:grpSp>
          <p:nvGrpSpPr>
            <p:cNvPr id="11" name="Group 11"/>
            <p:cNvGrpSpPr/>
            <p:nvPr/>
          </p:nvGrpSpPr>
          <p:grpSpPr>
            <a:xfrm>
              <a:off x="637500" y="457483"/>
              <a:ext cx="11218974" cy="3362536"/>
              <a:chOff x="0" y="0"/>
              <a:chExt cx="11218974" cy="3362536"/>
            </a:xfrm>
          </p:grpSpPr>
          <p:sp>
            <p:nvSpPr>
              <p:cNvPr id="12" name="Freeform 12"/>
              <p:cNvSpPr/>
              <p:nvPr/>
            </p:nvSpPr>
            <p:spPr>
              <a:xfrm>
                <a:off x="0" y="0"/>
                <a:ext cx="11218974" cy="3362537"/>
              </a:xfrm>
              <a:custGeom>
                <a:avLst/>
                <a:gdLst/>
                <a:ahLst/>
                <a:cxnLst/>
                <a:rect l="l" t="t" r="r" b="b"/>
                <a:pathLst>
                  <a:path w="11218974" h="3362537">
                    <a:moveTo>
                      <a:pt x="0" y="0"/>
                    </a:moveTo>
                    <a:lnTo>
                      <a:pt x="11218974" y="0"/>
                    </a:lnTo>
                    <a:lnTo>
                      <a:pt x="11218974" y="3362537"/>
                    </a:lnTo>
                    <a:lnTo>
                      <a:pt x="0" y="3362537"/>
                    </a:lnTo>
                    <a:close/>
                  </a:path>
                </a:pathLst>
              </a:custGeom>
              <a:solidFill>
                <a:srgbClr val="000000">
                  <a:alpha val="0"/>
                </a:srgbClr>
              </a:solidFill>
            </p:spPr>
            <p:txBody>
              <a:bodyPr/>
              <a:lstStyle/>
              <a:p>
                <a:endParaRPr lang="fr-FR"/>
              </a:p>
            </p:txBody>
          </p:sp>
          <p:sp>
            <p:nvSpPr>
              <p:cNvPr id="13" name="TextBox 13"/>
              <p:cNvSpPr txBox="1"/>
              <p:nvPr/>
            </p:nvSpPr>
            <p:spPr>
              <a:xfrm>
                <a:off x="0" y="-142875"/>
                <a:ext cx="11218974" cy="3505411"/>
              </a:xfrm>
              <a:prstGeom prst="rect">
                <a:avLst/>
              </a:prstGeom>
            </p:spPr>
            <p:txBody>
              <a:bodyPr lIns="0" tIns="0" rIns="0" bIns="0" rtlCol="0" anchor="t"/>
              <a:lstStyle/>
              <a:p>
                <a:pPr algn="l">
                  <a:lnSpc>
                    <a:spcPts val="3974"/>
                  </a:lnSpc>
                </a:pPr>
                <a:r>
                  <a:rPr lang="en-US" sz="2499" b="1">
                    <a:solidFill>
                      <a:srgbClr val="001F2D"/>
                    </a:solidFill>
                    <a:latin typeface="Tajawal Bold"/>
                    <a:ea typeface="Tajawal Bold"/>
                    <a:cs typeface="Tajawal Bold"/>
                    <a:sym typeface="Tajawal Bold"/>
                  </a:rPr>
                  <a:t>configured oplog size: 2048MB // Taille configurée</a:t>
                </a:r>
              </a:p>
              <a:p>
                <a:pPr algn="l">
                  <a:lnSpc>
                    <a:spcPts val="3974"/>
                  </a:lnSpc>
                </a:pPr>
                <a:r>
                  <a:rPr lang="en-US" sz="2499" b="1">
                    <a:solidFill>
                      <a:srgbClr val="001F2D"/>
                    </a:solidFill>
                    <a:latin typeface="Tajawal Bold"/>
                    <a:ea typeface="Tajawal Bold"/>
                    <a:cs typeface="Tajawal Bold"/>
                    <a:sym typeface="Tajawal Bold"/>
                  </a:rPr>
                  <a:t>log length start to end: 3600 secs (1.0h) // Fenêtre couverte</a:t>
                </a:r>
              </a:p>
              <a:p>
                <a:pPr algn="l">
                  <a:lnSpc>
                    <a:spcPts val="3974"/>
                  </a:lnSpc>
                </a:pPr>
                <a:r>
                  <a:rPr lang="en-US" sz="2499" b="1">
                    <a:solidFill>
                      <a:srgbClr val="001F2D"/>
                    </a:solidFill>
                    <a:latin typeface="Tajawal Bold"/>
                    <a:ea typeface="Tajawal Bold"/>
                    <a:cs typeface="Tajawal Bold"/>
                    <a:sym typeface="Tajawal Bold"/>
                  </a:rPr>
                  <a:t>oplog first event time: Thu Mar 14 09:00:00 UTC 2024</a:t>
                </a:r>
              </a:p>
              <a:p>
                <a:pPr algn="l">
                  <a:lnSpc>
                    <a:spcPts val="3974"/>
                  </a:lnSpc>
                </a:pPr>
                <a:r>
                  <a:rPr lang="en-US" sz="2499" b="1">
                    <a:solidFill>
                      <a:srgbClr val="001F2D"/>
                    </a:solidFill>
                    <a:latin typeface="Tajawal Bold"/>
                    <a:ea typeface="Tajawal Bold"/>
                    <a:cs typeface="Tajawal Bold"/>
                    <a:sym typeface="Tajawal Bold"/>
                  </a:rPr>
                  <a:t>oplog last event time: Thu Mar 14 10:00:00 UTC 2024</a:t>
                </a:r>
              </a:p>
              <a:p>
                <a:pPr algn="l">
                  <a:lnSpc>
                    <a:spcPts val="3974"/>
                  </a:lnSpc>
                </a:pPr>
                <a:r>
                  <a:rPr lang="en-US" sz="2499" b="1">
                    <a:solidFill>
                      <a:srgbClr val="001F2D"/>
                    </a:solidFill>
                    <a:latin typeface="Tajawal Bold"/>
                    <a:ea typeface="Tajawal Bold"/>
                    <a:cs typeface="Tajawal Bold"/>
                    <a:sym typeface="Tajawal Bold"/>
                  </a:rPr>
                  <a:t>now: Thu Mar 14 10:05:00 UTC 2024</a:t>
                </a:r>
              </a:p>
            </p:txBody>
          </p:sp>
        </p:grpSp>
      </p:grpSp>
    </p:spTree>
  </p:cSld>
  <p:clrMapOvr>
    <a:masterClrMapping/>
  </p:clrMapOvr>
  <p:transition spd="med">
    <p:pull/>
  </p:transition>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028700" y="1387190"/>
            <a:ext cx="9627421" cy="1095375"/>
          </a:xfrm>
          <a:prstGeom prst="rect">
            <a:avLst/>
          </a:prstGeom>
        </p:spPr>
        <p:txBody>
          <a:bodyPr lIns="0" tIns="0" rIns="0" bIns="0" rtlCol="0" anchor="t">
            <a:spAutoFit/>
          </a:bodyPr>
          <a:lstStyle/>
          <a:p>
            <a:pPr marL="0" lvl="0" indent="0" algn="l">
              <a:lnSpc>
                <a:spcPts val="7800"/>
              </a:lnSpc>
              <a:spcBef>
                <a:spcPct val="0"/>
              </a:spcBef>
            </a:pPr>
            <a:r>
              <a:rPr lang="en-US" sz="6000" b="1">
                <a:solidFill>
                  <a:srgbClr val="FCFCFC"/>
                </a:solidFill>
                <a:latin typeface="Tajawal Bold Bold"/>
                <a:ea typeface="Tajawal Bold Bold"/>
                <a:cs typeface="Tajawal Bold Bold"/>
                <a:sym typeface="Tajawal Bold Bold"/>
              </a:rPr>
              <a:t>SURVEILLANCE PROCATIVE</a:t>
            </a: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72</a:t>
            </a:r>
          </a:p>
        </p:txBody>
      </p:sp>
      <p:sp>
        <p:nvSpPr>
          <p:cNvPr id="4" name="Freeform 4"/>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5" name="TextBox 5"/>
          <p:cNvSpPr txBox="1"/>
          <p:nvPr/>
        </p:nvSpPr>
        <p:spPr>
          <a:xfrm>
            <a:off x="1028700" y="2897390"/>
            <a:ext cx="7359917" cy="676275"/>
          </a:xfrm>
          <a:prstGeom prst="rect">
            <a:avLst/>
          </a:prstGeom>
        </p:spPr>
        <p:txBody>
          <a:bodyPr lIns="0" tIns="0" rIns="0" bIns="0" rtlCol="0" anchor="t">
            <a:spAutoFit/>
          </a:bodyPr>
          <a:lstStyle/>
          <a:p>
            <a:pPr algn="l">
              <a:lnSpc>
                <a:spcPts val="4799"/>
              </a:lnSpc>
            </a:pPr>
            <a:r>
              <a:rPr lang="en-US" sz="3999" b="1">
                <a:solidFill>
                  <a:srgbClr val="EFE3D4"/>
                </a:solidFill>
                <a:latin typeface="Tajawal Bold Bold"/>
                <a:ea typeface="Tajawal Bold Bold"/>
                <a:cs typeface="Tajawal Bold Bold"/>
                <a:sym typeface="Tajawal Bold Bold"/>
              </a:rPr>
              <a:t>3. db.oplog.rs.find()</a:t>
            </a:r>
          </a:p>
        </p:txBody>
      </p:sp>
      <p:sp>
        <p:nvSpPr>
          <p:cNvPr id="6" name="TextBox 6"/>
          <p:cNvSpPr txBox="1"/>
          <p:nvPr/>
        </p:nvSpPr>
        <p:spPr>
          <a:xfrm>
            <a:off x="1028700" y="3580500"/>
            <a:ext cx="16230600" cy="202565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Cette commande permet de lister les opérations récentes dans l’oplog (insertions, mises à jour, suppressions). Elle est aussi utile pour auditer les changements ou identifier des opérations non répliquées.</a:t>
            </a:r>
          </a:p>
          <a:p>
            <a:pPr algn="just">
              <a:lnSpc>
                <a:spcPts val="3850"/>
              </a:lnSpc>
            </a:pPr>
            <a:endParaRPr lang="en-US" sz="3500">
              <a:solidFill>
                <a:srgbClr val="FCFCFC"/>
              </a:solidFill>
              <a:latin typeface="Times New Roman"/>
              <a:ea typeface="Times New Roman"/>
              <a:cs typeface="Times New Roman"/>
              <a:sym typeface="Times New Roman"/>
            </a:endParaRPr>
          </a:p>
        </p:txBody>
      </p:sp>
      <p:sp>
        <p:nvSpPr>
          <p:cNvPr id="7" name="TextBox 7"/>
          <p:cNvSpPr txBox="1"/>
          <p:nvPr/>
        </p:nvSpPr>
        <p:spPr>
          <a:xfrm>
            <a:off x="2971500" y="5857526"/>
            <a:ext cx="3474318" cy="676275"/>
          </a:xfrm>
          <a:prstGeom prst="rect">
            <a:avLst/>
          </a:prstGeom>
        </p:spPr>
        <p:txBody>
          <a:bodyPr lIns="0" tIns="0" rIns="0" bIns="0" rtlCol="0" anchor="t">
            <a:spAutoFit/>
          </a:bodyPr>
          <a:lstStyle/>
          <a:p>
            <a:pPr algn="just">
              <a:lnSpc>
                <a:spcPts val="4799"/>
              </a:lnSpc>
            </a:pPr>
            <a:r>
              <a:rPr lang="en-US" sz="3999" b="1">
                <a:solidFill>
                  <a:srgbClr val="5BC4BF"/>
                </a:solidFill>
                <a:latin typeface="Tajawal Bold Bold"/>
                <a:ea typeface="Tajawal Bold Bold"/>
                <a:cs typeface="Tajawal Bold Bold"/>
                <a:sym typeface="Tajawal Bold Bold"/>
              </a:rPr>
              <a:t>CAS D’USAGE </a:t>
            </a:r>
          </a:p>
        </p:txBody>
      </p:sp>
      <p:sp>
        <p:nvSpPr>
          <p:cNvPr id="8" name="TextBox 8"/>
          <p:cNvSpPr txBox="1"/>
          <p:nvPr/>
        </p:nvSpPr>
        <p:spPr>
          <a:xfrm>
            <a:off x="1531871" y="6738589"/>
            <a:ext cx="15727429" cy="1539875"/>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Vérifier qu’une opération critique a bien été répliquée.</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Identifier des opérations bloquantes (ex: op: "u" sur un document volumineux).</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Déboguer des incohérences entre membres.</a:t>
            </a:r>
          </a:p>
        </p:txBody>
      </p:sp>
      <p:sp>
        <p:nvSpPr>
          <p:cNvPr id="9" name="AutoShape 9"/>
          <p:cNvSpPr/>
          <p:nvPr/>
        </p:nvSpPr>
        <p:spPr>
          <a:xfrm>
            <a:off x="7627171" y="6150725"/>
            <a:ext cx="6191250" cy="62340"/>
          </a:xfrm>
          <a:prstGeom prst="rect">
            <a:avLst/>
          </a:prstGeom>
          <a:solidFill>
            <a:srgbClr val="5BC4BF"/>
          </a:solidFill>
          <a:ln w="19050" cap="sq">
            <a:solidFill>
              <a:srgbClr val="5BC4BF"/>
            </a:solidFill>
            <a:prstDash val="solid"/>
            <a:miter/>
          </a:ln>
        </p:spPr>
        <p:txBody>
          <a:bodyPr/>
          <a:lstStyle/>
          <a:p>
            <a:endParaRPr lang="fr-FR"/>
          </a:p>
        </p:txBody>
      </p:sp>
      <p:grpSp>
        <p:nvGrpSpPr>
          <p:cNvPr id="10" name="Group 10"/>
          <p:cNvGrpSpPr/>
          <p:nvPr/>
        </p:nvGrpSpPr>
        <p:grpSpPr>
          <a:xfrm rot="-10800000">
            <a:off x="-3056904" y="8286272"/>
            <a:ext cx="5630696" cy="4876209"/>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12" name="Group 12"/>
          <p:cNvGrpSpPr/>
          <p:nvPr/>
        </p:nvGrpSpPr>
        <p:grpSpPr>
          <a:xfrm rot="-10800000">
            <a:off x="1235442" y="9204496"/>
            <a:ext cx="2676700" cy="2318035"/>
            <a:chOff x="0" y="0"/>
            <a:chExt cx="3619627" cy="3134614"/>
          </a:xfrm>
        </p:grpSpPr>
        <p:sp>
          <p:nvSpPr>
            <p:cNvPr id="13" name="Freeform 13"/>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73</a:t>
            </a:r>
          </a:p>
        </p:txBody>
      </p:sp>
      <p:sp>
        <p:nvSpPr>
          <p:cNvPr id="3" name="Freeform 3"/>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4" name="TextBox 4"/>
          <p:cNvSpPr txBox="1"/>
          <p:nvPr/>
        </p:nvSpPr>
        <p:spPr>
          <a:xfrm>
            <a:off x="4417804" y="2040908"/>
            <a:ext cx="6074035" cy="676275"/>
          </a:xfrm>
          <a:prstGeom prst="rect">
            <a:avLst/>
          </a:prstGeom>
        </p:spPr>
        <p:txBody>
          <a:bodyPr lIns="0" tIns="0" rIns="0" bIns="0" rtlCol="0" anchor="t">
            <a:spAutoFit/>
          </a:bodyPr>
          <a:lstStyle/>
          <a:p>
            <a:pPr algn="r">
              <a:lnSpc>
                <a:spcPts val="4799"/>
              </a:lnSpc>
            </a:pPr>
            <a:r>
              <a:rPr lang="en-US" sz="3999" b="1">
                <a:solidFill>
                  <a:srgbClr val="A4E473"/>
                </a:solidFill>
                <a:latin typeface="Tajawal Bold Bold"/>
                <a:ea typeface="Tajawal Bold Bold"/>
                <a:cs typeface="Tajawal Bold Bold"/>
                <a:sym typeface="Tajawal Bold Bold"/>
              </a:rPr>
              <a:t>EXEMPLE D’UTILISATION</a:t>
            </a:r>
          </a:p>
        </p:txBody>
      </p:sp>
      <p:sp>
        <p:nvSpPr>
          <p:cNvPr id="5" name="AutoShape 5"/>
          <p:cNvSpPr/>
          <p:nvPr/>
        </p:nvSpPr>
        <p:spPr>
          <a:xfrm>
            <a:off x="7443839" y="2998171"/>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6" name="TextBox 6"/>
          <p:cNvSpPr txBox="1"/>
          <p:nvPr/>
        </p:nvSpPr>
        <p:spPr>
          <a:xfrm>
            <a:off x="3311107" y="3308160"/>
            <a:ext cx="11665787"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Afficher les 5 dernières opérations en exéutant  la commande db.oplog.rs.find().sort({$natural: -1}).limit(5).pretty()</a:t>
            </a:r>
          </a:p>
        </p:txBody>
      </p:sp>
      <p:grpSp>
        <p:nvGrpSpPr>
          <p:cNvPr id="7" name="Group 7"/>
          <p:cNvGrpSpPr/>
          <p:nvPr/>
        </p:nvGrpSpPr>
        <p:grpSpPr>
          <a:xfrm>
            <a:off x="5086350" y="4799071"/>
            <a:ext cx="8115300" cy="3370821"/>
            <a:chOff x="0" y="0"/>
            <a:chExt cx="10820400" cy="4494428"/>
          </a:xfrm>
        </p:grpSpPr>
        <p:grpSp>
          <p:nvGrpSpPr>
            <p:cNvPr id="8" name="Group 8"/>
            <p:cNvGrpSpPr/>
            <p:nvPr/>
          </p:nvGrpSpPr>
          <p:grpSpPr>
            <a:xfrm>
              <a:off x="0" y="0"/>
              <a:ext cx="10820400" cy="4494428"/>
              <a:chOff x="0" y="0"/>
              <a:chExt cx="2137363" cy="887788"/>
            </a:xfrm>
          </p:grpSpPr>
          <p:sp>
            <p:nvSpPr>
              <p:cNvPr id="9" name="Freeform 9"/>
              <p:cNvSpPr/>
              <p:nvPr/>
            </p:nvSpPr>
            <p:spPr>
              <a:xfrm>
                <a:off x="0" y="0"/>
                <a:ext cx="2137363" cy="887788"/>
              </a:xfrm>
              <a:custGeom>
                <a:avLst/>
                <a:gdLst/>
                <a:ahLst/>
                <a:cxnLst/>
                <a:rect l="l" t="t" r="r" b="b"/>
                <a:pathLst>
                  <a:path w="2137363" h="887788">
                    <a:moveTo>
                      <a:pt x="56285" y="0"/>
                    </a:moveTo>
                    <a:lnTo>
                      <a:pt x="2081077" y="0"/>
                    </a:lnTo>
                    <a:cubicBezTo>
                      <a:pt x="2096005" y="0"/>
                      <a:pt x="2110322" y="5930"/>
                      <a:pt x="2120877" y="16486"/>
                    </a:cubicBezTo>
                    <a:cubicBezTo>
                      <a:pt x="2131433" y="27041"/>
                      <a:pt x="2137363" y="41358"/>
                      <a:pt x="2137363" y="56285"/>
                    </a:cubicBezTo>
                    <a:lnTo>
                      <a:pt x="2137363" y="831503"/>
                    </a:lnTo>
                    <a:cubicBezTo>
                      <a:pt x="2137363" y="846431"/>
                      <a:pt x="2131433" y="860747"/>
                      <a:pt x="2120877" y="871303"/>
                    </a:cubicBezTo>
                    <a:cubicBezTo>
                      <a:pt x="2110322" y="881858"/>
                      <a:pt x="2096005" y="887788"/>
                      <a:pt x="2081077" y="887788"/>
                    </a:cubicBezTo>
                    <a:lnTo>
                      <a:pt x="56285" y="887788"/>
                    </a:lnTo>
                    <a:cubicBezTo>
                      <a:pt x="41358" y="887788"/>
                      <a:pt x="27041" y="881858"/>
                      <a:pt x="16486" y="871303"/>
                    </a:cubicBezTo>
                    <a:cubicBezTo>
                      <a:pt x="5930" y="860747"/>
                      <a:pt x="0" y="846431"/>
                      <a:pt x="0" y="831503"/>
                    </a:cubicBezTo>
                    <a:lnTo>
                      <a:pt x="0" y="56285"/>
                    </a:lnTo>
                    <a:cubicBezTo>
                      <a:pt x="0" y="41358"/>
                      <a:pt x="5930" y="27041"/>
                      <a:pt x="16486" y="16486"/>
                    </a:cubicBezTo>
                    <a:cubicBezTo>
                      <a:pt x="27041" y="5930"/>
                      <a:pt x="41358" y="0"/>
                      <a:pt x="56285" y="0"/>
                    </a:cubicBezTo>
                    <a:close/>
                  </a:path>
                </a:pathLst>
              </a:custGeom>
              <a:solidFill>
                <a:srgbClr val="FFFFFF"/>
              </a:solidFill>
              <a:ln w="85725" cap="rnd">
                <a:solidFill>
                  <a:srgbClr val="FFFFFF"/>
                </a:solidFill>
                <a:prstDash val="solid"/>
                <a:round/>
              </a:ln>
            </p:spPr>
            <p:txBody>
              <a:bodyPr/>
              <a:lstStyle/>
              <a:p>
                <a:endParaRPr lang="fr-FR"/>
              </a:p>
            </p:txBody>
          </p:sp>
          <p:sp>
            <p:nvSpPr>
              <p:cNvPr id="10" name="TextBox 10"/>
              <p:cNvSpPr txBox="1"/>
              <p:nvPr/>
            </p:nvSpPr>
            <p:spPr>
              <a:xfrm>
                <a:off x="0" y="-47625"/>
                <a:ext cx="2137363" cy="935413"/>
              </a:xfrm>
              <a:prstGeom prst="rect">
                <a:avLst/>
              </a:prstGeom>
            </p:spPr>
            <p:txBody>
              <a:bodyPr lIns="50800" tIns="50800" rIns="50800" bIns="50800" rtlCol="0" anchor="ctr"/>
              <a:lstStyle/>
              <a:p>
                <a:pPr algn="ctr">
                  <a:lnSpc>
                    <a:spcPts val="1950"/>
                  </a:lnSpc>
                </a:pPr>
                <a:endParaRPr/>
              </a:p>
            </p:txBody>
          </p:sp>
        </p:grpSp>
        <p:grpSp>
          <p:nvGrpSpPr>
            <p:cNvPr id="11" name="Group 11"/>
            <p:cNvGrpSpPr/>
            <p:nvPr/>
          </p:nvGrpSpPr>
          <p:grpSpPr>
            <a:xfrm>
              <a:off x="843766" y="313157"/>
              <a:ext cx="9132868" cy="3868115"/>
              <a:chOff x="0" y="0"/>
              <a:chExt cx="9132868" cy="3868115"/>
            </a:xfrm>
          </p:grpSpPr>
          <p:sp>
            <p:nvSpPr>
              <p:cNvPr id="12" name="Freeform 12"/>
              <p:cNvSpPr/>
              <p:nvPr/>
            </p:nvSpPr>
            <p:spPr>
              <a:xfrm>
                <a:off x="0" y="0"/>
                <a:ext cx="9132868" cy="3868115"/>
              </a:xfrm>
              <a:custGeom>
                <a:avLst/>
                <a:gdLst/>
                <a:ahLst/>
                <a:cxnLst/>
                <a:rect l="l" t="t" r="r" b="b"/>
                <a:pathLst>
                  <a:path w="9132868" h="3868115">
                    <a:moveTo>
                      <a:pt x="0" y="0"/>
                    </a:moveTo>
                    <a:lnTo>
                      <a:pt x="9132868" y="0"/>
                    </a:lnTo>
                    <a:lnTo>
                      <a:pt x="9132868" y="3868115"/>
                    </a:lnTo>
                    <a:lnTo>
                      <a:pt x="0" y="3868115"/>
                    </a:lnTo>
                    <a:close/>
                  </a:path>
                </a:pathLst>
              </a:custGeom>
              <a:solidFill>
                <a:srgbClr val="000000">
                  <a:alpha val="0"/>
                </a:srgbClr>
              </a:solidFill>
            </p:spPr>
            <p:txBody>
              <a:bodyPr/>
              <a:lstStyle/>
              <a:p>
                <a:endParaRPr lang="fr-FR"/>
              </a:p>
            </p:txBody>
          </p:sp>
          <p:sp>
            <p:nvSpPr>
              <p:cNvPr id="13" name="TextBox 13"/>
              <p:cNvSpPr txBox="1"/>
              <p:nvPr/>
            </p:nvSpPr>
            <p:spPr>
              <a:xfrm>
                <a:off x="0" y="-142875"/>
                <a:ext cx="9132868" cy="4010990"/>
              </a:xfrm>
              <a:prstGeom prst="rect">
                <a:avLst/>
              </a:prstGeom>
            </p:spPr>
            <p:txBody>
              <a:bodyPr lIns="0" tIns="0" rIns="0" bIns="0" rtlCol="0" anchor="t"/>
              <a:lstStyle/>
              <a:p>
                <a:pPr algn="l">
                  <a:lnSpc>
                    <a:spcPts val="3815"/>
                  </a:lnSpc>
                </a:pPr>
                <a:r>
                  <a:rPr lang="en-US" sz="2399" b="1">
                    <a:solidFill>
                      <a:srgbClr val="001F2D"/>
                    </a:solidFill>
                    <a:latin typeface="Tajawal Bold"/>
                    <a:ea typeface="Tajawal Bold"/>
                    <a:cs typeface="Tajawal Bold"/>
                    <a:sym typeface="Tajawal Bold"/>
                  </a:rPr>
                  <a:t>{</a:t>
                </a:r>
              </a:p>
              <a:p>
                <a:pPr algn="l">
                  <a:lnSpc>
                    <a:spcPts val="3815"/>
                  </a:lnSpc>
                </a:pPr>
                <a:r>
                  <a:rPr lang="en-US" sz="2399" b="1">
                    <a:solidFill>
                      <a:srgbClr val="001F2D"/>
                    </a:solidFill>
                    <a:latin typeface="Tajawal Bold"/>
                    <a:ea typeface="Tajawal Bold"/>
                    <a:cs typeface="Tajawal Bold"/>
                    <a:sym typeface="Tajawal Bold"/>
                  </a:rPr>
                  <a:t> "ts": Timestamp(1710504000, 1), // Horodatage</a:t>
                </a:r>
              </a:p>
              <a:p>
                <a:pPr algn="l">
                  <a:lnSpc>
                    <a:spcPts val="3815"/>
                  </a:lnSpc>
                </a:pPr>
                <a:r>
                  <a:rPr lang="en-US" sz="2399" b="1">
                    <a:solidFill>
                      <a:srgbClr val="001F2D"/>
                    </a:solidFill>
                    <a:latin typeface="Tajawal Bold"/>
                    <a:ea typeface="Tajawal Bold"/>
                    <a:cs typeface="Tajawal Bold"/>
                    <a:sym typeface="Tajawal Bold"/>
                  </a:rPr>
                  <a:t> "op": "i", // Type (i = insert, u = update, d = delete)</a:t>
                </a:r>
              </a:p>
              <a:p>
                <a:pPr algn="l">
                  <a:lnSpc>
                    <a:spcPts val="3815"/>
                  </a:lnSpc>
                </a:pPr>
                <a:r>
                  <a:rPr lang="en-US" sz="2399" b="1">
                    <a:solidFill>
                      <a:srgbClr val="001F2D"/>
                    </a:solidFill>
                    <a:latin typeface="Tajawal Bold"/>
                    <a:ea typeface="Tajawal Bold"/>
                    <a:cs typeface="Tajawal Bold"/>
                    <a:sym typeface="Tajawal Bold"/>
                  </a:rPr>
                  <a:t> "ns": "test.users", // Namespace (base.collection)</a:t>
                </a:r>
              </a:p>
              <a:p>
                <a:pPr algn="l">
                  <a:lnSpc>
                    <a:spcPts val="3815"/>
                  </a:lnSpc>
                </a:pPr>
                <a:r>
                  <a:rPr lang="en-US" sz="2399" b="1">
                    <a:solidFill>
                      <a:srgbClr val="001F2D"/>
                    </a:solidFill>
                    <a:latin typeface="Tajawal Bold"/>
                    <a:ea typeface="Tajawal Bold"/>
                    <a:cs typeface="Tajawal Bold"/>
                    <a:sym typeface="Tajawal Bold"/>
                  </a:rPr>
                  <a:t> "o": { "_id": 1, "name": "Alice" } // Document</a:t>
                </a:r>
              </a:p>
              <a:p>
                <a:pPr algn="l">
                  <a:lnSpc>
                    <a:spcPts val="3815"/>
                  </a:lnSpc>
                </a:pPr>
                <a:r>
                  <a:rPr lang="en-US" sz="2399" b="1">
                    <a:solidFill>
                      <a:srgbClr val="001F2D"/>
                    </a:solidFill>
                    <a:latin typeface="Tajawal Bold"/>
                    <a:ea typeface="Tajawal Bold"/>
                    <a:cs typeface="Tajawal Bold"/>
                    <a:sym typeface="Tajawal Bold"/>
                  </a:rPr>
                  <a:t>}</a:t>
                </a:r>
              </a:p>
            </p:txBody>
          </p:sp>
        </p:grpSp>
      </p:grpSp>
    </p:spTree>
  </p:cSld>
  <p:clrMapOvr>
    <a:masterClrMapping/>
  </p:clrMapOvr>
  <p:transition spd="med">
    <p:pull/>
  </p:transition>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grpSp>
        <p:nvGrpSpPr>
          <p:cNvPr id="3" name="Group 3"/>
          <p:cNvGrpSpPr/>
          <p:nvPr/>
        </p:nvGrpSpPr>
        <p:grpSpPr>
          <a:xfrm rot="-10800000">
            <a:off x="-3056904" y="8286272"/>
            <a:ext cx="5630696" cy="4876209"/>
            <a:chOff x="0" y="0"/>
            <a:chExt cx="3619627" cy="3134614"/>
          </a:xfrm>
        </p:grpSpPr>
        <p:sp>
          <p:nvSpPr>
            <p:cNvPr id="4" name="Freeform 4"/>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5" name="Group 5"/>
          <p:cNvGrpSpPr/>
          <p:nvPr/>
        </p:nvGrpSpPr>
        <p:grpSpPr>
          <a:xfrm rot="-10800000">
            <a:off x="1235442" y="9204496"/>
            <a:ext cx="2676700" cy="2318035"/>
            <a:chOff x="0" y="0"/>
            <a:chExt cx="3619627" cy="3134614"/>
          </a:xfrm>
        </p:grpSpPr>
        <p:sp>
          <p:nvSpPr>
            <p:cNvPr id="6" name="Freeform 6"/>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7" name="Freeform 7"/>
          <p:cNvSpPr/>
          <p:nvPr/>
        </p:nvSpPr>
        <p:spPr>
          <a:xfrm>
            <a:off x="11749909" y="2539715"/>
            <a:ext cx="4967687" cy="7232301"/>
          </a:xfrm>
          <a:custGeom>
            <a:avLst/>
            <a:gdLst/>
            <a:ahLst/>
            <a:cxnLst/>
            <a:rect l="l" t="t" r="r" b="b"/>
            <a:pathLst>
              <a:path w="4967687" h="7232301">
                <a:moveTo>
                  <a:pt x="0" y="0"/>
                </a:moveTo>
                <a:lnTo>
                  <a:pt x="4967687" y="0"/>
                </a:lnTo>
                <a:lnTo>
                  <a:pt x="4967687" y="7232301"/>
                </a:lnTo>
                <a:lnTo>
                  <a:pt x="0" y="7232301"/>
                </a:lnTo>
                <a:lnTo>
                  <a:pt x="0" y="0"/>
                </a:lnTo>
                <a:close/>
              </a:path>
            </a:pathLst>
          </a:custGeom>
          <a:blipFill>
            <a:blip r:embed="rId3"/>
            <a:stretch>
              <a:fillRect/>
            </a:stretch>
          </a:blipFill>
        </p:spPr>
        <p:txBody>
          <a:bodyPr/>
          <a:lstStyle/>
          <a:p>
            <a:endParaRPr lang="fr-FR"/>
          </a:p>
        </p:txBody>
      </p:sp>
      <p:sp>
        <p:nvSpPr>
          <p:cNvPr id="8" name="TextBox 8"/>
          <p:cNvSpPr txBox="1"/>
          <p:nvPr/>
        </p:nvSpPr>
        <p:spPr>
          <a:xfrm>
            <a:off x="4330290" y="1444340"/>
            <a:ext cx="9627421"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GESTION DES ROLLBACKS</a:t>
            </a:r>
          </a:p>
        </p:txBody>
      </p:sp>
      <p:sp>
        <p:nvSpPr>
          <p:cNvPr id="9" name="TextBox 9"/>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74</a:t>
            </a:r>
          </a:p>
        </p:txBody>
      </p:sp>
      <p:sp>
        <p:nvSpPr>
          <p:cNvPr id="10" name="TextBox 10"/>
          <p:cNvSpPr txBox="1"/>
          <p:nvPr/>
        </p:nvSpPr>
        <p:spPr>
          <a:xfrm>
            <a:off x="1423755" y="4545653"/>
            <a:ext cx="9784449" cy="2025650"/>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Un ancien primary revient en ligne avec des opérations non répliquées. </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MongoDB annule ces opérations pour rétablir la cohérence. </a:t>
            </a:r>
          </a:p>
        </p:txBody>
      </p:sp>
      <p:sp>
        <p:nvSpPr>
          <p:cNvPr id="11" name="TextBox 11"/>
          <p:cNvSpPr txBox="1"/>
          <p:nvPr/>
        </p:nvSpPr>
        <p:spPr>
          <a:xfrm>
            <a:off x="1984857" y="3639497"/>
            <a:ext cx="9642657" cy="676275"/>
          </a:xfrm>
          <a:prstGeom prst="rect">
            <a:avLst/>
          </a:prstGeom>
        </p:spPr>
        <p:txBody>
          <a:bodyPr lIns="0" tIns="0" rIns="0" bIns="0" rtlCol="0" anchor="t">
            <a:spAutoFit/>
          </a:bodyPr>
          <a:lstStyle/>
          <a:p>
            <a:pPr algn="just">
              <a:lnSpc>
                <a:spcPts val="4799"/>
              </a:lnSpc>
            </a:pPr>
            <a:r>
              <a:rPr lang="en-US" sz="3999" b="1">
                <a:solidFill>
                  <a:srgbClr val="C28EF1"/>
                </a:solidFill>
                <a:latin typeface="Tajawal Bold Bold"/>
                <a:ea typeface="Tajawal Bold Bold"/>
                <a:cs typeface="Tajawal Bold Bold"/>
                <a:sym typeface="Tajawal Bold Bold"/>
              </a:rPr>
              <a:t>POURQUOI UN ROLLBACK SE PRODUIT-IL ?</a:t>
            </a:r>
          </a:p>
        </p:txBody>
      </p:sp>
    </p:spTree>
  </p:cSld>
  <p:clrMapOvr>
    <a:masterClrMapping/>
  </p:clrMapOvr>
  <p:transition spd="med">
    <p:pull/>
  </p:transition>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Freeform 3"/>
          <p:cNvSpPr/>
          <p:nvPr/>
        </p:nvSpPr>
        <p:spPr>
          <a:xfrm>
            <a:off x="1028700" y="2291850"/>
            <a:ext cx="5851818" cy="6966450"/>
          </a:xfrm>
          <a:custGeom>
            <a:avLst/>
            <a:gdLst/>
            <a:ahLst/>
            <a:cxnLst/>
            <a:rect l="l" t="t" r="r" b="b"/>
            <a:pathLst>
              <a:path w="5851818" h="6966450">
                <a:moveTo>
                  <a:pt x="0" y="0"/>
                </a:moveTo>
                <a:lnTo>
                  <a:pt x="5851818" y="0"/>
                </a:lnTo>
                <a:lnTo>
                  <a:pt x="5851818" y="6966450"/>
                </a:lnTo>
                <a:lnTo>
                  <a:pt x="0" y="6966450"/>
                </a:lnTo>
                <a:lnTo>
                  <a:pt x="0" y="0"/>
                </a:lnTo>
                <a:close/>
              </a:path>
            </a:pathLst>
          </a:custGeom>
          <a:blipFill>
            <a:blip r:embed="rId3"/>
            <a:stretch>
              <a:fillRect/>
            </a:stretch>
          </a:blipFill>
        </p:spPr>
        <p:txBody>
          <a:bodyPr/>
          <a:lstStyle/>
          <a:p>
            <a:endParaRPr lang="fr-FR"/>
          </a:p>
        </p:txBody>
      </p:sp>
      <p:sp>
        <p:nvSpPr>
          <p:cNvPr id="4" name="TextBox 4"/>
          <p:cNvSpPr txBox="1"/>
          <p:nvPr/>
        </p:nvSpPr>
        <p:spPr>
          <a:xfrm>
            <a:off x="7402201" y="4810564"/>
            <a:ext cx="8590517" cy="2025650"/>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Stockées dans des fichiers .bson (ex: admin.users.rollback). </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Peuvent être restaurées manuellement avec mongorestore. </a:t>
            </a:r>
          </a:p>
        </p:txBody>
      </p:sp>
      <p:sp>
        <p:nvSpPr>
          <p:cNvPr id="5" name="TextBox 5"/>
          <p:cNvSpPr txBox="1"/>
          <p:nvPr/>
        </p:nvSpPr>
        <p:spPr>
          <a:xfrm>
            <a:off x="7877418" y="3923459"/>
            <a:ext cx="8999716" cy="676275"/>
          </a:xfrm>
          <a:prstGeom prst="rect">
            <a:avLst/>
          </a:prstGeom>
        </p:spPr>
        <p:txBody>
          <a:bodyPr lIns="0" tIns="0" rIns="0" bIns="0" rtlCol="0" anchor="t">
            <a:spAutoFit/>
          </a:bodyPr>
          <a:lstStyle/>
          <a:p>
            <a:pPr algn="just">
              <a:lnSpc>
                <a:spcPts val="4799"/>
              </a:lnSpc>
            </a:pPr>
            <a:r>
              <a:rPr lang="en-US" sz="3999" b="1">
                <a:solidFill>
                  <a:srgbClr val="C28EF1"/>
                </a:solidFill>
                <a:latin typeface="Tajawal Bold Bold"/>
                <a:ea typeface="Tajawal Bold Bold"/>
                <a:cs typeface="Tajawal Bold Bold"/>
                <a:sym typeface="Tajawal Bold Bold"/>
              </a:rPr>
              <a:t>OÙ VONT LES DONNÉES ANNULÉES ?</a:t>
            </a:r>
          </a:p>
        </p:txBody>
      </p:sp>
      <p:sp>
        <p:nvSpPr>
          <p:cNvPr id="6" name="TextBox 6"/>
          <p:cNvSpPr txBox="1"/>
          <p:nvPr/>
        </p:nvSpPr>
        <p:spPr>
          <a:xfrm>
            <a:off x="4330290" y="1444340"/>
            <a:ext cx="9627421"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GESTION DES ROLLBACKS</a:t>
            </a:r>
          </a:p>
        </p:txBody>
      </p:sp>
      <p:grpSp>
        <p:nvGrpSpPr>
          <p:cNvPr id="7" name="Group 7"/>
          <p:cNvGrpSpPr/>
          <p:nvPr/>
        </p:nvGrpSpPr>
        <p:grpSpPr>
          <a:xfrm rot="-10800000">
            <a:off x="15540264" y="8305943"/>
            <a:ext cx="5630696" cy="4876209"/>
            <a:chOff x="0" y="0"/>
            <a:chExt cx="3619627" cy="3134614"/>
          </a:xfrm>
        </p:grpSpPr>
        <p:sp>
          <p:nvSpPr>
            <p:cNvPr id="8" name="Freeform 8"/>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9" name="Group 9"/>
          <p:cNvGrpSpPr/>
          <p:nvPr/>
        </p:nvGrpSpPr>
        <p:grpSpPr>
          <a:xfrm rot="-10800000">
            <a:off x="14259064" y="9147654"/>
            <a:ext cx="2676700" cy="2318035"/>
            <a:chOff x="0" y="0"/>
            <a:chExt cx="3619627" cy="3134614"/>
          </a:xfrm>
        </p:grpSpPr>
        <p:sp>
          <p:nvSpPr>
            <p:cNvPr id="10" name="Freeform 10"/>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1" name="TextBox 11"/>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75</a:t>
            </a:r>
          </a:p>
        </p:txBody>
      </p:sp>
    </p:spTree>
  </p:cSld>
  <p:clrMapOvr>
    <a:masterClrMapping/>
  </p:clrMapOvr>
  <p:transition spd="med">
    <p:pull/>
  </p:transition>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Freeform 3"/>
          <p:cNvSpPr/>
          <p:nvPr/>
        </p:nvSpPr>
        <p:spPr>
          <a:xfrm>
            <a:off x="1766173" y="2418824"/>
            <a:ext cx="4291938" cy="6785672"/>
          </a:xfrm>
          <a:custGeom>
            <a:avLst/>
            <a:gdLst/>
            <a:ahLst/>
            <a:cxnLst/>
            <a:rect l="l" t="t" r="r" b="b"/>
            <a:pathLst>
              <a:path w="4291938" h="6785672">
                <a:moveTo>
                  <a:pt x="0" y="0"/>
                </a:moveTo>
                <a:lnTo>
                  <a:pt x="4291937" y="0"/>
                </a:lnTo>
                <a:lnTo>
                  <a:pt x="4291937" y="6785672"/>
                </a:lnTo>
                <a:lnTo>
                  <a:pt x="0" y="6785672"/>
                </a:lnTo>
                <a:lnTo>
                  <a:pt x="0" y="0"/>
                </a:lnTo>
                <a:close/>
              </a:path>
            </a:pathLst>
          </a:custGeom>
          <a:blipFill>
            <a:blip r:embed="rId3"/>
            <a:stretch>
              <a:fillRect/>
            </a:stretch>
          </a:blipFill>
        </p:spPr>
        <p:txBody>
          <a:bodyPr/>
          <a:lstStyle/>
          <a:p>
            <a:endParaRPr lang="fr-FR"/>
          </a:p>
        </p:txBody>
      </p:sp>
      <p:sp>
        <p:nvSpPr>
          <p:cNvPr id="4" name="TextBox 4"/>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76</a:t>
            </a:r>
          </a:p>
        </p:txBody>
      </p:sp>
      <p:sp>
        <p:nvSpPr>
          <p:cNvPr id="5" name="TextBox 5"/>
          <p:cNvSpPr txBox="1"/>
          <p:nvPr/>
        </p:nvSpPr>
        <p:spPr>
          <a:xfrm>
            <a:off x="6392005" y="4279160"/>
            <a:ext cx="10587756" cy="2511425"/>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Augmenter la taille de l’oplog pour couvrir les pics de charge. </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Surveiller les délais de réplication avec rs.status(). </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Évitez les partitions réseau en configurant correctement les délais d'expiration.</a:t>
            </a:r>
          </a:p>
        </p:txBody>
      </p:sp>
      <p:sp>
        <p:nvSpPr>
          <p:cNvPr id="6" name="TextBox 6"/>
          <p:cNvSpPr txBox="1"/>
          <p:nvPr/>
        </p:nvSpPr>
        <p:spPr>
          <a:xfrm>
            <a:off x="6839268" y="3420215"/>
            <a:ext cx="9642657" cy="676275"/>
          </a:xfrm>
          <a:prstGeom prst="rect">
            <a:avLst/>
          </a:prstGeom>
        </p:spPr>
        <p:txBody>
          <a:bodyPr lIns="0" tIns="0" rIns="0" bIns="0" rtlCol="0" anchor="t">
            <a:spAutoFit/>
          </a:bodyPr>
          <a:lstStyle/>
          <a:p>
            <a:pPr algn="just">
              <a:lnSpc>
                <a:spcPts val="4799"/>
              </a:lnSpc>
            </a:pPr>
            <a:r>
              <a:rPr lang="en-US" sz="3999" b="1">
                <a:solidFill>
                  <a:srgbClr val="C28EF1"/>
                </a:solidFill>
                <a:latin typeface="Tajawal Bold Bold"/>
                <a:ea typeface="Tajawal Bold Bold"/>
                <a:cs typeface="Tajawal Bold Bold"/>
                <a:sym typeface="Tajawal Bold Bold"/>
              </a:rPr>
              <a:t>COMMENT MINIMISER LES ROLLBACKS ?</a:t>
            </a:r>
          </a:p>
        </p:txBody>
      </p:sp>
      <p:sp>
        <p:nvSpPr>
          <p:cNvPr id="7" name="TextBox 7"/>
          <p:cNvSpPr txBox="1"/>
          <p:nvPr/>
        </p:nvSpPr>
        <p:spPr>
          <a:xfrm>
            <a:off x="4330290" y="1444340"/>
            <a:ext cx="9627421"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GESTION DES ROLLBACKS</a:t>
            </a:r>
          </a:p>
        </p:txBody>
      </p:sp>
      <p:grpSp>
        <p:nvGrpSpPr>
          <p:cNvPr id="8" name="Group 8"/>
          <p:cNvGrpSpPr/>
          <p:nvPr/>
        </p:nvGrpSpPr>
        <p:grpSpPr>
          <a:xfrm rot="-10800000">
            <a:off x="-3056904" y="8286272"/>
            <a:ext cx="5630696" cy="4876209"/>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10" name="Group 10"/>
          <p:cNvGrpSpPr/>
          <p:nvPr/>
        </p:nvGrpSpPr>
        <p:grpSpPr>
          <a:xfrm rot="-10800000">
            <a:off x="1235442" y="9204496"/>
            <a:ext cx="2676700" cy="2318035"/>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grpSp>
        <p:nvGrpSpPr>
          <p:cNvPr id="3" name="Group 3"/>
          <p:cNvGrpSpPr/>
          <p:nvPr/>
        </p:nvGrpSpPr>
        <p:grpSpPr>
          <a:xfrm rot="-10800000">
            <a:off x="-138683" y="-1264163"/>
            <a:ext cx="3031532" cy="2625321"/>
            <a:chOff x="0" y="0"/>
            <a:chExt cx="3619627" cy="3134614"/>
          </a:xfrm>
        </p:grpSpPr>
        <p:sp>
          <p:nvSpPr>
            <p:cNvPr id="4" name="Freeform 4"/>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grpSp>
        <p:nvGrpSpPr>
          <p:cNvPr id="5" name="Group 5"/>
          <p:cNvGrpSpPr/>
          <p:nvPr/>
        </p:nvGrpSpPr>
        <p:grpSpPr>
          <a:xfrm rot="-10800000">
            <a:off x="-2063203" y="-402856"/>
            <a:ext cx="3480308" cy="3013963"/>
            <a:chOff x="0" y="0"/>
            <a:chExt cx="3619627" cy="3134614"/>
          </a:xfrm>
        </p:grpSpPr>
        <p:sp>
          <p:nvSpPr>
            <p:cNvPr id="6" name="Freeform 6"/>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7" name="Freeform 7"/>
          <p:cNvSpPr/>
          <p:nvPr/>
        </p:nvSpPr>
        <p:spPr>
          <a:xfrm>
            <a:off x="9004340" y="3009023"/>
            <a:ext cx="8254960" cy="4268954"/>
          </a:xfrm>
          <a:custGeom>
            <a:avLst/>
            <a:gdLst/>
            <a:ahLst/>
            <a:cxnLst/>
            <a:rect l="l" t="t" r="r" b="b"/>
            <a:pathLst>
              <a:path w="8254960" h="4268954">
                <a:moveTo>
                  <a:pt x="0" y="0"/>
                </a:moveTo>
                <a:lnTo>
                  <a:pt x="8254960" y="0"/>
                </a:lnTo>
                <a:lnTo>
                  <a:pt x="8254960" y="4268954"/>
                </a:lnTo>
                <a:lnTo>
                  <a:pt x="0" y="4268954"/>
                </a:lnTo>
                <a:lnTo>
                  <a:pt x="0" y="0"/>
                </a:lnTo>
                <a:close/>
              </a:path>
            </a:pathLst>
          </a:custGeom>
          <a:blipFill>
            <a:blip r:embed="rId3"/>
            <a:stretch>
              <a:fillRect l="-17947" t="-22918" r="-13883" b="-17025"/>
            </a:stretch>
          </a:blipFill>
        </p:spPr>
        <p:txBody>
          <a:bodyPr/>
          <a:lstStyle/>
          <a:p>
            <a:endParaRPr lang="fr-FR"/>
          </a:p>
        </p:txBody>
      </p:sp>
      <p:sp>
        <p:nvSpPr>
          <p:cNvPr id="8" name="TextBox 8"/>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77</a:t>
            </a:r>
          </a:p>
        </p:txBody>
      </p:sp>
      <p:sp>
        <p:nvSpPr>
          <p:cNvPr id="9" name="TextBox 9"/>
          <p:cNvSpPr txBox="1"/>
          <p:nvPr/>
        </p:nvSpPr>
        <p:spPr>
          <a:xfrm>
            <a:off x="1028700" y="4724880"/>
            <a:ext cx="7450036" cy="202565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MongoDB utilise plusieurs mécanismes pour assurer la haute disponibilité des données et la  continuité de service en cas de panne.</a:t>
            </a:r>
          </a:p>
        </p:txBody>
      </p:sp>
      <p:sp>
        <p:nvSpPr>
          <p:cNvPr id="10" name="TextBox 10"/>
          <p:cNvSpPr txBox="1"/>
          <p:nvPr/>
        </p:nvSpPr>
        <p:spPr>
          <a:xfrm>
            <a:off x="1028700" y="3355495"/>
            <a:ext cx="7450036"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GESTION DES PANNES</a:t>
            </a:r>
          </a:p>
        </p:txBody>
      </p:sp>
    </p:spTree>
  </p:cSld>
  <p:clrMapOvr>
    <a:masterClrMapping/>
  </p:clrMapOvr>
  <p:transition spd="med">
    <p:pull/>
  </p:transition>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78</a:t>
            </a:r>
          </a:p>
        </p:txBody>
      </p:sp>
      <p:sp>
        <p:nvSpPr>
          <p:cNvPr id="4" name="TextBox 4"/>
          <p:cNvSpPr txBox="1"/>
          <p:nvPr/>
        </p:nvSpPr>
        <p:spPr>
          <a:xfrm>
            <a:off x="1028700" y="3404477"/>
            <a:ext cx="13835272"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La réplication est le mécanisme fondamental de MongoDB pour assurer la disponibilité des données. </a:t>
            </a:r>
          </a:p>
        </p:txBody>
      </p:sp>
      <p:sp>
        <p:nvSpPr>
          <p:cNvPr id="5" name="TextBox 5"/>
          <p:cNvSpPr txBox="1"/>
          <p:nvPr/>
        </p:nvSpPr>
        <p:spPr>
          <a:xfrm>
            <a:off x="4330290" y="847725"/>
            <a:ext cx="9627421"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GESTION DES PANNES</a:t>
            </a:r>
          </a:p>
        </p:txBody>
      </p:sp>
      <p:grpSp>
        <p:nvGrpSpPr>
          <p:cNvPr id="6" name="Group 6"/>
          <p:cNvGrpSpPr/>
          <p:nvPr/>
        </p:nvGrpSpPr>
        <p:grpSpPr>
          <a:xfrm rot="-10800000">
            <a:off x="-138683" y="-1264163"/>
            <a:ext cx="3031532" cy="2625321"/>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grpSp>
        <p:nvGrpSpPr>
          <p:cNvPr id="8" name="Group 8"/>
          <p:cNvGrpSpPr/>
          <p:nvPr/>
        </p:nvGrpSpPr>
        <p:grpSpPr>
          <a:xfrm rot="-10800000">
            <a:off x="-2063203" y="-402856"/>
            <a:ext cx="3480308" cy="3013963"/>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0" name="TextBox 10"/>
          <p:cNvSpPr txBox="1"/>
          <p:nvPr/>
        </p:nvSpPr>
        <p:spPr>
          <a:xfrm>
            <a:off x="1028700" y="2582686"/>
            <a:ext cx="9204878" cy="676275"/>
          </a:xfrm>
          <a:prstGeom prst="rect">
            <a:avLst/>
          </a:prstGeom>
        </p:spPr>
        <p:txBody>
          <a:bodyPr lIns="0" tIns="0" rIns="0" bIns="0" rtlCol="0" anchor="t">
            <a:spAutoFit/>
          </a:bodyPr>
          <a:lstStyle/>
          <a:p>
            <a:pPr algn="just">
              <a:lnSpc>
                <a:spcPts val="4799"/>
              </a:lnSpc>
            </a:pPr>
            <a:r>
              <a:rPr lang="en-US" sz="3999" b="1">
                <a:solidFill>
                  <a:srgbClr val="FEE56E"/>
                </a:solidFill>
                <a:latin typeface="Tajawal Bold Bold"/>
                <a:ea typeface="Tajawal Bold Bold"/>
                <a:cs typeface="Tajawal Bold Bold"/>
                <a:sym typeface="Tajawal Bold Bold"/>
              </a:rPr>
              <a:t>1. RÉPLICATION AVEC DES REPLICA SETS</a:t>
            </a:r>
          </a:p>
        </p:txBody>
      </p:sp>
      <p:sp>
        <p:nvSpPr>
          <p:cNvPr id="11" name="TextBox 11"/>
          <p:cNvSpPr txBox="1"/>
          <p:nvPr/>
        </p:nvSpPr>
        <p:spPr>
          <a:xfrm>
            <a:off x="9005823" y="4382377"/>
            <a:ext cx="2132528"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PRINICPE</a:t>
            </a:r>
          </a:p>
        </p:txBody>
      </p:sp>
      <p:sp>
        <p:nvSpPr>
          <p:cNvPr id="12" name="AutoShape 12"/>
          <p:cNvSpPr/>
          <p:nvPr/>
        </p:nvSpPr>
        <p:spPr>
          <a:xfrm>
            <a:off x="4212804" y="5181078"/>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3" name="TextBox 13"/>
          <p:cNvSpPr txBox="1"/>
          <p:nvPr/>
        </p:nvSpPr>
        <p:spPr>
          <a:xfrm>
            <a:off x="5520574" y="5443016"/>
            <a:ext cx="11738726"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Un replica set est un groupe de serveurs MongoDB (généralement 3 ou plus) qui maintiennent les mêmes données. </a:t>
            </a:r>
          </a:p>
        </p:txBody>
      </p:sp>
      <p:sp>
        <p:nvSpPr>
          <p:cNvPr id="14" name="TextBox 14"/>
          <p:cNvSpPr txBox="1"/>
          <p:nvPr/>
        </p:nvSpPr>
        <p:spPr>
          <a:xfrm>
            <a:off x="1028700" y="6659041"/>
            <a:ext cx="4527856"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FONCTIONNEMENT</a:t>
            </a:r>
          </a:p>
        </p:txBody>
      </p:sp>
      <p:sp>
        <p:nvSpPr>
          <p:cNvPr id="15" name="AutoShape 15"/>
          <p:cNvSpPr/>
          <p:nvPr/>
        </p:nvSpPr>
        <p:spPr>
          <a:xfrm>
            <a:off x="1817476" y="7456060"/>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6" name="TextBox 16"/>
          <p:cNvSpPr txBox="1"/>
          <p:nvPr/>
        </p:nvSpPr>
        <p:spPr>
          <a:xfrm>
            <a:off x="3292628" y="7718425"/>
            <a:ext cx="12968700" cy="1539875"/>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Un nœud primaire reçoit toutes les opérations d'écriture, puis ces modifications sont répliquées de façon asynchrone vers les nœuds secondaires. </a:t>
            </a:r>
          </a:p>
        </p:txBody>
      </p:sp>
    </p:spTree>
  </p:cSld>
  <p:clrMapOvr>
    <a:masterClrMapping/>
  </p:clrMapOvr>
  <p:transition spd="med">
    <p:pull/>
  </p:transition>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79</a:t>
            </a:r>
          </a:p>
        </p:txBody>
      </p:sp>
      <p:sp>
        <p:nvSpPr>
          <p:cNvPr id="4" name="TextBox 4"/>
          <p:cNvSpPr txBox="1"/>
          <p:nvPr/>
        </p:nvSpPr>
        <p:spPr>
          <a:xfrm>
            <a:off x="1028700" y="2799531"/>
            <a:ext cx="16230600"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En cas de défaillance du nœud primaire, MongoDB déclenche automatiquement une élection. Le nœud qui obtient la majorité des votes devient le nouveau primaire.</a:t>
            </a:r>
          </a:p>
        </p:txBody>
      </p:sp>
      <p:sp>
        <p:nvSpPr>
          <p:cNvPr id="5" name="TextBox 5"/>
          <p:cNvSpPr txBox="1"/>
          <p:nvPr/>
        </p:nvSpPr>
        <p:spPr>
          <a:xfrm>
            <a:off x="4330290" y="847725"/>
            <a:ext cx="9627421"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GESTION DES PANNES</a:t>
            </a:r>
          </a:p>
        </p:txBody>
      </p:sp>
      <p:grpSp>
        <p:nvGrpSpPr>
          <p:cNvPr id="6" name="Group 6"/>
          <p:cNvGrpSpPr/>
          <p:nvPr/>
        </p:nvGrpSpPr>
        <p:grpSpPr>
          <a:xfrm rot="-10800000">
            <a:off x="-138683" y="-1264163"/>
            <a:ext cx="3031532" cy="2625321"/>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grpSp>
        <p:nvGrpSpPr>
          <p:cNvPr id="8" name="Group 8"/>
          <p:cNvGrpSpPr/>
          <p:nvPr/>
        </p:nvGrpSpPr>
        <p:grpSpPr>
          <a:xfrm rot="-10800000">
            <a:off x="-2063203" y="-402856"/>
            <a:ext cx="3480308" cy="3013963"/>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0" name="TextBox 10"/>
          <p:cNvSpPr txBox="1"/>
          <p:nvPr/>
        </p:nvSpPr>
        <p:spPr>
          <a:xfrm>
            <a:off x="1028700" y="1977740"/>
            <a:ext cx="9204878" cy="676275"/>
          </a:xfrm>
          <a:prstGeom prst="rect">
            <a:avLst/>
          </a:prstGeom>
        </p:spPr>
        <p:txBody>
          <a:bodyPr lIns="0" tIns="0" rIns="0" bIns="0" rtlCol="0" anchor="t">
            <a:spAutoFit/>
          </a:bodyPr>
          <a:lstStyle/>
          <a:p>
            <a:pPr algn="just">
              <a:lnSpc>
                <a:spcPts val="4799"/>
              </a:lnSpc>
            </a:pPr>
            <a:r>
              <a:rPr lang="en-US" sz="3999" b="1">
                <a:solidFill>
                  <a:srgbClr val="FEE56E"/>
                </a:solidFill>
                <a:latin typeface="Tajawal Bold Bold"/>
                <a:ea typeface="Tajawal Bold Bold"/>
                <a:cs typeface="Tajawal Bold Bold"/>
                <a:sym typeface="Tajawal Bold Bold"/>
              </a:rPr>
              <a:t>2. ÉLECTION D’UN NOEUD PRIMAIRE</a:t>
            </a:r>
          </a:p>
        </p:txBody>
      </p:sp>
      <p:sp>
        <p:nvSpPr>
          <p:cNvPr id="11" name="TextBox 11"/>
          <p:cNvSpPr txBox="1"/>
          <p:nvPr/>
        </p:nvSpPr>
        <p:spPr>
          <a:xfrm>
            <a:off x="7496310" y="4208278"/>
            <a:ext cx="5123601"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DÉTECTION DE PANNE</a:t>
            </a:r>
          </a:p>
        </p:txBody>
      </p:sp>
      <p:sp>
        <p:nvSpPr>
          <p:cNvPr id="12" name="AutoShape 12"/>
          <p:cNvSpPr/>
          <p:nvPr/>
        </p:nvSpPr>
        <p:spPr>
          <a:xfrm>
            <a:off x="4212804" y="5006979"/>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3" name="TextBox 13"/>
          <p:cNvSpPr txBox="1"/>
          <p:nvPr/>
        </p:nvSpPr>
        <p:spPr>
          <a:xfrm>
            <a:off x="2892850" y="5259819"/>
            <a:ext cx="14366450" cy="1539875"/>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Les nœuds d'un replica set s'échangent régulièrement des heartbeats (signaux de vie). Si un nœud secondaire ne reçoit pas de réponse du primaire pendant 10 secondes (par défaut), il peut initier une élection. </a:t>
            </a:r>
          </a:p>
        </p:txBody>
      </p:sp>
      <p:sp>
        <p:nvSpPr>
          <p:cNvPr id="14" name="TextBox 14"/>
          <p:cNvSpPr txBox="1"/>
          <p:nvPr/>
        </p:nvSpPr>
        <p:spPr>
          <a:xfrm>
            <a:off x="1028700" y="7154341"/>
            <a:ext cx="5590106"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PROCESSUS D’ÉLECTION</a:t>
            </a:r>
          </a:p>
        </p:txBody>
      </p:sp>
      <p:sp>
        <p:nvSpPr>
          <p:cNvPr id="15" name="AutoShape 15"/>
          <p:cNvSpPr/>
          <p:nvPr/>
        </p:nvSpPr>
        <p:spPr>
          <a:xfrm>
            <a:off x="1817476" y="7951360"/>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6" name="TextBox 16"/>
          <p:cNvSpPr txBox="1"/>
          <p:nvPr/>
        </p:nvSpPr>
        <p:spPr>
          <a:xfrm>
            <a:off x="3740332" y="8204200"/>
            <a:ext cx="12635557"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Les nœuds votent pour élire un nouveau primaire selon plusieurs critères (actualité des données, priorité configurée, etc.). </a:t>
            </a:r>
          </a:p>
        </p:txBody>
      </p:sp>
    </p:spTree>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4688388" y="4802688"/>
            <a:ext cx="8229600" cy="681625"/>
            <a:chOff x="0" y="0"/>
            <a:chExt cx="2167467" cy="179523"/>
          </a:xfrm>
        </p:grpSpPr>
        <p:sp>
          <p:nvSpPr>
            <p:cNvPr id="3" name="Freeform 3"/>
            <p:cNvSpPr/>
            <p:nvPr/>
          </p:nvSpPr>
          <p:spPr>
            <a:xfrm>
              <a:off x="0" y="0"/>
              <a:ext cx="2167467" cy="179523"/>
            </a:xfrm>
            <a:custGeom>
              <a:avLst/>
              <a:gdLst/>
              <a:ahLst/>
              <a:cxnLst/>
              <a:rect l="l" t="t" r="r" b="b"/>
              <a:pathLst>
                <a:path w="2167467" h="179523">
                  <a:moveTo>
                    <a:pt x="60207" y="0"/>
                  </a:moveTo>
                  <a:lnTo>
                    <a:pt x="2107259" y="0"/>
                  </a:lnTo>
                  <a:cubicBezTo>
                    <a:pt x="2140511" y="0"/>
                    <a:pt x="2167467" y="26956"/>
                    <a:pt x="2167467" y="60207"/>
                  </a:cubicBezTo>
                  <a:lnTo>
                    <a:pt x="2167467" y="119315"/>
                  </a:lnTo>
                  <a:cubicBezTo>
                    <a:pt x="2167467" y="135283"/>
                    <a:pt x="2161124" y="150597"/>
                    <a:pt x="2149832" y="161888"/>
                  </a:cubicBezTo>
                  <a:cubicBezTo>
                    <a:pt x="2138541" y="173179"/>
                    <a:pt x="2123227" y="179523"/>
                    <a:pt x="2107259" y="179523"/>
                  </a:cubicBezTo>
                  <a:lnTo>
                    <a:pt x="60207" y="179523"/>
                  </a:lnTo>
                  <a:cubicBezTo>
                    <a:pt x="26956" y="179523"/>
                    <a:pt x="0" y="152567"/>
                    <a:pt x="0" y="119315"/>
                  </a:cubicBezTo>
                  <a:lnTo>
                    <a:pt x="0" y="60207"/>
                  </a:lnTo>
                  <a:cubicBezTo>
                    <a:pt x="0" y="44239"/>
                    <a:pt x="6343" y="28925"/>
                    <a:pt x="17634" y="17634"/>
                  </a:cubicBezTo>
                  <a:cubicBezTo>
                    <a:pt x="28925" y="6343"/>
                    <a:pt x="44239" y="0"/>
                    <a:pt x="60207" y="0"/>
                  </a:cubicBezTo>
                  <a:close/>
                </a:path>
              </a:pathLst>
            </a:custGeom>
            <a:solidFill>
              <a:srgbClr val="000000">
                <a:alpha val="0"/>
              </a:srgbClr>
            </a:solidFill>
            <a:ln w="38100" cap="rnd">
              <a:solidFill>
                <a:srgbClr val="AB75DB"/>
              </a:solidFill>
              <a:prstDash val="solid"/>
              <a:round/>
            </a:ln>
          </p:spPr>
          <p:txBody>
            <a:bodyPr/>
            <a:lstStyle/>
            <a:p>
              <a:endParaRPr lang="fr-FR"/>
            </a:p>
          </p:txBody>
        </p:sp>
        <p:sp>
          <p:nvSpPr>
            <p:cNvPr id="4" name="TextBox 4"/>
            <p:cNvSpPr txBox="1"/>
            <p:nvPr/>
          </p:nvSpPr>
          <p:spPr>
            <a:xfrm>
              <a:off x="0" y="-38100"/>
              <a:ext cx="2167467" cy="21762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8574588" y="1176534"/>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fr-FR"/>
          </a:p>
        </p:txBody>
      </p:sp>
      <p:sp>
        <p:nvSpPr>
          <p:cNvPr id="6" name="Freeform 6"/>
          <p:cNvSpPr/>
          <p:nvPr/>
        </p:nvSpPr>
        <p:spPr>
          <a:xfrm>
            <a:off x="8574588" y="578615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fr-FR"/>
          </a:p>
        </p:txBody>
      </p:sp>
      <p:sp>
        <p:nvSpPr>
          <p:cNvPr id="7" name="Freeform 7"/>
          <p:cNvSpPr/>
          <p:nvPr/>
        </p:nvSpPr>
        <p:spPr>
          <a:xfrm>
            <a:off x="8574588" y="7755312"/>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fr-FR"/>
          </a:p>
        </p:txBody>
      </p:sp>
      <p:sp>
        <p:nvSpPr>
          <p:cNvPr id="8" name="Freeform 8"/>
          <p:cNvSpPr/>
          <p:nvPr/>
        </p:nvSpPr>
        <p:spPr>
          <a:xfrm>
            <a:off x="1028700" y="3092544"/>
            <a:ext cx="6165756" cy="6165756"/>
          </a:xfrm>
          <a:custGeom>
            <a:avLst/>
            <a:gdLst/>
            <a:ahLst/>
            <a:cxnLst/>
            <a:rect l="l" t="t" r="r" b="b"/>
            <a:pathLst>
              <a:path w="6165756" h="6165756">
                <a:moveTo>
                  <a:pt x="0" y="0"/>
                </a:moveTo>
                <a:lnTo>
                  <a:pt x="6165756" y="0"/>
                </a:lnTo>
                <a:lnTo>
                  <a:pt x="6165756" y="6165756"/>
                </a:lnTo>
                <a:lnTo>
                  <a:pt x="0" y="61657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9" name="TextBox 9"/>
          <p:cNvSpPr txBox="1"/>
          <p:nvPr/>
        </p:nvSpPr>
        <p:spPr>
          <a:xfrm>
            <a:off x="9798106" y="1119384"/>
            <a:ext cx="5199649" cy="431800"/>
          </a:xfrm>
          <a:prstGeom prst="rect">
            <a:avLst/>
          </a:prstGeom>
        </p:spPr>
        <p:txBody>
          <a:bodyPr lIns="0" tIns="0" rIns="0" bIns="0" rtlCol="0" anchor="t">
            <a:spAutoFit/>
          </a:bodyPr>
          <a:lstStyle/>
          <a:p>
            <a:pPr algn="l">
              <a:lnSpc>
                <a:spcPts val="3500"/>
              </a:lnSpc>
              <a:spcBef>
                <a:spcPct val="0"/>
              </a:spcBef>
            </a:pPr>
            <a:r>
              <a:rPr lang="en-US" sz="2500" b="1">
                <a:solidFill>
                  <a:srgbClr val="7ED63F"/>
                </a:solidFill>
                <a:latin typeface="Lato Bold"/>
                <a:ea typeface="Lato Bold"/>
                <a:cs typeface="Lato Bold"/>
                <a:sym typeface="Lato Bold"/>
              </a:rPr>
              <a:t>HAUTE DISPONIBILITÉ</a:t>
            </a:r>
          </a:p>
        </p:txBody>
      </p:sp>
      <p:sp>
        <p:nvSpPr>
          <p:cNvPr id="10" name="TextBox 10"/>
          <p:cNvSpPr txBox="1"/>
          <p:nvPr/>
        </p:nvSpPr>
        <p:spPr>
          <a:xfrm>
            <a:off x="9798106" y="1881696"/>
            <a:ext cx="7461194" cy="3337560"/>
          </a:xfrm>
          <a:prstGeom prst="rect">
            <a:avLst/>
          </a:prstGeom>
        </p:spPr>
        <p:txBody>
          <a:bodyPr lIns="0" tIns="0" rIns="0" bIns="0" rtlCol="0" anchor="t">
            <a:spAutoFit/>
          </a:bodyPr>
          <a:lstStyle/>
          <a:p>
            <a:pPr algn="just">
              <a:lnSpc>
                <a:spcPts val="2940"/>
              </a:lnSpc>
              <a:spcBef>
                <a:spcPct val="0"/>
              </a:spcBef>
            </a:pPr>
            <a:r>
              <a:rPr lang="en-US" sz="2100">
                <a:solidFill>
                  <a:srgbClr val="E5E1DA"/>
                </a:solidFill>
                <a:latin typeface="Lato"/>
                <a:ea typeface="Lato"/>
                <a:cs typeface="Lato"/>
                <a:sym typeface="Lato"/>
              </a:rPr>
              <a:t>La réplication permet d’assurer la disponibilité constante du système. En cas de panne d’un serveur, d’un nœud ou d’un disque, la tâche effectuée par le composant défectueux peut être immédiatement prise en charge par un autre composant. Cette technique de reprise sur panne immédiate et automatique (failover) est un atout essentiel pour assurer la stabilité d’un système pouvant comprendre des milliers de nœuds, sans avoir à engloutir un budget monstrueux dans la surveillance et la maintenance.</a:t>
            </a:r>
          </a:p>
        </p:txBody>
      </p:sp>
      <p:sp>
        <p:nvSpPr>
          <p:cNvPr id="11" name="TextBox 11"/>
          <p:cNvSpPr txBox="1"/>
          <p:nvPr/>
        </p:nvSpPr>
        <p:spPr>
          <a:xfrm>
            <a:off x="9798106" y="5729005"/>
            <a:ext cx="5199649" cy="431800"/>
          </a:xfrm>
          <a:prstGeom prst="rect">
            <a:avLst/>
          </a:prstGeom>
        </p:spPr>
        <p:txBody>
          <a:bodyPr lIns="0" tIns="0" rIns="0" bIns="0" rtlCol="0" anchor="t">
            <a:spAutoFit/>
          </a:bodyPr>
          <a:lstStyle/>
          <a:p>
            <a:pPr algn="l">
              <a:lnSpc>
                <a:spcPts val="3500"/>
              </a:lnSpc>
              <a:spcBef>
                <a:spcPct val="0"/>
              </a:spcBef>
            </a:pPr>
            <a:r>
              <a:rPr lang="en-US" sz="2500" b="1">
                <a:solidFill>
                  <a:srgbClr val="7ED63F"/>
                </a:solidFill>
                <a:latin typeface="Lato Bold"/>
                <a:ea typeface="Lato Bold"/>
                <a:cs typeface="Lato Bold"/>
                <a:sym typeface="Lato Bold"/>
              </a:rPr>
              <a:t>TOLÉRANCE AUX PANNES</a:t>
            </a:r>
          </a:p>
        </p:txBody>
      </p:sp>
      <p:sp>
        <p:nvSpPr>
          <p:cNvPr id="12" name="TextBox 12"/>
          <p:cNvSpPr txBox="1"/>
          <p:nvPr/>
        </p:nvSpPr>
        <p:spPr>
          <a:xfrm>
            <a:off x="9798106" y="6494180"/>
            <a:ext cx="7461194" cy="737235"/>
          </a:xfrm>
          <a:prstGeom prst="rect">
            <a:avLst/>
          </a:prstGeom>
        </p:spPr>
        <p:txBody>
          <a:bodyPr lIns="0" tIns="0" rIns="0" bIns="0" rtlCol="0" anchor="t">
            <a:spAutoFit/>
          </a:bodyPr>
          <a:lstStyle/>
          <a:p>
            <a:pPr algn="just">
              <a:lnSpc>
                <a:spcPts val="2940"/>
              </a:lnSpc>
              <a:spcBef>
                <a:spcPct val="0"/>
              </a:spcBef>
            </a:pPr>
            <a:r>
              <a:rPr lang="en-US" sz="2100">
                <a:solidFill>
                  <a:srgbClr val="E5E1DA"/>
                </a:solidFill>
                <a:latin typeface="Lato"/>
                <a:ea typeface="Lato"/>
                <a:cs typeface="Lato"/>
                <a:sym typeface="Lato"/>
              </a:rPr>
              <a:t>En cas de défaillance d’un nœud, un autre prend le relais sans interruption de service.</a:t>
            </a:r>
          </a:p>
        </p:txBody>
      </p:sp>
      <p:sp>
        <p:nvSpPr>
          <p:cNvPr id="13" name="TextBox 13"/>
          <p:cNvSpPr txBox="1"/>
          <p:nvPr/>
        </p:nvSpPr>
        <p:spPr>
          <a:xfrm>
            <a:off x="9798106" y="7741164"/>
            <a:ext cx="5199649" cy="431800"/>
          </a:xfrm>
          <a:prstGeom prst="rect">
            <a:avLst/>
          </a:prstGeom>
        </p:spPr>
        <p:txBody>
          <a:bodyPr lIns="0" tIns="0" rIns="0" bIns="0" rtlCol="0" anchor="t">
            <a:spAutoFit/>
          </a:bodyPr>
          <a:lstStyle/>
          <a:p>
            <a:pPr algn="l">
              <a:lnSpc>
                <a:spcPts val="3500"/>
              </a:lnSpc>
              <a:spcBef>
                <a:spcPct val="0"/>
              </a:spcBef>
            </a:pPr>
            <a:r>
              <a:rPr lang="en-US" sz="2500" b="1">
                <a:solidFill>
                  <a:srgbClr val="7ED63F"/>
                </a:solidFill>
                <a:latin typeface="Lato Bold"/>
                <a:ea typeface="Lato Bold"/>
                <a:cs typeface="Lato Bold"/>
                <a:sym typeface="Lato Bold"/>
              </a:rPr>
              <a:t>SCALABILITÉ</a:t>
            </a:r>
          </a:p>
        </p:txBody>
      </p:sp>
      <p:sp>
        <p:nvSpPr>
          <p:cNvPr id="14" name="TextBox 14"/>
          <p:cNvSpPr txBox="1"/>
          <p:nvPr/>
        </p:nvSpPr>
        <p:spPr>
          <a:xfrm>
            <a:off x="9798106" y="8438906"/>
            <a:ext cx="7461194" cy="737235"/>
          </a:xfrm>
          <a:prstGeom prst="rect">
            <a:avLst/>
          </a:prstGeom>
        </p:spPr>
        <p:txBody>
          <a:bodyPr lIns="0" tIns="0" rIns="0" bIns="0" rtlCol="0" anchor="t">
            <a:spAutoFit/>
          </a:bodyPr>
          <a:lstStyle/>
          <a:p>
            <a:pPr algn="just">
              <a:lnSpc>
                <a:spcPts val="2940"/>
              </a:lnSpc>
              <a:spcBef>
                <a:spcPct val="0"/>
              </a:spcBef>
            </a:pPr>
            <a:r>
              <a:rPr lang="en-US" sz="2100">
                <a:solidFill>
                  <a:srgbClr val="E5E1DA"/>
                </a:solidFill>
                <a:latin typeface="Lato"/>
                <a:ea typeface="Lato"/>
                <a:cs typeface="Lato"/>
                <a:sym typeface="Lato"/>
              </a:rPr>
              <a:t>La capacité à lire et écrire sur plusieurs nœuds améliore les performances globales.</a:t>
            </a:r>
          </a:p>
        </p:txBody>
      </p:sp>
      <p:sp>
        <p:nvSpPr>
          <p:cNvPr id="15" name="TextBox 15"/>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8</a:t>
            </a:r>
          </a:p>
        </p:txBody>
      </p:sp>
      <p:sp>
        <p:nvSpPr>
          <p:cNvPr id="16" name="Freeform 16"/>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
        <p:nvSpPr>
          <p:cNvPr id="17" name="TextBox 17"/>
          <p:cNvSpPr txBox="1"/>
          <p:nvPr/>
        </p:nvSpPr>
        <p:spPr>
          <a:xfrm>
            <a:off x="1383713" y="904875"/>
            <a:ext cx="5455730" cy="1952625"/>
          </a:xfrm>
          <a:prstGeom prst="rect">
            <a:avLst/>
          </a:prstGeom>
        </p:spPr>
        <p:txBody>
          <a:bodyPr lIns="0" tIns="0" rIns="0" bIns="0" rtlCol="0" anchor="t">
            <a:spAutoFit/>
          </a:bodyPr>
          <a:lstStyle/>
          <a:p>
            <a:pPr algn="ctr">
              <a:lnSpc>
                <a:spcPts val="7200"/>
              </a:lnSpc>
            </a:pPr>
            <a:r>
              <a:rPr lang="en-US" sz="6000" b="1">
                <a:solidFill>
                  <a:srgbClr val="A4E473"/>
                </a:solidFill>
                <a:latin typeface="Tajawal Bold Bold"/>
                <a:ea typeface="Tajawal Bold Bold"/>
                <a:cs typeface="Tajawal Bold Bold"/>
                <a:sym typeface="Tajawal Bold Bold"/>
              </a:rPr>
              <a:t>OBJECTIFS DE LA RÉPLICATION</a:t>
            </a:r>
          </a:p>
        </p:txBody>
      </p:sp>
      <p:sp>
        <p:nvSpPr>
          <p:cNvPr id="18" name="Freeform 18"/>
          <p:cNvSpPr/>
          <p:nvPr/>
        </p:nvSpPr>
        <p:spPr>
          <a:xfrm rot="3092307">
            <a:off x="521985" y="447591"/>
            <a:ext cx="1013430" cy="871550"/>
          </a:xfrm>
          <a:custGeom>
            <a:avLst/>
            <a:gdLst/>
            <a:ahLst/>
            <a:cxnLst/>
            <a:rect l="l" t="t" r="r" b="b"/>
            <a:pathLst>
              <a:path w="1013430" h="871550">
                <a:moveTo>
                  <a:pt x="0" y="0"/>
                </a:moveTo>
                <a:lnTo>
                  <a:pt x="1013430" y="0"/>
                </a:lnTo>
                <a:lnTo>
                  <a:pt x="1013430" y="871550"/>
                </a:lnTo>
                <a:lnTo>
                  <a:pt x="0" y="871550"/>
                </a:lnTo>
                <a:lnTo>
                  <a:pt x="0" y="0"/>
                </a:lnTo>
                <a:close/>
              </a:path>
            </a:pathLst>
          </a:custGeom>
          <a:blipFill>
            <a:blip r:embed="rId7">
              <a:extLst>
                <a:ext uri="{96DAC541-7B7A-43D3-8B79-37D633B846F1}">
                  <asvg:svgBlip xmlns:asvg="http://schemas.microsoft.com/office/drawing/2016/SVG/main" r:embed="rId8"/>
                </a:ext>
              </a:extLst>
            </a:blip>
            <a:stretch>
              <a:fillRect l="-54" r="-54"/>
            </a:stretch>
          </a:blipFill>
        </p:spPr>
        <p:txBody>
          <a:bodyPr/>
          <a:lstStyle/>
          <a:p>
            <a:endParaRPr lang="fr-FR"/>
          </a:p>
        </p:txBody>
      </p:sp>
    </p:spTree>
  </p:cSld>
  <p:clrMapOvr>
    <a:masterClrMapping/>
  </p:clrMapOvr>
  <p:transition spd="med">
    <p:pull/>
  </p:transition>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80</a:t>
            </a:r>
          </a:p>
        </p:txBody>
      </p:sp>
      <p:sp>
        <p:nvSpPr>
          <p:cNvPr id="4" name="TextBox 4"/>
          <p:cNvSpPr txBox="1"/>
          <p:nvPr/>
        </p:nvSpPr>
        <p:spPr>
          <a:xfrm>
            <a:off x="1028700" y="3404477"/>
            <a:ext cx="13835272"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Le processus de failover permet la continuité de service après une panne. </a:t>
            </a:r>
          </a:p>
          <a:p>
            <a:pPr algn="just">
              <a:lnSpc>
                <a:spcPts val="3850"/>
              </a:lnSpc>
            </a:pPr>
            <a:endParaRPr lang="en-US" sz="3500">
              <a:solidFill>
                <a:srgbClr val="FCFCFC"/>
              </a:solidFill>
              <a:latin typeface="Times New Roman"/>
              <a:ea typeface="Times New Roman"/>
              <a:cs typeface="Times New Roman"/>
              <a:sym typeface="Times New Roman"/>
            </a:endParaRPr>
          </a:p>
        </p:txBody>
      </p:sp>
      <p:sp>
        <p:nvSpPr>
          <p:cNvPr id="5" name="TextBox 5"/>
          <p:cNvSpPr txBox="1"/>
          <p:nvPr/>
        </p:nvSpPr>
        <p:spPr>
          <a:xfrm>
            <a:off x="4330290" y="847725"/>
            <a:ext cx="9627421"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GESTION DES PANNES</a:t>
            </a:r>
          </a:p>
        </p:txBody>
      </p:sp>
      <p:grpSp>
        <p:nvGrpSpPr>
          <p:cNvPr id="6" name="Group 6"/>
          <p:cNvGrpSpPr/>
          <p:nvPr/>
        </p:nvGrpSpPr>
        <p:grpSpPr>
          <a:xfrm rot="-10800000">
            <a:off x="-138683" y="-1264163"/>
            <a:ext cx="3031532" cy="2625321"/>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grpSp>
        <p:nvGrpSpPr>
          <p:cNvPr id="8" name="Group 8"/>
          <p:cNvGrpSpPr/>
          <p:nvPr/>
        </p:nvGrpSpPr>
        <p:grpSpPr>
          <a:xfrm rot="-10800000">
            <a:off x="-2063203" y="-402856"/>
            <a:ext cx="3480308" cy="3013963"/>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0" name="TextBox 10"/>
          <p:cNvSpPr txBox="1"/>
          <p:nvPr/>
        </p:nvSpPr>
        <p:spPr>
          <a:xfrm>
            <a:off x="1028700" y="2582686"/>
            <a:ext cx="9204878" cy="676275"/>
          </a:xfrm>
          <a:prstGeom prst="rect">
            <a:avLst/>
          </a:prstGeom>
        </p:spPr>
        <p:txBody>
          <a:bodyPr lIns="0" tIns="0" rIns="0" bIns="0" rtlCol="0" anchor="t">
            <a:spAutoFit/>
          </a:bodyPr>
          <a:lstStyle/>
          <a:p>
            <a:pPr algn="just">
              <a:lnSpc>
                <a:spcPts val="4799"/>
              </a:lnSpc>
            </a:pPr>
            <a:r>
              <a:rPr lang="en-US" sz="3999" b="1">
                <a:solidFill>
                  <a:srgbClr val="FEE56E"/>
                </a:solidFill>
                <a:latin typeface="Tajawal Bold Bold"/>
                <a:ea typeface="Tajawal Bold Bold"/>
                <a:cs typeface="Tajawal Bold Bold"/>
                <a:sym typeface="Tajawal Bold Bold"/>
              </a:rPr>
              <a:t>3. FAILOVER AUTOMATIQUE</a:t>
            </a:r>
          </a:p>
        </p:txBody>
      </p:sp>
      <p:sp>
        <p:nvSpPr>
          <p:cNvPr id="11" name="TextBox 11"/>
          <p:cNvSpPr txBox="1"/>
          <p:nvPr/>
        </p:nvSpPr>
        <p:spPr>
          <a:xfrm>
            <a:off x="9005823" y="4382377"/>
            <a:ext cx="2774156"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TRANSITION</a:t>
            </a:r>
          </a:p>
        </p:txBody>
      </p:sp>
      <p:sp>
        <p:nvSpPr>
          <p:cNvPr id="12" name="AutoShape 12"/>
          <p:cNvSpPr/>
          <p:nvPr/>
        </p:nvSpPr>
        <p:spPr>
          <a:xfrm>
            <a:off x="4212804" y="5181078"/>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3" name="TextBox 13"/>
          <p:cNvSpPr txBox="1"/>
          <p:nvPr/>
        </p:nvSpPr>
        <p:spPr>
          <a:xfrm>
            <a:off x="2679495" y="5443016"/>
            <a:ext cx="14579805"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Après l'élection, le nouveau primaire prend automatiquement le relais pour les opérations d'écriture. </a:t>
            </a:r>
          </a:p>
        </p:txBody>
      </p:sp>
      <p:sp>
        <p:nvSpPr>
          <p:cNvPr id="14" name="TextBox 14"/>
          <p:cNvSpPr txBox="1"/>
          <p:nvPr/>
        </p:nvSpPr>
        <p:spPr>
          <a:xfrm>
            <a:off x="1028700" y="6993387"/>
            <a:ext cx="6917636"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CONFIGURATION DES CLIENTS</a:t>
            </a:r>
          </a:p>
        </p:txBody>
      </p:sp>
      <p:sp>
        <p:nvSpPr>
          <p:cNvPr id="15" name="AutoShape 15"/>
          <p:cNvSpPr/>
          <p:nvPr/>
        </p:nvSpPr>
        <p:spPr>
          <a:xfrm>
            <a:off x="1817476" y="7790407"/>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6" name="TextBox 16"/>
          <p:cNvSpPr txBox="1"/>
          <p:nvPr/>
        </p:nvSpPr>
        <p:spPr>
          <a:xfrm>
            <a:off x="3292628" y="8052771"/>
            <a:ext cx="12968700"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Les pilotes MongoDB sont conçus pour détecter ce changement et rediriger les requêtes vers le nouveau primaire. </a:t>
            </a:r>
          </a:p>
        </p:txBody>
      </p:sp>
    </p:spTree>
  </p:cSld>
  <p:clrMapOvr>
    <a:masterClrMapping/>
  </p:clrMapOvr>
  <p:transition spd="med">
    <p:pull/>
  </p:transition>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81</a:t>
            </a:r>
          </a:p>
        </p:txBody>
      </p:sp>
      <p:sp>
        <p:nvSpPr>
          <p:cNvPr id="4" name="TextBox 4"/>
          <p:cNvSpPr txBox="1"/>
          <p:nvPr/>
        </p:nvSpPr>
        <p:spPr>
          <a:xfrm>
            <a:off x="1028700" y="3268486"/>
            <a:ext cx="16230600" cy="1539875"/>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Le Write Concern spécifie le nombre de nœuds qui doivent confirmer l'écriture. MongoDB utilise ce concept pour s'assurer que les données sont correctement sauvegardées. </a:t>
            </a:r>
          </a:p>
        </p:txBody>
      </p:sp>
      <p:sp>
        <p:nvSpPr>
          <p:cNvPr id="5" name="TextBox 5"/>
          <p:cNvSpPr txBox="1"/>
          <p:nvPr/>
        </p:nvSpPr>
        <p:spPr>
          <a:xfrm>
            <a:off x="4330290" y="847725"/>
            <a:ext cx="9627421"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GESTION DES PANNES</a:t>
            </a:r>
          </a:p>
        </p:txBody>
      </p:sp>
      <p:grpSp>
        <p:nvGrpSpPr>
          <p:cNvPr id="6" name="Group 6"/>
          <p:cNvGrpSpPr/>
          <p:nvPr/>
        </p:nvGrpSpPr>
        <p:grpSpPr>
          <a:xfrm rot="-10800000">
            <a:off x="-138683" y="-1264163"/>
            <a:ext cx="3031532" cy="2625321"/>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grpSp>
        <p:nvGrpSpPr>
          <p:cNvPr id="8" name="Group 8"/>
          <p:cNvGrpSpPr/>
          <p:nvPr/>
        </p:nvGrpSpPr>
        <p:grpSpPr>
          <a:xfrm rot="-10800000">
            <a:off x="-2063203" y="-402856"/>
            <a:ext cx="3480308" cy="3013963"/>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0" name="TextBox 10"/>
          <p:cNvSpPr txBox="1"/>
          <p:nvPr/>
        </p:nvSpPr>
        <p:spPr>
          <a:xfrm>
            <a:off x="1028700" y="2582686"/>
            <a:ext cx="9204878" cy="676275"/>
          </a:xfrm>
          <a:prstGeom prst="rect">
            <a:avLst/>
          </a:prstGeom>
        </p:spPr>
        <p:txBody>
          <a:bodyPr lIns="0" tIns="0" rIns="0" bIns="0" rtlCol="0" anchor="t">
            <a:spAutoFit/>
          </a:bodyPr>
          <a:lstStyle/>
          <a:p>
            <a:pPr algn="just">
              <a:lnSpc>
                <a:spcPts val="4799"/>
              </a:lnSpc>
            </a:pPr>
            <a:r>
              <a:rPr lang="en-US" sz="3999" b="1">
                <a:solidFill>
                  <a:srgbClr val="FEE56E"/>
                </a:solidFill>
                <a:latin typeface="Tajawal Bold Bold"/>
                <a:ea typeface="Tajawal Bold Bold"/>
                <a:cs typeface="Tajawal Bold Bold"/>
                <a:sym typeface="Tajawal Bold Bold"/>
              </a:rPr>
              <a:t>4. WRITE CONCERN</a:t>
            </a:r>
          </a:p>
        </p:txBody>
      </p:sp>
      <p:sp>
        <p:nvSpPr>
          <p:cNvPr id="11" name="TextBox 11"/>
          <p:cNvSpPr txBox="1"/>
          <p:nvPr/>
        </p:nvSpPr>
        <p:spPr>
          <a:xfrm>
            <a:off x="4824622" y="4732161"/>
            <a:ext cx="3129625"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PARAMÈTRES</a:t>
            </a:r>
          </a:p>
        </p:txBody>
      </p:sp>
      <p:sp>
        <p:nvSpPr>
          <p:cNvPr id="12" name="AutoShape 12"/>
          <p:cNvSpPr/>
          <p:nvPr/>
        </p:nvSpPr>
        <p:spPr>
          <a:xfrm>
            <a:off x="1028700" y="5530862"/>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3" name="TextBox 13"/>
          <p:cNvSpPr txBox="1"/>
          <p:nvPr/>
        </p:nvSpPr>
        <p:spPr>
          <a:xfrm>
            <a:off x="1694138" y="5827203"/>
            <a:ext cx="9390594" cy="1539875"/>
          </a:xfrm>
          <a:prstGeom prst="rect">
            <a:avLst/>
          </a:prstGeom>
        </p:spPr>
        <p:txBody>
          <a:bodyPr lIns="0" tIns="0" rIns="0" bIns="0" rtlCol="0" anchor="t">
            <a:spAutoFit/>
          </a:bodyPr>
          <a:lstStyle/>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w=1 (écriture sur le primaire uniquement)</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w=majority (sur la majorité des nœuds)</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w=n (sur n nœuds). </a:t>
            </a:r>
          </a:p>
        </p:txBody>
      </p:sp>
      <p:sp>
        <p:nvSpPr>
          <p:cNvPr id="14" name="TextBox 14"/>
          <p:cNvSpPr txBox="1"/>
          <p:nvPr/>
        </p:nvSpPr>
        <p:spPr>
          <a:xfrm>
            <a:off x="12330954" y="6879077"/>
            <a:ext cx="4139450" cy="676275"/>
          </a:xfrm>
          <a:prstGeom prst="rect">
            <a:avLst/>
          </a:prstGeom>
        </p:spPr>
        <p:txBody>
          <a:bodyPr lIns="0" tIns="0" rIns="0" bIns="0" rtlCol="0" anchor="t">
            <a:spAutoFit/>
          </a:bodyPr>
          <a:lstStyle/>
          <a:p>
            <a:pPr algn="ctr">
              <a:lnSpc>
                <a:spcPts val="4799"/>
              </a:lnSpc>
            </a:pPr>
            <a:r>
              <a:rPr lang="en-US" sz="3999" b="1">
                <a:solidFill>
                  <a:srgbClr val="A4E473"/>
                </a:solidFill>
                <a:latin typeface="Tajawal Bold Bold"/>
                <a:ea typeface="Tajawal Bold Bold"/>
                <a:cs typeface="Tajawal Bold Bold"/>
                <a:sym typeface="Tajawal Bold Bold"/>
              </a:rPr>
              <a:t>JOURNAL</a:t>
            </a:r>
          </a:p>
        </p:txBody>
      </p:sp>
      <p:sp>
        <p:nvSpPr>
          <p:cNvPr id="15" name="AutoShape 15"/>
          <p:cNvSpPr/>
          <p:nvPr/>
        </p:nvSpPr>
        <p:spPr>
          <a:xfrm>
            <a:off x="8434193" y="7753789"/>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6" name="TextBox 16"/>
          <p:cNvSpPr txBox="1"/>
          <p:nvPr/>
        </p:nvSpPr>
        <p:spPr>
          <a:xfrm>
            <a:off x="6051699" y="7978054"/>
            <a:ext cx="11207601"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Le paramètre j=true garantit que l'opération est écrite dans le journal (WAL) avant confirmation.</a:t>
            </a:r>
          </a:p>
        </p:txBody>
      </p:sp>
    </p:spTree>
  </p:cSld>
  <p:clrMapOvr>
    <a:masterClrMapping/>
  </p:clrMapOvr>
  <p:transition spd="med">
    <p:pull/>
  </p:transition>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82</a:t>
            </a:r>
          </a:p>
        </p:txBody>
      </p:sp>
      <p:sp>
        <p:nvSpPr>
          <p:cNvPr id="4" name="TextBox 4"/>
          <p:cNvSpPr txBox="1"/>
          <p:nvPr/>
        </p:nvSpPr>
        <p:spPr>
          <a:xfrm>
            <a:off x="4330290" y="847725"/>
            <a:ext cx="9627421"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GESTION DES PANNES</a:t>
            </a:r>
          </a:p>
        </p:txBody>
      </p:sp>
      <p:grpSp>
        <p:nvGrpSpPr>
          <p:cNvPr id="5" name="Group 5"/>
          <p:cNvGrpSpPr/>
          <p:nvPr/>
        </p:nvGrpSpPr>
        <p:grpSpPr>
          <a:xfrm rot="-10800000">
            <a:off x="-138683" y="-1264163"/>
            <a:ext cx="3031532" cy="2625321"/>
            <a:chOff x="0" y="0"/>
            <a:chExt cx="3619627" cy="3134614"/>
          </a:xfrm>
        </p:grpSpPr>
        <p:sp>
          <p:nvSpPr>
            <p:cNvPr id="6" name="Freeform 6"/>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grpSp>
        <p:nvGrpSpPr>
          <p:cNvPr id="7" name="Group 7"/>
          <p:cNvGrpSpPr/>
          <p:nvPr/>
        </p:nvGrpSpPr>
        <p:grpSpPr>
          <a:xfrm rot="-10800000">
            <a:off x="-2063203" y="-402856"/>
            <a:ext cx="3480308" cy="3013963"/>
            <a:chOff x="0" y="0"/>
            <a:chExt cx="3619627" cy="3134614"/>
          </a:xfrm>
        </p:grpSpPr>
        <p:sp>
          <p:nvSpPr>
            <p:cNvPr id="8" name="Freeform 8"/>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9" name="TextBox 9"/>
          <p:cNvSpPr txBox="1"/>
          <p:nvPr/>
        </p:nvSpPr>
        <p:spPr>
          <a:xfrm>
            <a:off x="1028700" y="2016355"/>
            <a:ext cx="10361237" cy="676275"/>
          </a:xfrm>
          <a:prstGeom prst="rect">
            <a:avLst/>
          </a:prstGeom>
        </p:spPr>
        <p:txBody>
          <a:bodyPr lIns="0" tIns="0" rIns="0" bIns="0" rtlCol="0" anchor="t">
            <a:spAutoFit/>
          </a:bodyPr>
          <a:lstStyle/>
          <a:p>
            <a:pPr algn="just">
              <a:lnSpc>
                <a:spcPts val="4799"/>
              </a:lnSpc>
            </a:pPr>
            <a:r>
              <a:rPr lang="en-US" sz="3999" b="1">
                <a:solidFill>
                  <a:srgbClr val="FEE56E"/>
                </a:solidFill>
                <a:latin typeface="Tajawal Bold Bold"/>
                <a:ea typeface="Tajawal Bold Bold"/>
                <a:cs typeface="Tajawal Bold Bold"/>
                <a:sym typeface="Tajawal Bold Bold"/>
              </a:rPr>
              <a:t>5. RESTAURATION D’UN NOEUD APRÈS PANNE</a:t>
            </a:r>
          </a:p>
        </p:txBody>
      </p:sp>
      <p:sp>
        <p:nvSpPr>
          <p:cNvPr id="10" name="TextBox 10"/>
          <p:cNvSpPr txBox="1"/>
          <p:nvPr/>
        </p:nvSpPr>
        <p:spPr>
          <a:xfrm>
            <a:off x="7946336" y="2877017"/>
            <a:ext cx="3192015"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INITIAL SYNC</a:t>
            </a:r>
          </a:p>
        </p:txBody>
      </p:sp>
      <p:sp>
        <p:nvSpPr>
          <p:cNvPr id="11" name="AutoShape 11"/>
          <p:cNvSpPr/>
          <p:nvPr/>
        </p:nvSpPr>
        <p:spPr>
          <a:xfrm>
            <a:off x="4212804" y="3675718"/>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2" name="TextBox 12"/>
          <p:cNvSpPr txBox="1"/>
          <p:nvPr/>
        </p:nvSpPr>
        <p:spPr>
          <a:xfrm>
            <a:off x="4330290" y="3937656"/>
            <a:ext cx="12929010"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Si le nœud a été déconnecté trop longtemps, il effectue une synchronisation complète des données. </a:t>
            </a:r>
          </a:p>
        </p:txBody>
      </p:sp>
      <p:sp>
        <p:nvSpPr>
          <p:cNvPr id="13" name="TextBox 13"/>
          <p:cNvSpPr txBox="1"/>
          <p:nvPr/>
        </p:nvSpPr>
        <p:spPr>
          <a:xfrm>
            <a:off x="2616385" y="5334656"/>
            <a:ext cx="3862910"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OPLOG REPLAY</a:t>
            </a:r>
          </a:p>
        </p:txBody>
      </p:sp>
      <p:sp>
        <p:nvSpPr>
          <p:cNvPr id="14" name="AutoShape 14"/>
          <p:cNvSpPr/>
          <p:nvPr/>
        </p:nvSpPr>
        <p:spPr>
          <a:xfrm>
            <a:off x="1028700" y="6134756"/>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5" name="TextBox 15"/>
          <p:cNvSpPr txBox="1"/>
          <p:nvPr/>
        </p:nvSpPr>
        <p:spPr>
          <a:xfrm>
            <a:off x="1028700" y="6397120"/>
            <a:ext cx="14883958"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Si la déconnexion était brève, le nœud se synchronise en rejouant les opérations du "oplog" (journal des opérations) manquées pendant sa panne. </a:t>
            </a:r>
          </a:p>
        </p:txBody>
      </p:sp>
      <p:sp>
        <p:nvSpPr>
          <p:cNvPr id="16" name="TextBox 16"/>
          <p:cNvSpPr txBox="1"/>
          <p:nvPr/>
        </p:nvSpPr>
        <p:spPr>
          <a:xfrm>
            <a:off x="6209319" y="7697092"/>
            <a:ext cx="5497597"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RETOUR AU SERVICE</a:t>
            </a:r>
          </a:p>
        </p:txBody>
      </p:sp>
      <p:sp>
        <p:nvSpPr>
          <p:cNvPr id="17" name="AutoShape 17"/>
          <p:cNvSpPr/>
          <p:nvPr/>
        </p:nvSpPr>
        <p:spPr>
          <a:xfrm>
            <a:off x="3383670" y="8495794"/>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8" name="TextBox 18"/>
          <p:cNvSpPr txBox="1"/>
          <p:nvPr/>
        </p:nvSpPr>
        <p:spPr>
          <a:xfrm>
            <a:off x="2375342" y="8758158"/>
            <a:ext cx="13537316" cy="568325"/>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Une fois synchronisé, le nœud rejoint le replica set comme secondaire.</a:t>
            </a:r>
          </a:p>
        </p:txBody>
      </p:sp>
    </p:spTree>
  </p:cSld>
  <p:clrMapOvr>
    <a:masterClrMapping/>
  </p:clrMapOvr>
  <p:transition spd="med">
    <p:pull/>
  </p:transition>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83</a:t>
            </a:r>
          </a:p>
        </p:txBody>
      </p:sp>
      <p:sp>
        <p:nvSpPr>
          <p:cNvPr id="4" name="TextBox 4"/>
          <p:cNvSpPr txBox="1"/>
          <p:nvPr/>
        </p:nvSpPr>
        <p:spPr>
          <a:xfrm>
            <a:off x="3352816" y="847725"/>
            <a:ext cx="11582369"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ALGORITHME DE CONSESUS RAFT</a:t>
            </a:r>
          </a:p>
        </p:txBody>
      </p:sp>
      <p:grpSp>
        <p:nvGrpSpPr>
          <p:cNvPr id="5" name="Group 5"/>
          <p:cNvGrpSpPr/>
          <p:nvPr/>
        </p:nvGrpSpPr>
        <p:grpSpPr>
          <a:xfrm rot="-10800000">
            <a:off x="-138683" y="-1264163"/>
            <a:ext cx="3031532" cy="2625321"/>
            <a:chOff x="0" y="0"/>
            <a:chExt cx="3619627" cy="3134614"/>
          </a:xfrm>
        </p:grpSpPr>
        <p:sp>
          <p:nvSpPr>
            <p:cNvPr id="6" name="Freeform 6"/>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grpSp>
        <p:nvGrpSpPr>
          <p:cNvPr id="7" name="Group 7"/>
          <p:cNvGrpSpPr/>
          <p:nvPr/>
        </p:nvGrpSpPr>
        <p:grpSpPr>
          <a:xfrm rot="-10800000">
            <a:off x="-2063203" y="-402856"/>
            <a:ext cx="3480308" cy="3013963"/>
            <a:chOff x="0" y="0"/>
            <a:chExt cx="3619627" cy="3134614"/>
          </a:xfrm>
        </p:grpSpPr>
        <p:sp>
          <p:nvSpPr>
            <p:cNvPr id="8" name="Freeform 8"/>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9" name="TextBox 9"/>
          <p:cNvSpPr txBox="1"/>
          <p:nvPr/>
        </p:nvSpPr>
        <p:spPr>
          <a:xfrm>
            <a:off x="1028700" y="1736374"/>
            <a:ext cx="16230600" cy="1143000"/>
          </a:xfrm>
          <a:prstGeom prst="rect">
            <a:avLst/>
          </a:prstGeom>
        </p:spPr>
        <p:txBody>
          <a:bodyPr lIns="0" tIns="0" rIns="0" bIns="0" rtlCol="0" anchor="t">
            <a:spAutoFit/>
          </a:bodyPr>
          <a:lstStyle/>
          <a:p>
            <a:pPr algn="just">
              <a:lnSpc>
                <a:spcPts val="4200"/>
              </a:lnSpc>
            </a:pPr>
            <a:r>
              <a:rPr lang="en-US" sz="3500">
                <a:solidFill>
                  <a:srgbClr val="FEE56E"/>
                </a:solidFill>
                <a:latin typeface="Times New Roman"/>
                <a:ea typeface="Times New Roman"/>
                <a:cs typeface="Times New Roman"/>
                <a:sym typeface="Times New Roman"/>
              </a:rPr>
              <a:t>Quand une panne est détectée (le nœud primaire devient inaccessible), un processus d'élection se déclenche:</a:t>
            </a:r>
          </a:p>
        </p:txBody>
      </p:sp>
      <p:sp>
        <p:nvSpPr>
          <p:cNvPr id="10" name="TextBox 10"/>
          <p:cNvSpPr txBox="1"/>
          <p:nvPr/>
        </p:nvSpPr>
        <p:spPr>
          <a:xfrm>
            <a:off x="1028700" y="3107974"/>
            <a:ext cx="6294904"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1. DÉTECTION DES PANNES</a:t>
            </a:r>
          </a:p>
        </p:txBody>
      </p:sp>
      <p:sp>
        <p:nvSpPr>
          <p:cNvPr id="11" name="AutoShape 11"/>
          <p:cNvSpPr/>
          <p:nvPr/>
        </p:nvSpPr>
        <p:spPr>
          <a:xfrm>
            <a:off x="7511370" y="3421872"/>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2" name="TextBox 12"/>
          <p:cNvSpPr txBox="1"/>
          <p:nvPr/>
        </p:nvSpPr>
        <p:spPr>
          <a:xfrm>
            <a:off x="1046865" y="3746149"/>
            <a:ext cx="16212435"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Les nœuds secondaires détectent qu'ils ne peuvent plus communiquer avec le primaire (timeout).</a:t>
            </a:r>
          </a:p>
        </p:txBody>
      </p:sp>
      <p:sp>
        <p:nvSpPr>
          <p:cNvPr id="13" name="TextBox 13"/>
          <p:cNvSpPr txBox="1"/>
          <p:nvPr/>
        </p:nvSpPr>
        <p:spPr>
          <a:xfrm>
            <a:off x="1037783" y="5152674"/>
            <a:ext cx="8106217"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2. INITIALISATION DE L’ÉLECTION</a:t>
            </a:r>
          </a:p>
        </p:txBody>
      </p:sp>
      <p:sp>
        <p:nvSpPr>
          <p:cNvPr id="14" name="AutoShape 14"/>
          <p:cNvSpPr/>
          <p:nvPr/>
        </p:nvSpPr>
        <p:spPr>
          <a:xfrm>
            <a:off x="9429291" y="5466572"/>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5" name="TextBox 15"/>
          <p:cNvSpPr txBox="1"/>
          <p:nvPr/>
        </p:nvSpPr>
        <p:spPr>
          <a:xfrm>
            <a:off x="1055948" y="5790849"/>
            <a:ext cx="16212435"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Un nœud secondaire se propose comme nouveau primaire en incrémentant son terme d'élection.</a:t>
            </a:r>
          </a:p>
        </p:txBody>
      </p:sp>
      <p:sp>
        <p:nvSpPr>
          <p:cNvPr id="16" name="TextBox 16"/>
          <p:cNvSpPr txBox="1"/>
          <p:nvPr/>
        </p:nvSpPr>
        <p:spPr>
          <a:xfrm>
            <a:off x="1028700" y="7197374"/>
            <a:ext cx="6294904"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3. VOTE</a:t>
            </a:r>
          </a:p>
        </p:txBody>
      </p:sp>
      <p:sp>
        <p:nvSpPr>
          <p:cNvPr id="17" name="AutoShape 17"/>
          <p:cNvSpPr/>
          <p:nvPr/>
        </p:nvSpPr>
        <p:spPr>
          <a:xfrm>
            <a:off x="4452716" y="7511272"/>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8" name="TextBox 18"/>
          <p:cNvSpPr txBox="1"/>
          <p:nvPr/>
        </p:nvSpPr>
        <p:spPr>
          <a:xfrm>
            <a:off x="1046865" y="7835549"/>
            <a:ext cx="16212435" cy="1539875"/>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Chaque nœud vote pour le candidat s'il n'a pas déjà voté pour un autre nœud durant ce terme et si le journal d'opérations (oplog) du candidat est au moins aussi à jour que le sien.</a:t>
            </a:r>
          </a:p>
        </p:txBody>
      </p:sp>
    </p:spTree>
  </p:cSld>
  <p:clrMapOvr>
    <a:masterClrMapping/>
  </p:clrMapOvr>
  <p:transition spd="med">
    <p:pull/>
  </p:transition>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84</a:t>
            </a:r>
          </a:p>
        </p:txBody>
      </p:sp>
      <p:sp>
        <p:nvSpPr>
          <p:cNvPr id="4" name="TextBox 4"/>
          <p:cNvSpPr txBox="1"/>
          <p:nvPr/>
        </p:nvSpPr>
        <p:spPr>
          <a:xfrm>
            <a:off x="3352816" y="847725"/>
            <a:ext cx="11582369"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ALGORITHME DE CONSESUS RAFT</a:t>
            </a:r>
          </a:p>
        </p:txBody>
      </p:sp>
      <p:grpSp>
        <p:nvGrpSpPr>
          <p:cNvPr id="5" name="Group 5"/>
          <p:cNvGrpSpPr/>
          <p:nvPr/>
        </p:nvGrpSpPr>
        <p:grpSpPr>
          <a:xfrm rot="-10800000">
            <a:off x="-138683" y="-1264163"/>
            <a:ext cx="3031532" cy="2625321"/>
            <a:chOff x="0" y="0"/>
            <a:chExt cx="3619627" cy="3134614"/>
          </a:xfrm>
        </p:grpSpPr>
        <p:sp>
          <p:nvSpPr>
            <p:cNvPr id="6" name="Freeform 6"/>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grpSp>
        <p:nvGrpSpPr>
          <p:cNvPr id="7" name="Group 7"/>
          <p:cNvGrpSpPr/>
          <p:nvPr/>
        </p:nvGrpSpPr>
        <p:grpSpPr>
          <a:xfrm rot="-10800000">
            <a:off x="-2063203" y="-402856"/>
            <a:ext cx="3480308" cy="3013963"/>
            <a:chOff x="0" y="0"/>
            <a:chExt cx="3619627" cy="3134614"/>
          </a:xfrm>
        </p:grpSpPr>
        <p:sp>
          <p:nvSpPr>
            <p:cNvPr id="8" name="Freeform 8"/>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9" name="TextBox 9"/>
          <p:cNvSpPr txBox="1"/>
          <p:nvPr/>
        </p:nvSpPr>
        <p:spPr>
          <a:xfrm>
            <a:off x="1028700" y="1736374"/>
            <a:ext cx="16230600" cy="1143000"/>
          </a:xfrm>
          <a:prstGeom prst="rect">
            <a:avLst/>
          </a:prstGeom>
        </p:spPr>
        <p:txBody>
          <a:bodyPr lIns="0" tIns="0" rIns="0" bIns="0" rtlCol="0" anchor="t">
            <a:spAutoFit/>
          </a:bodyPr>
          <a:lstStyle/>
          <a:p>
            <a:pPr algn="just">
              <a:lnSpc>
                <a:spcPts val="4200"/>
              </a:lnSpc>
            </a:pPr>
            <a:r>
              <a:rPr lang="en-US" sz="3500">
                <a:solidFill>
                  <a:srgbClr val="FEE56E"/>
                </a:solidFill>
                <a:latin typeface="Times New Roman"/>
                <a:ea typeface="Times New Roman"/>
                <a:cs typeface="Times New Roman"/>
                <a:sym typeface="Times New Roman"/>
              </a:rPr>
              <a:t>Quand une panne est détectée (le nœud primaire devient inaccessible), un processus d'élection se déclenche:</a:t>
            </a:r>
          </a:p>
        </p:txBody>
      </p:sp>
      <p:sp>
        <p:nvSpPr>
          <p:cNvPr id="10" name="TextBox 10"/>
          <p:cNvSpPr txBox="1"/>
          <p:nvPr/>
        </p:nvSpPr>
        <p:spPr>
          <a:xfrm>
            <a:off x="1019617" y="4114317"/>
            <a:ext cx="6294904"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4. MAJORITÉ REQUISE</a:t>
            </a:r>
          </a:p>
        </p:txBody>
      </p:sp>
      <p:sp>
        <p:nvSpPr>
          <p:cNvPr id="11" name="AutoShape 11"/>
          <p:cNvSpPr/>
          <p:nvPr/>
        </p:nvSpPr>
        <p:spPr>
          <a:xfrm>
            <a:off x="7502288" y="4428215"/>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2" name="TextBox 12"/>
          <p:cNvSpPr txBox="1"/>
          <p:nvPr/>
        </p:nvSpPr>
        <p:spPr>
          <a:xfrm>
            <a:off x="1037783" y="4752492"/>
            <a:ext cx="16212435"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Pour être élu, un candidat doit recevoir les votes d'une majorité des membres votants de l'ensemble de répliques.</a:t>
            </a:r>
          </a:p>
        </p:txBody>
      </p:sp>
      <p:sp>
        <p:nvSpPr>
          <p:cNvPr id="13" name="TextBox 13"/>
          <p:cNvSpPr txBox="1"/>
          <p:nvPr/>
        </p:nvSpPr>
        <p:spPr>
          <a:xfrm>
            <a:off x="1028700" y="6159017"/>
            <a:ext cx="8106217" cy="676275"/>
          </a:xfrm>
          <a:prstGeom prst="rect">
            <a:avLst/>
          </a:prstGeom>
        </p:spPr>
        <p:txBody>
          <a:bodyPr lIns="0" tIns="0" rIns="0" bIns="0" rtlCol="0" anchor="t">
            <a:spAutoFit/>
          </a:bodyPr>
          <a:lstStyle/>
          <a:p>
            <a:pPr algn="just">
              <a:lnSpc>
                <a:spcPts val="4799"/>
              </a:lnSpc>
            </a:pPr>
            <a:r>
              <a:rPr lang="en-US" sz="3999" b="1">
                <a:solidFill>
                  <a:srgbClr val="A4E473"/>
                </a:solidFill>
                <a:latin typeface="Tajawal Bold Bold"/>
                <a:ea typeface="Tajawal Bold Bold"/>
                <a:cs typeface="Tajawal Bold Bold"/>
                <a:sym typeface="Tajawal Bold Bold"/>
              </a:rPr>
              <a:t>5. PROMOTION</a:t>
            </a:r>
          </a:p>
        </p:txBody>
      </p:sp>
      <p:sp>
        <p:nvSpPr>
          <p:cNvPr id="14" name="AutoShape 14"/>
          <p:cNvSpPr/>
          <p:nvPr/>
        </p:nvSpPr>
        <p:spPr>
          <a:xfrm>
            <a:off x="6095321" y="6472915"/>
            <a:ext cx="6191250" cy="62340"/>
          </a:xfrm>
          <a:prstGeom prst="rect">
            <a:avLst/>
          </a:prstGeom>
          <a:solidFill>
            <a:srgbClr val="A4E473"/>
          </a:solidFill>
          <a:ln w="19050" cap="sq">
            <a:solidFill>
              <a:srgbClr val="A4E473"/>
            </a:solidFill>
            <a:prstDash val="solid"/>
            <a:miter/>
          </a:ln>
        </p:spPr>
        <p:txBody>
          <a:bodyPr/>
          <a:lstStyle/>
          <a:p>
            <a:endParaRPr lang="fr-FR"/>
          </a:p>
        </p:txBody>
      </p:sp>
      <p:sp>
        <p:nvSpPr>
          <p:cNvPr id="15" name="TextBox 15"/>
          <p:cNvSpPr txBox="1"/>
          <p:nvPr/>
        </p:nvSpPr>
        <p:spPr>
          <a:xfrm>
            <a:off x="1046865" y="6797192"/>
            <a:ext cx="16212435"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Une fois qu'un nœud obtient la majorité des votes, il devient le nouveau primaire.</a:t>
            </a:r>
          </a:p>
          <a:p>
            <a:pPr algn="just">
              <a:lnSpc>
                <a:spcPts val="3850"/>
              </a:lnSpc>
            </a:pPr>
            <a:endParaRPr lang="en-US" sz="3500">
              <a:solidFill>
                <a:srgbClr val="FCFCFC"/>
              </a:solidFill>
              <a:latin typeface="Times New Roman"/>
              <a:ea typeface="Times New Roman"/>
              <a:cs typeface="Times New Roman"/>
              <a:sym typeface="Times New Roman"/>
            </a:endParaRPr>
          </a:p>
        </p:txBody>
      </p:sp>
    </p:spTree>
  </p:cSld>
  <p:clrMapOvr>
    <a:masterClrMapping/>
  </p:clrMapOvr>
  <p:transition spd="med">
    <p:pull/>
  </p:transition>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TextBox 3"/>
          <p:cNvSpPr txBox="1"/>
          <p:nvPr/>
        </p:nvSpPr>
        <p:spPr>
          <a:xfrm>
            <a:off x="13302459" y="759970"/>
            <a:ext cx="3568950" cy="2047875"/>
          </a:xfrm>
          <a:prstGeom prst="rect">
            <a:avLst/>
          </a:prstGeom>
        </p:spPr>
        <p:txBody>
          <a:bodyPr lIns="0" tIns="0" rIns="0" bIns="0" rtlCol="0" anchor="t">
            <a:spAutoFit/>
          </a:bodyPr>
          <a:lstStyle/>
          <a:p>
            <a:pPr algn="r">
              <a:lnSpc>
                <a:spcPts val="14399"/>
              </a:lnSpc>
            </a:pPr>
            <a:r>
              <a:rPr lang="en-US" sz="11999" b="1">
                <a:solidFill>
                  <a:srgbClr val="FFFFFF"/>
                </a:solidFill>
                <a:latin typeface="Tajawal Bold"/>
                <a:ea typeface="Tajawal Bold"/>
                <a:cs typeface="Tajawal Bold"/>
                <a:sym typeface="Tajawal Bold"/>
              </a:rPr>
              <a:t>07</a:t>
            </a:r>
          </a:p>
        </p:txBody>
      </p:sp>
      <p:sp>
        <p:nvSpPr>
          <p:cNvPr id="4" name="TextBox 4"/>
          <p:cNvSpPr txBox="1"/>
          <p:nvPr/>
        </p:nvSpPr>
        <p:spPr>
          <a:xfrm>
            <a:off x="5273671" y="2686834"/>
            <a:ext cx="11597738" cy="4733925"/>
          </a:xfrm>
          <a:prstGeom prst="rect">
            <a:avLst/>
          </a:prstGeom>
        </p:spPr>
        <p:txBody>
          <a:bodyPr lIns="0" tIns="0" rIns="0" bIns="0" rtlCol="0" anchor="t">
            <a:spAutoFit/>
          </a:bodyPr>
          <a:lstStyle/>
          <a:p>
            <a:pPr algn="r">
              <a:lnSpc>
                <a:spcPts val="11999"/>
              </a:lnSpc>
            </a:pPr>
            <a:r>
              <a:rPr lang="en-US" sz="9999" b="1">
                <a:solidFill>
                  <a:srgbClr val="FFFFFF"/>
                </a:solidFill>
                <a:latin typeface="Tajawal Bold Bold"/>
                <a:ea typeface="Tajawal Bold Bold"/>
                <a:cs typeface="Tajawal Bold Bold"/>
                <a:sym typeface="Tajawal Bold Bold"/>
              </a:rPr>
              <a:t>LA CONFIGURATION ET LE DÉPLOIEMENT D’UN REPLICA SET</a:t>
            </a:r>
          </a:p>
        </p:txBody>
      </p:sp>
      <p:sp>
        <p:nvSpPr>
          <p:cNvPr id="5" name="Freeform 5"/>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grpSp>
        <p:nvGrpSpPr>
          <p:cNvPr id="6" name="Group 6"/>
          <p:cNvGrpSpPr/>
          <p:nvPr/>
        </p:nvGrpSpPr>
        <p:grpSpPr>
          <a:xfrm>
            <a:off x="14296094" y="7420759"/>
            <a:ext cx="6383425" cy="552807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8" name="Group 8"/>
          <p:cNvGrpSpPr/>
          <p:nvPr/>
        </p:nvGrpSpPr>
        <p:grpSpPr>
          <a:xfrm>
            <a:off x="12052404" y="7420759"/>
            <a:ext cx="3034530" cy="2627917"/>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10" name="Group 10"/>
          <p:cNvGrpSpPr/>
          <p:nvPr/>
        </p:nvGrpSpPr>
        <p:grpSpPr>
          <a:xfrm>
            <a:off x="10601762" y="9121351"/>
            <a:ext cx="2141618" cy="1854652"/>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85</a:t>
            </a:r>
          </a:p>
        </p:txBody>
      </p:sp>
    </p:spTree>
  </p:cSld>
  <p:clrMapOvr>
    <a:masterClrMapping/>
  </p:clrMapOvr>
  <p:transition spd="med">
    <p:pull/>
  </p:transition>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86</a:t>
            </a:r>
          </a:p>
        </p:txBody>
      </p:sp>
      <p:grpSp>
        <p:nvGrpSpPr>
          <p:cNvPr id="3" name="Group 3"/>
          <p:cNvGrpSpPr/>
          <p:nvPr/>
        </p:nvGrpSpPr>
        <p:grpSpPr>
          <a:xfrm rot="-10800000">
            <a:off x="-11585324" y="0"/>
            <a:ext cx="21156758" cy="10287000"/>
            <a:chOff x="0" y="0"/>
            <a:chExt cx="11048529" cy="5372100"/>
          </a:xfrm>
        </p:grpSpPr>
        <p:sp>
          <p:nvSpPr>
            <p:cNvPr id="4" name="Freeform 4"/>
            <p:cNvSpPr/>
            <p:nvPr/>
          </p:nvSpPr>
          <p:spPr>
            <a:xfrm flipH="1">
              <a:off x="0" y="0"/>
              <a:ext cx="11048529" cy="5372100"/>
            </a:xfrm>
            <a:custGeom>
              <a:avLst/>
              <a:gdLst/>
              <a:ahLst/>
              <a:cxnLst/>
              <a:rect l="l" t="t" r="r" b="b"/>
              <a:pathLst>
                <a:path w="11048529" h="5372100">
                  <a:moveTo>
                    <a:pt x="1550670" y="0"/>
                  </a:moveTo>
                  <a:lnTo>
                    <a:pt x="9497860" y="0"/>
                  </a:lnTo>
                  <a:lnTo>
                    <a:pt x="11048529" y="2686050"/>
                  </a:lnTo>
                  <a:lnTo>
                    <a:pt x="9497860" y="5372100"/>
                  </a:lnTo>
                  <a:lnTo>
                    <a:pt x="1550670" y="5372100"/>
                  </a:lnTo>
                  <a:lnTo>
                    <a:pt x="0" y="2686050"/>
                  </a:lnTo>
                  <a:lnTo>
                    <a:pt x="1550670" y="0"/>
                  </a:lnTo>
                  <a:close/>
                </a:path>
              </a:pathLst>
            </a:custGeom>
            <a:solidFill>
              <a:srgbClr val="2E3D7C"/>
            </a:solidFill>
          </p:spPr>
          <p:txBody>
            <a:bodyPr/>
            <a:lstStyle/>
            <a:p>
              <a:endParaRPr lang="fr-FR"/>
            </a:p>
          </p:txBody>
        </p:sp>
      </p:grpSp>
      <p:sp>
        <p:nvSpPr>
          <p:cNvPr id="5" name="TextBox 5"/>
          <p:cNvSpPr txBox="1"/>
          <p:nvPr/>
        </p:nvSpPr>
        <p:spPr>
          <a:xfrm>
            <a:off x="1196424" y="3355975"/>
            <a:ext cx="6086726" cy="3498850"/>
          </a:xfrm>
          <a:prstGeom prst="rect">
            <a:avLst/>
          </a:prstGeom>
        </p:spPr>
        <p:txBody>
          <a:bodyPr lIns="0" tIns="0" rIns="0" bIns="0" rtlCol="0" anchor="t">
            <a:spAutoFit/>
          </a:bodyPr>
          <a:lstStyle/>
          <a:p>
            <a:pPr algn="just">
              <a:lnSpc>
                <a:spcPts val="5599"/>
              </a:lnSpc>
              <a:spcBef>
                <a:spcPct val="0"/>
              </a:spcBef>
            </a:pPr>
            <a:r>
              <a:rPr lang="en-US" sz="3999" b="1">
                <a:solidFill>
                  <a:srgbClr val="B8D99F"/>
                </a:solidFill>
                <a:latin typeface="Open Sans Bold"/>
                <a:ea typeface="Open Sans Bold"/>
                <a:cs typeface="Open Sans Bold"/>
                <a:sym typeface="Open Sans Bold"/>
              </a:rPr>
              <a:t>MISE EN PLACE, CONFIGURATION ET DÉPLOIEMENT D’UN REPLICA SET DANS MONGODB.</a:t>
            </a:r>
          </a:p>
        </p:txBody>
      </p:sp>
      <p:sp>
        <p:nvSpPr>
          <p:cNvPr id="6" name="TextBox 6"/>
          <p:cNvSpPr txBox="1"/>
          <p:nvPr/>
        </p:nvSpPr>
        <p:spPr>
          <a:xfrm>
            <a:off x="9848083" y="3497263"/>
            <a:ext cx="7411217" cy="3149600"/>
          </a:xfrm>
          <a:prstGeom prst="rect">
            <a:avLst/>
          </a:prstGeom>
        </p:spPr>
        <p:txBody>
          <a:bodyPr lIns="0" tIns="0" rIns="0" bIns="0" rtlCol="0" anchor="t">
            <a:spAutoFit/>
          </a:bodyPr>
          <a:lstStyle/>
          <a:p>
            <a:pPr algn="l">
              <a:lnSpc>
                <a:spcPts val="4900"/>
              </a:lnSpc>
              <a:spcBef>
                <a:spcPct val="0"/>
              </a:spcBef>
            </a:pPr>
            <a:r>
              <a:rPr lang="en-US" sz="3500">
                <a:solidFill>
                  <a:srgbClr val="FCFCFC"/>
                </a:solidFill>
                <a:latin typeface="Times New Roman"/>
                <a:ea typeface="Times New Roman"/>
                <a:cs typeface="Times New Roman"/>
                <a:sym typeface="Times New Roman"/>
              </a:rPr>
              <a:t>Faire fonctionner 3 serveurs  ensemble dans un Replica Set nommé “rs0” :</a:t>
            </a:r>
          </a:p>
          <a:p>
            <a:pPr marL="755651" lvl="1" indent="-377825" algn="l">
              <a:lnSpc>
                <a:spcPts val="4900"/>
              </a:lnSpc>
              <a:buFont typeface="Arial"/>
              <a:buChar char="•"/>
            </a:pPr>
            <a:r>
              <a:rPr lang="en-US" sz="3500" b="1" i="1">
                <a:solidFill>
                  <a:srgbClr val="FCFCFC"/>
                </a:solidFill>
                <a:latin typeface="Times New Roman Bold Italics"/>
                <a:ea typeface="Times New Roman Bold Italics"/>
                <a:cs typeface="Times New Roman Bold Italics"/>
                <a:sym typeface="Times New Roman Bold Italics"/>
              </a:rPr>
              <a:t>mongo1: (port </a:t>
            </a:r>
            <a:r>
              <a:rPr lang="en-US" sz="3500" b="1" i="1">
                <a:solidFill>
                  <a:srgbClr val="00AC01"/>
                </a:solidFill>
                <a:latin typeface="Times New Roman Bold Italics"/>
                <a:ea typeface="Times New Roman Bold Italics"/>
                <a:cs typeface="Times New Roman Bold Italics"/>
                <a:sym typeface="Times New Roman Bold Italics"/>
              </a:rPr>
              <a:t>27017</a:t>
            </a:r>
            <a:r>
              <a:rPr lang="en-US" sz="3500" b="1" i="1">
                <a:solidFill>
                  <a:srgbClr val="FCFCFC"/>
                </a:solidFill>
                <a:latin typeface="Times New Roman Bold Italics"/>
                <a:ea typeface="Times New Roman Bold Italics"/>
                <a:cs typeface="Times New Roman Bold Italics"/>
                <a:sym typeface="Times New Roman Bold Italics"/>
              </a:rPr>
              <a:t>)</a:t>
            </a:r>
          </a:p>
          <a:p>
            <a:pPr marL="755651" lvl="1" indent="-377825" algn="l">
              <a:lnSpc>
                <a:spcPts val="4900"/>
              </a:lnSpc>
              <a:spcBef>
                <a:spcPct val="0"/>
              </a:spcBef>
              <a:buFont typeface="Arial"/>
              <a:buChar char="•"/>
            </a:pPr>
            <a:r>
              <a:rPr lang="en-US" sz="3500" b="1" i="1">
                <a:solidFill>
                  <a:srgbClr val="FCFCFC"/>
                </a:solidFill>
                <a:latin typeface="Times New Roman Bold Italics"/>
                <a:ea typeface="Times New Roman Bold Italics"/>
                <a:cs typeface="Times New Roman Bold Italics"/>
                <a:sym typeface="Times New Roman Bold Italics"/>
              </a:rPr>
              <a:t>mongo2: (port </a:t>
            </a:r>
            <a:r>
              <a:rPr lang="en-US" sz="3500" b="1" i="1">
                <a:solidFill>
                  <a:srgbClr val="00AC01"/>
                </a:solidFill>
                <a:latin typeface="Times New Roman Bold Italics"/>
                <a:ea typeface="Times New Roman Bold Italics"/>
                <a:cs typeface="Times New Roman Bold Italics"/>
                <a:sym typeface="Times New Roman Bold Italics"/>
              </a:rPr>
              <a:t>27018</a:t>
            </a:r>
            <a:r>
              <a:rPr lang="en-US" sz="3500" b="1" i="1">
                <a:solidFill>
                  <a:srgbClr val="FCFCFC"/>
                </a:solidFill>
                <a:latin typeface="Times New Roman Bold Italics"/>
                <a:ea typeface="Times New Roman Bold Italics"/>
                <a:cs typeface="Times New Roman Bold Italics"/>
                <a:sym typeface="Times New Roman Bold Italics"/>
              </a:rPr>
              <a:t>)</a:t>
            </a:r>
          </a:p>
          <a:p>
            <a:pPr marL="755651" lvl="1" indent="-377825" algn="l">
              <a:lnSpc>
                <a:spcPts val="4900"/>
              </a:lnSpc>
              <a:spcBef>
                <a:spcPct val="0"/>
              </a:spcBef>
              <a:buFont typeface="Arial"/>
              <a:buChar char="•"/>
            </a:pPr>
            <a:r>
              <a:rPr lang="en-US" sz="3500" b="1" i="1">
                <a:solidFill>
                  <a:srgbClr val="FCFCFC"/>
                </a:solidFill>
                <a:latin typeface="Times New Roman Bold Italics"/>
                <a:ea typeface="Times New Roman Bold Italics"/>
                <a:cs typeface="Times New Roman Bold Italics"/>
                <a:sym typeface="Times New Roman Bold Italics"/>
              </a:rPr>
              <a:t>mongo3: (port </a:t>
            </a:r>
            <a:r>
              <a:rPr lang="en-US" sz="3500" b="1" i="1">
                <a:solidFill>
                  <a:srgbClr val="00AC01"/>
                </a:solidFill>
                <a:latin typeface="Times New Roman Bold Italics"/>
                <a:ea typeface="Times New Roman Bold Italics"/>
                <a:cs typeface="Times New Roman Bold Italics"/>
                <a:sym typeface="Times New Roman Bold Italics"/>
              </a:rPr>
              <a:t>27019</a:t>
            </a:r>
            <a:r>
              <a:rPr lang="en-US" sz="3500" b="1" i="1">
                <a:solidFill>
                  <a:srgbClr val="FCFCFC"/>
                </a:solidFill>
                <a:latin typeface="Times New Roman Bold Italics"/>
                <a:ea typeface="Times New Roman Bold Italics"/>
                <a:cs typeface="Times New Roman Bold Italics"/>
                <a:sym typeface="Times New Roman Bold Italics"/>
              </a:rPr>
              <a:t>)</a:t>
            </a:r>
          </a:p>
        </p:txBody>
      </p:sp>
      <p:sp>
        <p:nvSpPr>
          <p:cNvPr id="7" name="TextBox 7"/>
          <p:cNvSpPr txBox="1"/>
          <p:nvPr/>
        </p:nvSpPr>
        <p:spPr>
          <a:xfrm>
            <a:off x="9848083" y="2210434"/>
            <a:ext cx="6860913" cy="897682"/>
          </a:xfrm>
          <a:prstGeom prst="rect">
            <a:avLst/>
          </a:prstGeom>
        </p:spPr>
        <p:txBody>
          <a:bodyPr wrap="square" lIns="0" tIns="0" rIns="0" bIns="0" rtlCol="0" anchor="t">
            <a:spAutoFit/>
          </a:bodyPr>
          <a:lstStyle/>
          <a:p>
            <a:pPr algn="ctr">
              <a:lnSpc>
                <a:spcPts val="7000"/>
              </a:lnSpc>
              <a:spcBef>
                <a:spcPct val="0"/>
              </a:spcBef>
            </a:pPr>
            <a:r>
              <a:rPr lang="en-US" sz="5000" dirty="0">
                <a:solidFill>
                  <a:srgbClr val="B8D99F"/>
                </a:solidFill>
                <a:latin typeface="Tajawal Bold"/>
                <a:ea typeface="Tajawal Bold"/>
                <a:cs typeface="Tajawal Bold"/>
                <a:sym typeface="Tajawal Bold"/>
              </a:rPr>
              <a:t>CONTEXTE DU SCÉNARIO</a:t>
            </a:r>
          </a:p>
        </p:txBody>
      </p:sp>
      <p:sp>
        <p:nvSpPr>
          <p:cNvPr id="8" name="TextBox 8"/>
          <p:cNvSpPr txBox="1"/>
          <p:nvPr/>
        </p:nvSpPr>
        <p:spPr>
          <a:xfrm>
            <a:off x="3063032" y="2210434"/>
            <a:ext cx="2880568" cy="897682"/>
          </a:xfrm>
          <a:prstGeom prst="rect">
            <a:avLst/>
          </a:prstGeom>
        </p:spPr>
        <p:txBody>
          <a:bodyPr wrap="square" lIns="0" tIns="0" rIns="0" bIns="0" rtlCol="0" anchor="t">
            <a:spAutoFit/>
          </a:bodyPr>
          <a:lstStyle/>
          <a:p>
            <a:pPr algn="ctr">
              <a:lnSpc>
                <a:spcPts val="7000"/>
              </a:lnSpc>
              <a:spcBef>
                <a:spcPct val="0"/>
              </a:spcBef>
            </a:pPr>
            <a:r>
              <a:rPr lang="en-US" sz="5000" dirty="0">
                <a:solidFill>
                  <a:srgbClr val="FCFCFC"/>
                </a:solidFill>
                <a:latin typeface="Tajawal Bold"/>
                <a:ea typeface="Tajawal Bold"/>
                <a:cs typeface="Tajawal Bold"/>
                <a:sym typeface="Tajawal Bold"/>
              </a:rPr>
              <a:t>SCÉNARIO</a:t>
            </a:r>
          </a:p>
        </p:txBody>
      </p:sp>
    </p:spTree>
  </p:cSld>
  <p:clrMapOvr>
    <a:masterClrMapping/>
  </p:clrMapOvr>
  <p:transition spd="med">
    <p:pull/>
  </p:transition>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87</a:t>
            </a:r>
          </a:p>
        </p:txBody>
      </p:sp>
      <p:sp>
        <p:nvSpPr>
          <p:cNvPr id="3" name="TextBox 3"/>
          <p:cNvSpPr txBox="1"/>
          <p:nvPr/>
        </p:nvSpPr>
        <p:spPr>
          <a:xfrm>
            <a:off x="390897" y="736349"/>
            <a:ext cx="17506206" cy="958850"/>
          </a:xfrm>
          <a:prstGeom prst="rect">
            <a:avLst/>
          </a:prstGeom>
        </p:spPr>
        <p:txBody>
          <a:bodyPr lIns="0" tIns="0" rIns="0" bIns="0" rtlCol="0" anchor="t">
            <a:spAutoFit/>
          </a:bodyPr>
          <a:lstStyle/>
          <a:p>
            <a:pPr algn="ctr">
              <a:lnSpc>
                <a:spcPts val="7000"/>
              </a:lnSpc>
              <a:spcBef>
                <a:spcPct val="0"/>
              </a:spcBef>
            </a:pPr>
            <a:r>
              <a:rPr lang="en-US" sz="5000" b="1">
                <a:solidFill>
                  <a:srgbClr val="A4E473"/>
                </a:solidFill>
                <a:latin typeface="Tajawal Bold Bold"/>
                <a:ea typeface="Tajawal Bold Bold"/>
                <a:cs typeface="Tajawal Bold Bold"/>
                <a:sym typeface="Tajawal Bold Bold"/>
              </a:rPr>
              <a:t>1. MISE EN PLACE DES INSTANCES DANS MONGODB</a:t>
            </a:r>
          </a:p>
        </p:txBody>
      </p:sp>
      <p:sp>
        <p:nvSpPr>
          <p:cNvPr id="4" name="TextBox 4"/>
          <p:cNvSpPr txBox="1"/>
          <p:nvPr/>
        </p:nvSpPr>
        <p:spPr>
          <a:xfrm>
            <a:off x="1690241" y="2190499"/>
            <a:ext cx="14907518" cy="580391"/>
          </a:xfrm>
          <a:prstGeom prst="rect">
            <a:avLst/>
          </a:prstGeom>
        </p:spPr>
        <p:txBody>
          <a:bodyPr lIns="0" tIns="0" rIns="0" bIns="0" rtlCol="0" anchor="t">
            <a:spAutoFit/>
          </a:bodyPr>
          <a:lstStyle/>
          <a:p>
            <a:pPr algn="ctr">
              <a:lnSpc>
                <a:spcPts val="4759"/>
              </a:lnSpc>
              <a:spcBef>
                <a:spcPct val="0"/>
              </a:spcBef>
            </a:pPr>
            <a:r>
              <a:rPr lang="en-US" sz="3399">
                <a:solidFill>
                  <a:srgbClr val="FFFFFF"/>
                </a:solidFill>
                <a:latin typeface="Open Sans"/>
                <a:ea typeface="Open Sans"/>
                <a:cs typeface="Open Sans"/>
                <a:sym typeface="Open Sans"/>
              </a:rPr>
              <a:t>mongod --replSet "rs0" --port </a:t>
            </a:r>
            <a:r>
              <a:rPr lang="en-US" sz="3399">
                <a:solidFill>
                  <a:srgbClr val="00ED64"/>
                </a:solidFill>
                <a:latin typeface="Open Sans"/>
                <a:ea typeface="Open Sans"/>
                <a:cs typeface="Open Sans"/>
                <a:sym typeface="Open Sans"/>
              </a:rPr>
              <a:t>27017 </a:t>
            </a:r>
            <a:r>
              <a:rPr lang="en-US" sz="3399">
                <a:solidFill>
                  <a:srgbClr val="FFFFFF"/>
                </a:solidFill>
                <a:latin typeface="Open Sans"/>
                <a:ea typeface="Open Sans"/>
                <a:cs typeface="Open Sans"/>
                <a:sym typeface="Open Sans"/>
              </a:rPr>
              <a:t>--dbpath /data/</a:t>
            </a:r>
            <a:r>
              <a:rPr lang="en-US" sz="3399">
                <a:solidFill>
                  <a:srgbClr val="00ED64"/>
                </a:solidFill>
                <a:latin typeface="Open Sans"/>
                <a:ea typeface="Open Sans"/>
                <a:cs typeface="Open Sans"/>
                <a:sym typeface="Open Sans"/>
              </a:rPr>
              <a:t>db1 </a:t>
            </a:r>
            <a:r>
              <a:rPr lang="en-US" sz="3399">
                <a:solidFill>
                  <a:srgbClr val="FFFFFF"/>
                </a:solidFill>
                <a:latin typeface="Open Sans"/>
                <a:ea typeface="Open Sans"/>
                <a:cs typeface="Open Sans"/>
                <a:sym typeface="Open Sans"/>
              </a:rPr>
              <a:t>--bind_ip localhost</a:t>
            </a:r>
          </a:p>
        </p:txBody>
      </p:sp>
      <p:sp>
        <p:nvSpPr>
          <p:cNvPr id="5" name="TextBox 5"/>
          <p:cNvSpPr txBox="1"/>
          <p:nvPr/>
        </p:nvSpPr>
        <p:spPr>
          <a:xfrm>
            <a:off x="1690241" y="2780526"/>
            <a:ext cx="14907518" cy="580391"/>
          </a:xfrm>
          <a:prstGeom prst="rect">
            <a:avLst/>
          </a:prstGeom>
        </p:spPr>
        <p:txBody>
          <a:bodyPr lIns="0" tIns="0" rIns="0" bIns="0" rtlCol="0" anchor="t">
            <a:spAutoFit/>
          </a:bodyPr>
          <a:lstStyle/>
          <a:p>
            <a:pPr algn="ctr">
              <a:lnSpc>
                <a:spcPts val="4759"/>
              </a:lnSpc>
              <a:spcBef>
                <a:spcPct val="0"/>
              </a:spcBef>
            </a:pPr>
            <a:r>
              <a:rPr lang="en-US" sz="3399">
                <a:solidFill>
                  <a:srgbClr val="FFFFFF"/>
                </a:solidFill>
                <a:latin typeface="Open Sans"/>
                <a:ea typeface="Open Sans"/>
                <a:cs typeface="Open Sans"/>
                <a:sym typeface="Open Sans"/>
              </a:rPr>
              <a:t>mongod --replSet "rs0" --port </a:t>
            </a:r>
            <a:r>
              <a:rPr lang="en-US" sz="3399">
                <a:solidFill>
                  <a:srgbClr val="00ED64"/>
                </a:solidFill>
                <a:latin typeface="Open Sans"/>
                <a:ea typeface="Open Sans"/>
                <a:cs typeface="Open Sans"/>
                <a:sym typeface="Open Sans"/>
              </a:rPr>
              <a:t>27018 </a:t>
            </a:r>
            <a:r>
              <a:rPr lang="en-US" sz="3399">
                <a:solidFill>
                  <a:srgbClr val="FFFFFF"/>
                </a:solidFill>
                <a:latin typeface="Open Sans"/>
                <a:ea typeface="Open Sans"/>
                <a:cs typeface="Open Sans"/>
                <a:sym typeface="Open Sans"/>
              </a:rPr>
              <a:t>--dbpath /data/</a:t>
            </a:r>
            <a:r>
              <a:rPr lang="en-US" sz="3399">
                <a:solidFill>
                  <a:srgbClr val="00ED64"/>
                </a:solidFill>
                <a:latin typeface="Open Sans"/>
                <a:ea typeface="Open Sans"/>
                <a:cs typeface="Open Sans"/>
                <a:sym typeface="Open Sans"/>
              </a:rPr>
              <a:t>db2</a:t>
            </a:r>
            <a:r>
              <a:rPr lang="en-US" sz="3399">
                <a:solidFill>
                  <a:srgbClr val="FFFFFF"/>
                </a:solidFill>
                <a:latin typeface="Open Sans"/>
                <a:ea typeface="Open Sans"/>
                <a:cs typeface="Open Sans"/>
                <a:sym typeface="Open Sans"/>
              </a:rPr>
              <a:t> --bind_ip localhost</a:t>
            </a:r>
          </a:p>
        </p:txBody>
      </p:sp>
      <p:sp>
        <p:nvSpPr>
          <p:cNvPr id="6" name="TextBox 6"/>
          <p:cNvSpPr txBox="1"/>
          <p:nvPr/>
        </p:nvSpPr>
        <p:spPr>
          <a:xfrm>
            <a:off x="1690241" y="3370442"/>
            <a:ext cx="14907518" cy="580391"/>
          </a:xfrm>
          <a:prstGeom prst="rect">
            <a:avLst/>
          </a:prstGeom>
        </p:spPr>
        <p:txBody>
          <a:bodyPr lIns="0" tIns="0" rIns="0" bIns="0" rtlCol="0" anchor="t">
            <a:spAutoFit/>
          </a:bodyPr>
          <a:lstStyle/>
          <a:p>
            <a:pPr algn="ctr">
              <a:lnSpc>
                <a:spcPts val="4759"/>
              </a:lnSpc>
              <a:spcBef>
                <a:spcPct val="0"/>
              </a:spcBef>
            </a:pPr>
            <a:r>
              <a:rPr lang="en-US" sz="3399">
                <a:solidFill>
                  <a:srgbClr val="FFFFFF"/>
                </a:solidFill>
                <a:latin typeface="Open Sans"/>
                <a:ea typeface="Open Sans"/>
                <a:cs typeface="Open Sans"/>
                <a:sym typeface="Open Sans"/>
              </a:rPr>
              <a:t>mongod --replSet "rs0" --port </a:t>
            </a:r>
            <a:r>
              <a:rPr lang="en-US" sz="3399">
                <a:solidFill>
                  <a:srgbClr val="00ED64"/>
                </a:solidFill>
                <a:latin typeface="Open Sans"/>
                <a:ea typeface="Open Sans"/>
                <a:cs typeface="Open Sans"/>
                <a:sym typeface="Open Sans"/>
              </a:rPr>
              <a:t>27019 </a:t>
            </a:r>
            <a:r>
              <a:rPr lang="en-US" sz="3399">
                <a:solidFill>
                  <a:srgbClr val="FFFFFF"/>
                </a:solidFill>
                <a:latin typeface="Open Sans"/>
                <a:ea typeface="Open Sans"/>
                <a:cs typeface="Open Sans"/>
                <a:sym typeface="Open Sans"/>
              </a:rPr>
              <a:t>--dbpath /data/</a:t>
            </a:r>
            <a:r>
              <a:rPr lang="en-US" sz="3399">
                <a:solidFill>
                  <a:srgbClr val="00ED64"/>
                </a:solidFill>
                <a:latin typeface="Open Sans"/>
                <a:ea typeface="Open Sans"/>
                <a:cs typeface="Open Sans"/>
                <a:sym typeface="Open Sans"/>
              </a:rPr>
              <a:t>db3</a:t>
            </a:r>
            <a:r>
              <a:rPr lang="en-US" sz="3399">
                <a:solidFill>
                  <a:srgbClr val="FFFFFF"/>
                </a:solidFill>
                <a:latin typeface="Open Sans"/>
                <a:ea typeface="Open Sans"/>
                <a:cs typeface="Open Sans"/>
                <a:sym typeface="Open Sans"/>
              </a:rPr>
              <a:t> --bind_ip localhost</a:t>
            </a:r>
          </a:p>
        </p:txBody>
      </p:sp>
      <p:sp>
        <p:nvSpPr>
          <p:cNvPr id="7" name="TextBox 7"/>
          <p:cNvSpPr txBox="1"/>
          <p:nvPr/>
        </p:nvSpPr>
        <p:spPr>
          <a:xfrm>
            <a:off x="5107152" y="4453889"/>
            <a:ext cx="10457706" cy="689611"/>
          </a:xfrm>
          <a:prstGeom prst="rect">
            <a:avLst/>
          </a:prstGeom>
        </p:spPr>
        <p:txBody>
          <a:bodyPr lIns="0" tIns="0" rIns="0" bIns="0" rtlCol="0" anchor="t">
            <a:spAutoFit/>
          </a:bodyPr>
          <a:lstStyle/>
          <a:p>
            <a:pPr algn="ctr">
              <a:lnSpc>
                <a:spcPts val="5039"/>
              </a:lnSpc>
              <a:spcBef>
                <a:spcPct val="0"/>
              </a:spcBef>
            </a:pPr>
            <a:r>
              <a:rPr lang="en-US" sz="3599">
                <a:solidFill>
                  <a:srgbClr val="AB75DB"/>
                </a:solidFill>
                <a:latin typeface="Times New Roman"/>
                <a:ea typeface="Times New Roman"/>
                <a:cs typeface="Times New Roman"/>
                <a:sym typeface="Times New Roman"/>
              </a:rPr>
              <a:t>Chaque instance est liée au même nom de Replica Set.</a:t>
            </a:r>
          </a:p>
        </p:txBody>
      </p:sp>
      <p:sp>
        <p:nvSpPr>
          <p:cNvPr id="8" name="AutoShape 8"/>
          <p:cNvSpPr/>
          <p:nvPr/>
        </p:nvSpPr>
        <p:spPr>
          <a:xfrm flipH="1">
            <a:off x="2707519" y="4284336"/>
            <a:ext cx="3948" cy="585796"/>
          </a:xfrm>
          <a:prstGeom prst="line">
            <a:avLst/>
          </a:prstGeom>
          <a:ln w="38100" cap="flat">
            <a:solidFill>
              <a:srgbClr val="AB75DB"/>
            </a:solidFill>
            <a:prstDash val="solid"/>
            <a:headEnd type="none" w="sm" len="sm"/>
            <a:tailEnd type="triangle" w="lg" len="med"/>
          </a:ln>
        </p:spPr>
        <p:txBody>
          <a:bodyPr/>
          <a:lstStyle/>
          <a:p>
            <a:endParaRPr lang="fr-FR"/>
          </a:p>
        </p:txBody>
      </p:sp>
      <p:sp>
        <p:nvSpPr>
          <p:cNvPr id="9" name="AutoShape 9"/>
          <p:cNvSpPr/>
          <p:nvPr/>
        </p:nvSpPr>
        <p:spPr>
          <a:xfrm>
            <a:off x="2711467" y="4870132"/>
            <a:ext cx="1781664" cy="0"/>
          </a:xfrm>
          <a:prstGeom prst="line">
            <a:avLst/>
          </a:prstGeom>
          <a:ln w="38100" cap="flat">
            <a:solidFill>
              <a:srgbClr val="AB75DB"/>
            </a:solidFill>
            <a:prstDash val="solid"/>
            <a:headEnd type="none" w="sm" len="sm"/>
            <a:tailEnd type="triangle" w="lg" len="med"/>
          </a:ln>
        </p:spPr>
        <p:txBody>
          <a:bodyPr/>
          <a:lstStyle/>
          <a:p>
            <a:endParaRPr lang="fr-FR"/>
          </a:p>
        </p:txBody>
      </p:sp>
      <p:sp>
        <p:nvSpPr>
          <p:cNvPr id="10" name="TextBox 10"/>
          <p:cNvSpPr txBox="1"/>
          <p:nvPr/>
        </p:nvSpPr>
        <p:spPr>
          <a:xfrm>
            <a:off x="1164356" y="6077475"/>
            <a:ext cx="4590752" cy="580391"/>
          </a:xfrm>
          <a:prstGeom prst="rect">
            <a:avLst/>
          </a:prstGeom>
        </p:spPr>
        <p:txBody>
          <a:bodyPr lIns="0" tIns="0" rIns="0" bIns="0" rtlCol="0" anchor="t">
            <a:spAutoFit/>
          </a:bodyPr>
          <a:lstStyle/>
          <a:p>
            <a:pPr algn="l">
              <a:lnSpc>
                <a:spcPts val="4759"/>
              </a:lnSpc>
              <a:spcBef>
                <a:spcPct val="0"/>
              </a:spcBef>
            </a:pPr>
            <a:r>
              <a:rPr lang="en-US" sz="3399">
                <a:solidFill>
                  <a:srgbClr val="FCFCFC"/>
                </a:solidFill>
                <a:latin typeface="Open Sans"/>
                <a:ea typeface="Open Sans"/>
                <a:cs typeface="Open Sans"/>
                <a:sym typeface="Open Sans"/>
              </a:rPr>
              <a:t>mongod --replSet "rs0"</a:t>
            </a:r>
          </a:p>
        </p:txBody>
      </p:sp>
      <p:sp>
        <p:nvSpPr>
          <p:cNvPr id="11" name="AutoShape 11"/>
          <p:cNvSpPr/>
          <p:nvPr/>
        </p:nvSpPr>
        <p:spPr>
          <a:xfrm>
            <a:off x="6322339" y="6381958"/>
            <a:ext cx="2138913" cy="19050"/>
          </a:xfrm>
          <a:prstGeom prst="line">
            <a:avLst/>
          </a:prstGeom>
          <a:ln w="104775" cap="flat">
            <a:solidFill>
              <a:srgbClr val="FDB034"/>
            </a:solidFill>
            <a:prstDash val="sysDot"/>
            <a:headEnd type="none" w="sm" len="sm"/>
            <a:tailEnd type="triangle" w="lg" len="med"/>
          </a:ln>
        </p:spPr>
        <p:txBody>
          <a:bodyPr/>
          <a:lstStyle/>
          <a:p>
            <a:endParaRPr lang="fr-FR"/>
          </a:p>
        </p:txBody>
      </p:sp>
      <p:sp>
        <p:nvSpPr>
          <p:cNvPr id="12" name="TextBox 12"/>
          <p:cNvSpPr txBox="1"/>
          <p:nvPr/>
        </p:nvSpPr>
        <p:spPr>
          <a:xfrm>
            <a:off x="8653984" y="6001275"/>
            <a:ext cx="8469660" cy="673100"/>
          </a:xfrm>
          <a:prstGeom prst="rect">
            <a:avLst/>
          </a:prstGeom>
        </p:spPr>
        <p:txBody>
          <a:bodyPr lIns="0" tIns="0" rIns="0" bIns="0" rtlCol="0" anchor="t">
            <a:spAutoFit/>
          </a:bodyPr>
          <a:lstStyle/>
          <a:p>
            <a:pPr algn="ctr">
              <a:lnSpc>
                <a:spcPts val="4900"/>
              </a:lnSpc>
              <a:spcBef>
                <a:spcPct val="0"/>
              </a:spcBef>
            </a:pPr>
            <a:r>
              <a:rPr lang="en-US" sz="3500">
                <a:solidFill>
                  <a:srgbClr val="FDB034"/>
                </a:solidFill>
                <a:latin typeface="Times New Roman"/>
                <a:ea typeface="Times New Roman"/>
                <a:cs typeface="Times New Roman"/>
                <a:sym typeface="Times New Roman"/>
              </a:rPr>
              <a:t>Démarre chaque instance avec le Replica Set.</a:t>
            </a:r>
          </a:p>
        </p:txBody>
      </p:sp>
      <p:sp>
        <p:nvSpPr>
          <p:cNvPr id="13" name="TextBox 13"/>
          <p:cNvSpPr txBox="1"/>
          <p:nvPr/>
        </p:nvSpPr>
        <p:spPr>
          <a:xfrm>
            <a:off x="1164356" y="6924566"/>
            <a:ext cx="2668935" cy="580391"/>
          </a:xfrm>
          <a:prstGeom prst="rect">
            <a:avLst/>
          </a:prstGeom>
        </p:spPr>
        <p:txBody>
          <a:bodyPr lIns="0" tIns="0" rIns="0" bIns="0" rtlCol="0" anchor="t">
            <a:spAutoFit/>
          </a:bodyPr>
          <a:lstStyle/>
          <a:p>
            <a:pPr algn="l">
              <a:lnSpc>
                <a:spcPts val="4759"/>
              </a:lnSpc>
              <a:spcBef>
                <a:spcPct val="0"/>
              </a:spcBef>
            </a:pPr>
            <a:r>
              <a:rPr lang="en-US" sz="3399">
                <a:solidFill>
                  <a:srgbClr val="FCFCFC"/>
                </a:solidFill>
                <a:latin typeface="Open Sans"/>
                <a:ea typeface="Open Sans"/>
                <a:cs typeface="Open Sans"/>
                <a:sym typeface="Open Sans"/>
              </a:rPr>
              <a:t>mongo --port</a:t>
            </a:r>
          </a:p>
        </p:txBody>
      </p:sp>
      <p:sp>
        <p:nvSpPr>
          <p:cNvPr id="14" name="AutoShape 14"/>
          <p:cNvSpPr/>
          <p:nvPr/>
        </p:nvSpPr>
        <p:spPr>
          <a:xfrm>
            <a:off x="6322339" y="7296358"/>
            <a:ext cx="2138913" cy="19050"/>
          </a:xfrm>
          <a:prstGeom prst="line">
            <a:avLst/>
          </a:prstGeom>
          <a:ln w="104775" cap="flat">
            <a:solidFill>
              <a:srgbClr val="FDB034"/>
            </a:solidFill>
            <a:prstDash val="sysDot"/>
            <a:headEnd type="none" w="sm" len="sm"/>
            <a:tailEnd type="triangle" w="lg" len="med"/>
          </a:ln>
        </p:spPr>
        <p:txBody>
          <a:bodyPr/>
          <a:lstStyle/>
          <a:p>
            <a:endParaRPr lang="fr-FR"/>
          </a:p>
        </p:txBody>
      </p:sp>
      <p:sp>
        <p:nvSpPr>
          <p:cNvPr id="15" name="TextBox 15"/>
          <p:cNvSpPr txBox="1"/>
          <p:nvPr/>
        </p:nvSpPr>
        <p:spPr>
          <a:xfrm>
            <a:off x="8653984" y="6915675"/>
            <a:ext cx="3612505" cy="673100"/>
          </a:xfrm>
          <a:prstGeom prst="rect">
            <a:avLst/>
          </a:prstGeom>
        </p:spPr>
        <p:txBody>
          <a:bodyPr lIns="0" tIns="0" rIns="0" bIns="0" rtlCol="0" anchor="t">
            <a:spAutoFit/>
          </a:bodyPr>
          <a:lstStyle/>
          <a:p>
            <a:pPr algn="ctr">
              <a:lnSpc>
                <a:spcPts val="4900"/>
              </a:lnSpc>
              <a:spcBef>
                <a:spcPct val="0"/>
              </a:spcBef>
            </a:pPr>
            <a:r>
              <a:rPr lang="en-US" sz="3500">
                <a:solidFill>
                  <a:srgbClr val="FDB034"/>
                </a:solidFill>
                <a:latin typeface="Times New Roman"/>
                <a:ea typeface="Times New Roman"/>
                <a:cs typeface="Times New Roman"/>
                <a:sym typeface="Times New Roman"/>
              </a:rPr>
              <a:t>Connexion au shell</a:t>
            </a:r>
          </a:p>
        </p:txBody>
      </p:sp>
      <p:sp>
        <p:nvSpPr>
          <p:cNvPr id="16" name="TextBox 16"/>
          <p:cNvSpPr txBox="1"/>
          <p:nvPr/>
        </p:nvSpPr>
        <p:spPr>
          <a:xfrm>
            <a:off x="1221729" y="7771657"/>
            <a:ext cx="3894386" cy="580391"/>
          </a:xfrm>
          <a:prstGeom prst="rect">
            <a:avLst/>
          </a:prstGeom>
        </p:spPr>
        <p:txBody>
          <a:bodyPr lIns="0" tIns="0" rIns="0" bIns="0" rtlCol="0" anchor="t">
            <a:spAutoFit/>
          </a:bodyPr>
          <a:lstStyle/>
          <a:p>
            <a:pPr algn="l">
              <a:lnSpc>
                <a:spcPts val="4759"/>
              </a:lnSpc>
              <a:spcBef>
                <a:spcPct val="0"/>
              </a:spcBef>
            </a:pPr>
            <a:r>
              <a:rPr lang="en-US" sz="3399">
                <a:solidFill>
                  <a:srgbClr val="FCFCFC"/>
                </a:solidFill>
                <a:latin typeface="Open Sans"/>
                <a:ea typeface="Open Sans"/>
                <a:cs typeface="Open Sans"/>
                <a:sym typeface="Open Sans"/>
              </a:rPr>
              <a:t>--bind_ip localhost  </a:t>
            </a:r>
          </a:p>
        </p:txBody>
      </p:sp>
      <p:sp>
        <p:nvSpPr>
          <p:cNvPr id="17" name="AutoShape 17"/>
          <p:cNvSpPr/>
          <p:nvPr/>
        </p:nvSpPr>
        <p:spPr>
          <a:xfrm>
            <a:off x="6322805" y="8184563"/>
            <a:ext cx="2138913" cy="19050"/>
          </a:xfrm>
          <a:prstGeom prst="line">
            <a:avLst/>
          </a:prstGeom>
          <a:ln w="104775" cap="flat">
            <a:solidFill>
              <a:srgbClr val="FDB034"/>
            </a:solidFill>
            <a:prstDash val="sysDot"/>
            <a:headEnd type="none" w="sm" len="sm"/>
            <a:tailEnd type="triangle" w="lg" len="med"/>
          </a:ln>
        </p:spPr>
        <p:txBody>
          <a:bodyPr/>
          <a:lstStyle/>
          <a:p>
            <a:endParaRPr lang="fr-FR"/>
          </a:p>
        </p:txBody>
      </p:sp>
      <p:sp>
        <p:nvSpPr>
          <p:cNvPr id="18" name="TextBox 18"/>
          <p:cNvSpPr txBox="1"/>
          <p:nvPr/>
        </p:nvSpPr>
        <p:spPr>
          <a:xfrm>
            <a:off x="8653984" y="7826900"/>
            <a:ext cx="8387060" cy="1292225"/>
          </a:xfrm>
          <a:prstGeom prst="rect">
            <a:avLst/>
          </a:prstGeom>
        </p:spPr>
        <p:txBody>
          <a:bodyPr lIns="0" tIns="0" rIns="0" bIns="0" rtlCol="0" anchor="t">
            <a:spAutoFit/>
          </a:bodyPr>
          <a:lstStyle/>
          <a:p>
            <a:pPr algn="l">
              <a:lnSpc>
                <a:spcPts val="4900"/>
              </a:lnSpc>
              <a:spcBef>
                <a:spcPct val="0"/>
              </a:spcBef>
            </a:pPr>
            <a:r>
              <a:rPr lang="en-US" sz="3500">
                <a:solidFill>
                  <a:srgbClr val="FDB034"/>
                </a:solidFill>
                <a:latin typeface="Times New Roman"/>
                <a:ea typeface="Times New Roman"/>
                <a:cs typeface="Times New Roman"/>
                <a:sym typeface="Times New Roman"/>
              </a:rPr>
              <a:t>Limite les connexions à cette instance de MongoDB à l'adresse IP locale (127.0.0.1)</a:t>
            </a:r>
          </a:p>
        </p:txBody>
      </p:sp>
      <p:grpSp>
        <p:nvGrpSpPr>
          <p:cNvPr id="19" name="Group 19"/>
          <p:cNvGrpSpPr/>
          <p:nvPr/>
        </p:nvGrpSpPr>
        <p:grpSpPr>
          <a:xfrm rot="-10800000">
            <a:off x="-3056904" y="8286272"/>
            <a:ext cx="5630696" cy="4876209"/>
            <a:chOff x="0" y="0"/>
            <a:chExt cx="3619627" cy="3134614"/>
          </a:xfrm>
        </p:grpSpPr>
        <p:sp>
          <p:nvSpPr>
            <p:cNvPr id="20" name="Freeform 20"/>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21" name="Group 21"/>
          <p:cNvGrpSpPr/>
          <p:nvPr/>
        </p:nvGrpSpPr>
        <p:grpSpPr>
          <a:xfrm rot="-10800000">
            <a:off x="1235442" y="9204496"/>
            <a:ext cx="2676700" cy="2318035"/>
            <a:chOff x="0" y="0"/>
            <a:chExt cx="3619627" cy="3134614"/>
          </a:xfrm>
        </p:grpSpPr>
        <p:sp>
          <p:nvSpPr>
            <p:cNvPr id="22" name="Freeform 22"/>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88</a:t>
            </a:r>
          </a:p>
        </p:txBody>
      </p:sp>
      <p:sp>
        <p:nvSpPr>
          <p:cNvPr id="3" name="TextBox 3"/>
          <p:cNvSpPr txBox="1"/>
          <p:nvPr/>
        </p:nvSpPr>
        <p:spPr>
          <a:xfrm>
            <a:off x="1028700" y="2319067"/>
            <a:ext cx="4015383" cy="580391"/>
          </a:xfrm>
          <a:prstGeom prst="rect">
            <a:avLst/>
          </a:prstGeom>
        </p:spPr>
        <p:txBody>
          <a:bodyPr lIns="0" tIns="0" rIns="0" bIns="0" rtlCol="0" anchor="t">
            <a:spAutoFit/>
          </a:bodyPr>
          <a:lstStyle/>
          <a:p>
            <a:pPr algn="ctr">
              <a:lnSpc>
                <a:spcPts val="4759"/>
              </a:lnSpc>
              <a:spcBef>
                <a:spcPct val="0"/>
              </a:spcBef>
            </a:pPr>
            <a:r>
              <a:rPr lang="en-US" sz="3399">
                <a:solidFill>
                  <a:srgbClr val="FFFFFF"/>
                </a:solidFill>
                <a:latin typeface="Open Sans"/>
                <a:ea typeface="Open Sans"/>
                <a:cs typeface="Open Sans"/>
                <a:sym typeface="Open Sans"/>
              </a:rPr>
              <a:t>mongo --port 27017</a:t>
            </a:r>
          </a:p>
        </p:txBody>
      </p:sp>
      <p:sp>
        <p:nvSpPr>
          <p:cNvPr id="4" name="AutoShape 4"/>
          <p:cNvSpPr/>
          <p:nvPr/>
        </p:nvSpPr>
        <p:spPr>
          <a:xfrm>
            <a:off x="5384744" y="2642600"/>
            <a:ext cx="2831600" cy="19050"/>
          </a:xfrm>
          <a:prstGeom prst="line">
            <a:avLst/>
          </a:prstGeom>
          <a:ln w="66675" cap="flat">
            <a:solidFill>
              <a:srgbClr val="FDB034"/>
            </a:solidFill>
            <a:prstDash val="sysDot"/>
            <a:headEnd type="none" w="sm" len="sm"/>
            <a:tailEnd type="triangle" w="lg" len="med"/>
          </a:ln>
        </p:spPr>
        <p:txBody>
          <a:bodyPr/>
          <a:lstStyle/>
          <a:p>
            <a:endParaRPr lang="fr-FR"/>
          </a:p>
        </p:txBody>
      </p:sp>
      <p:sp>
        <p:nvSpPr>
          <p:cNvPr id="5" name="TextBox 5"/>
          <p:cNvSpPr txBox="1"/>
          <p:nvPr/>
        </p:nvSpPr>
        <p:spPr>
          <a:xfrm>
            <a:off x="8620423" y="2253662"/>
            <a:ext cx="8648402" cy="673100"/>
          </a:xfrm>
          <a:prstGeom prst="rect">
            <a:avLst/>
          </a:prstGeom>
        </p:spPr>
        <p:txBody>
          <a:bodyPr lIns="0" tIns="0" rIns="0" bIns="0" rtlCol="0" anchor="t">
            <a:spAutoFit/>
          </a:bodyPr>
          <a:lstStyle/>
          <a:p>
            <a:pPr marL="0" lvl="0" indent="0" algn="ctr">
              <a:lnSpc>
                <a:spcPts val="4900"/>
              </a:lnSpc>
              <a:spcBef>
                <a:spcPct val="0"/>
              </a:spcBef>
            </a:pPr>
            <a:r>
              <a:rPr lang="en-US" sz="3500" u="none" strike="noStrike">
                <a:solidFill>
                  <a:srgbClr val="FDB034"/>
                </a:solidFill>
                <a:latin typeface="Times New Roman"/>
                <a:ea typeface="Times New Roman"/>
                <a:cs typeface="Times New Roman"/>
                <a:sym typeface="Times New Roman"/>
              </a:rPr>
              <a:t>Se connecter à l’instance principale (mongo1) </a:t>
            </a:r>
          </a:p>
        </p:txBody>
      </p:sp>
      <p:sp>
        <p:nvSpPr>
          <p:cNvPr id="6" name="TextBox 6"/>
          <p:cNvSpPr txBox="1"/>
          <p:nvPr/>
        </p:nvSpPr>
        <p:spPr>
          <a:xfrm>
            <a:off x="1019175" y="4155870"/>
            <a:ext cx="2751534" cy="580391"/>
          </a:xfrm>
          <a:prstGeom prst="rect">
            <a:avLst/>
          </a:prstGeom>
        </p:spPr>
        <p:txBody>
          <a:bodyPr lIns="0" tIns="0" rIns="0" bIns="0" rtlCol="0" anchor="t">
            <a:spAutoFit/>
          </a:bodyPr>
          <a:lstStyle/>
          <a:p>
            <a:pPr algn="ctr">
              <a:lnSpc>
                <a:spcPts val="4759"/>
              </a:lnSpc>
              <a:spcBef>
                <a:spcPct val="0"/>
              </a:spcBef>
            </a:pPr>
            <a:r>
              <a:rPr lang="en-US" sz="3399">
                <a:solidFill>
                  <a:srgbClr val="FFFFFF"/>
                </a:solidFill>
                <a:latin typeface="Open Sans"/>
                <a:ea typeface="Open Sans"/>
                <a:cs typeface="Open Sans"/>
                <a:sym typeface="Open Sans"/>
              </a:rPr>
              <a:t>a)- rs.initiate()</a:t>
            </a:r>
          </a:p>
        </p:txBody>
      </p:sp>
      <p:sp>
        <p:nvSpPr>
          <p:cNvPr id="7" name="TextBox 7"/>
          <p:cNvSpPr txBox="1"/>
          <p:nvPr/>
        </p:nvSpPr>
        <p:spPr>
          <a:xfrm>
            <a:off x="1019175" y="4901981"/>
            <a:ext cx="5744232" cy="1180466"/>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b)- rs.add("localhost:27018")</a:t>
            </a:r>
          </a:p>
          <a:p>
            <a:pPr algn="l">
              <a:lnSpc>
                <a:spcPts val="4759"/>
              </a:lnSpc>
              <a:spcBef>
                <a:spcPct val="0"/>
              </a:spcBef>
            </a:pPr>
            <a:r>
              <a:rPr lang="en-US" sz="3399">
                <a:solidFill>
                  <a:srgbClr val="FFFFFF"/>
                </a:solidFill>
                <a:latin typeface="Open Sans"/>
                <a:ea typeface="Open Sans"/>
                <a:cs typeface="Open Sans"/>
                <a:sym typeface="Open Sans"/>
              </a:rPr>
              <a:t>c)- rs.add("localhost:27019")</a:t>
            </a:r>
          </a:p>
        </p:txBody>
      </p:sp>
      <p:sp>
        <p:nvSpPr>
          <p:cNvPr id="8" name="AutoShape 8"/>
          <p:cNvSpPr/>
          <p:nvPr/>
        </p:nvSpPr>
        <p:spPr>
          <a:xfrm>
            <a:off x="7298409" y="5218713"/>
            <a:ext cx="2831600" cy="19050"/>
          </a:xfrm>
          <a:prstGeom prst="line">
            <a:avLst/>
          </a:prstGeom>
          <a:ln w="66675" cap="flat">
            <a:solidFill>
              <a:srgbClr val="FDB034"/>
            </a:solidFill>
            <a:prstDash val="sysDot"/>
            <a:headEnd type="none" w="sm" len="sm"/>
            <a:tailEnd type="triangle" w="lg" len="med"/>
          </a:ln>
        </p:spPr>
        <p:txBody>
          <a:bodyPr/>
          <a:lstStyle/>
          <a:p>
            <a:endParaRPr lang="fr-FR"/>
          </a:p>
        </p:txBody>
      </p:sp>
      <p:sp>
        <p:nvSpPr>
          <p:cNvPr id="9" name="TextBox 9"/>
          <p:cNvSpPr txBox="1"/>
          <p:nvPr/>
        </p:nvSpPr>
        <p:spPr>
          <a:xfrm>
            <a:off x="10519642" y="4685712"/>
            <a:ext cx="6739658" cy="1292225"/>
          </a:xfrm>
          <a:prstGeom prst="rect">
            <a:avLst/>
          </a:prstGeom>
        </p:spPr>
        <p:txBody>
          <a:bodyPr lIns="0" tIns="0" rIns="0" bIns="0" rtlCol="0" anchor="t">
            <a:spAutoFit/>
          </a:bodyPr>
          <a:lstStyle/>
          <a:p>
            <a:pPr marL="0" lvl="0" indent="0" algn="just">
              <a:lnSpc>
                <a:spcPts val="4900"/>
              </a:lnSpc>
              <a:spcBef>
                <a:spcPct val="0"/>
              </a:spcBef>
            </a:pPr>
            <a:r>
              <a:rPr lang="en-US" sz="3500" u="none" strike="noStrike">
                <a:solidFill>
                  <a:srgbClr val="FDB034"/>
                </a:solidFill>
                <a:latin typeface="Times New Roman"/>
                <a:ea typeface="Times New Roman"/>
                <a:cs typeface="Times New Roman"/>
                <a:sym typeface="Times New Roman"/>
              </a:rPr>
              <a:t>Ajout des deux autres instances pour compléter la Replica Set.</a:t>
            </a:r>
          </a:p>
        </p:txBody>
      </p:sp>
      <p:sp>
        <p:nvSpPr>
          <p:cNvPr id="10" name="TextBox 10"/>
          <p:cNvSpPr txBox="1"/>
          <p:nvPr/>
        </p:nvSpPr>
        <p:spPr>
          <a:xfrm>
            <a:off x="1019175" y="7491513"/>
            <a:ext cx="3459887" cy="580391"/>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rs.status()</a:t>
            </a:r>
          </a:p>
        </p:txBody>
      </p:sp>
      <p:sp>
        <p:nvSpPr>
          <p:cNvPr id="11" name="AutoShape 11"/>
          <p:cNvSpPr/>
          <p:nvPr/>
        </p:nvSpPr>
        <p:spPr>
          <a:xfrm>
            <a:off x="3461321" y="7910432"/>
            <a:ext cx="1914329" cy="0"/>
          </a:xfrm>
          <a:prstGeom prst="line">
            <a:avLst/>
          </a:prstGeom>
          <a:ln w="66675" cap="flat">
            <a:solidFill>
              <a:srgbClr val="FDB034"/>
            </a:solidFill>
            <a:prstDash val="sysDot"/>
            <a:headEnd type="none" w="sm" len="sm"/>
            <a:tailEnd type="triangle" w="lg" len="med"/>
          </a:ln>
        </p:spPr>
        <p:txBody>
          <a:bodyPr/>
          <a:lstStyle/>
          <a:p>
            <a:endParaRPr lang="fr-FR"/>
          </a:p>
        </p:txBody>
      </p:sp>
      <p:sp>
        <p:nvSpPr>
          <p:cNvPr id="12" name="TextBox 12"/>
          <p:cNvSpPr txBox="1"/>
          <p:nvPr/>
        </p:nvSpPr>
        <p:spPr>
          <a:xfrm>
            <a:off x="5636287" y="7558188"/>
            <a:ext cx="12651713" cy="673100"/>
          </a:xfrm>
          <a:prstGeom prst="rect">
            <a:avLst/>
          </a:prstGeom>
        </p:spPr>
        <p:txBody>
          <a:bodyPr lIns="0" tIns="0" rIns="0" bIns="0" rtlCol="0" anchor="t">
            <a:spAutoFit/>
          </a:bodyPr>
          <a:lstStyle/>
          <a:p>
            <a:pPr marL="0" lvl="0" indent="0" algn="l">
              <a:lnSpc>
                <a:spcPts val="4900"/>
              </a:lnSpc>
              <a:spcBef>
                <a:spcPct val="0"/>
              </a:spcBef>
            </a:pPr>
            <a:r>
              <a:rPr lang="en-US" sz="3500" u="none" strike="noStrike">
                <a:solidFill>
                  <a:srgbClr val="FDB034"/>
                </a:solidFill>
                <a:latin typeface="Times New Roman"/>
                <a:ea typeface="Times New Roman"/>
                <a:cs typeface="Times New Roman"/>
                <a:sym typeface="Times New Roman"/>
              </a:rPr>
              <a:t>Affiche le rôle de chaque membre : PRIMARY / SECONDARY.</a:t>
            </a:r>
          </a:p>
        </p:txBody>
      </p:sp>
      <p:sp>
        <p:nvSpPr>
          <p:cNvPr id="13" name="TextBox 13"/>
          <p:cNvSpPr txBox="1"/>
          <p:nvPr/>
        </p:nvSpPr>
        <p:spPr>
          <a:xfrm>
            <a:off x="1019175" y="8300503"/>
            <a:ext cx="3459887" cy="580391"/>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rs.conf()</a:t>
            </a:r>
          </a:p>
        </p:txBody>
      </p:sp>
      <p:sp>
        <p:nvSpPr>
          <p:cNvPr id="14" name="AutoShape 14"/>
          <p:cNvSpPr/>
          <p:nvPr/>
        </p:nvSpPr>
        <p:spPr>
          <a:xfrm>
            <a:off x="3345567" y="8744050"/>
            <a:ext cx="2030084" cy="0"/>
          </a:xfrm>
          <a:prstGeom prst="line">
            <a:avLst/>
          </a:prstGeom>
          <a:ln w="66675" cap="flat">
            <a:solidFill>
              <a:srgbClr val="FDB034"/>
            </a:solidFill>
            <a:prstDash val="sysDot"/>
            <a:headEnd type="none" w="sm" len="sm"/>
            <a:tailEnd type="triangle" w="lg" len="med"/>
          </a:ln>
        </p:spPr>
        <p:txBody>
          <a:bodyPr/>
          <a:lstStyle/>
          <a:p>
            <a:endParaRPr lang="fr-FR"/>
          </a:p>
        </p:txBody>
      </p:sp>
      <p:sp>
        <p:nvSpPr>
          <p:cNvPr id="15" name="TextBox 15"/>
          <p:cNvSpPr txBox="1"/>
          <p:nvPr/>
        </p:nvSpPr>
        <p:spPr>
          <a:xfrm>
            <a:off x="5636287" y="8336063"/>
            <a:ext cx="11077387" cy="673100"/>
          </a:xfrm>
          <a:prstGeom prst="rect">
            <a:avLst/>
          </a:prstGeom>
        </p:spPr>
        <p:txBody>
          <a:bodyPr lIns="0" tIns="0" rIns="0" bIns="0" rtlCol="0" anchor="t">
            <a:spAutoFit/>
          </a:bodyPr>
          <a:lstStyle/>
          <a:p>
            <a:pPr marL="0" lvl="0" indent="0" algn="l">
              <a:lnSpc>
                <a:spcPts val="4900"/>
              </a:lnSpc>
              <a:spcBef>
                <a:spcPct val="0"/>
              </a:spcBef>
            </a:pPr>
            <a:r>
              <a:rPr lang="en-US" sz="3500" u="none" strike="noStrike">
                <a:solidFill>
                  <a:srgbClr val="FDB034"/>
                </a:solidFill>
                <a:latin typeface="Times New Roman"/>
                <a:ea typeface="Times New Roman"/>
                <a:cs typeface="Times New Roman"/>
                <a:sym typeface="Times New Roman"/>
              </a:rPr>
              <a:t>Permet de voir les détails des membres, priorités, votes, etc.</a:t>
            </a:r>
          </a:p>
        </p:txBody>
      </p:sp>
      <p:sp>
        <p:nvSpPr>
          <p:cNvPr id="16" name="TextBox 16"/>
          <p:cNvSpPr txBox="1"/>
          <p:nvPr/>
        </p:nvSpPr>
        <p:spPr>
          <a:xfrm>
            <a:off x="390897" y="1131617"/>
            <a:ext cx="17506206" cy="958850"/>
          </a:xfrm>
          <a:prstGeom prst="rect">
            <a:avLst/>
          </a:prstGeom>
        </p:spPr>
        <p:txBody>
          <a:bodyPr lIns="0" tIns="0" rIns="0" bIns="0" rtlCol="0" anchor="t">
            <a:spAutoFit/>
          </a:bodyPr>
          <a:lstStyle/>
          <a:p>
            <a:pPr algn="ctr">
              <a:lnSpc>
                <a:spcPts val="7000"/>
              </a:lnSpc>
              <a:spcBef>
                <a:spcPct val="0"/>
              </a:spcBef>
            </a:pPr>
            <a:r>
              <a:rPr lang="en-US" sz="5000" b="1">
                <a:solidFill>
                  <a:srgbClr val="A4E473"/>
                </a:solidFill>
                <a:latin typeface="Tajawal Bold Bold"/>
                <a:ea typeface="Tajawal Bold Bold"/>
                <a:cs typeface="Tajawal Bold Bold"/>
                <a:sym typeface="Tajawal Bold Bold"/>
              </a:rPr>
              <a:t>2. CONNEXION À L’INSTANCE PRIMAIRE</a:t>
            </a:r>
          </a:p>
        </p:txBody>
      </p:sp>
      <p:sp>
        <p:nvSpPr>
          <p:cNvPr id="17" name="TextBox 17"/>
          <p:cNvSpPr txBox="1"/>
          <p:nvPr/>
        </p:nvSpPr>
        <p:spPr>
          <a:xfrm>
            <a:off x="4095100" y="3241087"/>
            <a:ext cx="10097799" cy="958850"/>
          </a:xfrm>
          <a:prstGeom prst="rect">
            <a:avLst/>
          </a:prstGeom>
        </p:spPr>
        <p:txBody>
          <a:bodyPr lIns="0" tIns="0" rIns="0" bIns="0" rtlCol="0" anchor="t">
            <a:spAutoFit/>
          </a:bodyPr>
          <a:lstStyle/>
          <a:p>
            <a:pPr algn="ctr">
              <a:lnSpc>
                <a:spcPts val="7000"/>
              </a:lnSpc>
              <a:spcBef>
                <a:spcPct val="0"/>
              </a:spcBef>
            </a:pPr>
            <a:r>
              <a:rPr lang="en-US" sz="5000" b="1">
                <a:solidFill>
                  <a:srgbClr val="A4E473"/>
                </a:solidFill>
                <a:latin typeface="Tajawal Bold Bold"/>
                <a:ea typeface="Tajawal Bold Bold"/>
                <a:cs typeface="Tajawal Bold Bold"/>
                <a:sym typeface="Tajawal Bold Bold"/>
              </a:rPr>
              <a:t>3. CONFIGURATION DU REPLICA SET</a:t>
            </a:r>
          </a:p>
        </p:txBody>
      </p:sp>
      <p:sp>
        <p:nvSpPr>
          <p:cNvPr id="18" name="TextBox 18"/>
          <p:cNvSpPr txBox="1"/>
          <p:nvPr/>
        </p:nvSpPr>
        <p:spPr>
          <a:xfrm>
            <a:off x="3422109" y="6511072"/>
            <a:ext cx="11443781" cy="958850"/>
          </a:xfrm>
          <a:prstGeom prst="rect">
            <a:avLst/>
          </a:prstGeom>
        </p:spPr>
        <p:txBody>
          <a:bodyPr lIns="0" tIns="0" rIns="0" bIns="0" rtlCol="0" anchor="t">
            <a:spAutoFit/>
          </a:bodyPr>
          <a:lstStyle/>
          <a:p>
            <a:pPr algn="ctr">
              <a:lnSpc>
                <a:spcPts val="7000"/>
              </a:lnSpc>
              <a:spcBef>
                <a:spcPct val="0"/>
              </a:spcBef>
            </a:pPr>
            <a:r>
              <a:rPr lang="en-US" sz="5000" b="1">
                <a:solidFill>
                  <a:srgbClr val="A4E473"/>
                </a:solidFill>
                <a:latin typeface="Tajawal Bold Bold"/>
                <a:ea typeface="Tajawal Bold Bold"/>
                <a:cs typeface="Tajawal Bold Bold"/>
                <a:sym typeface="Tajawal Bold Bold"/>
              </a:rPr>
              <a:t>4. VÉRIFICATION DE LA CONFIGURATION</a:t>
            </a:r>
          </a:p>
        </p:txBody>
      </p:sp>
      <p:grpSp>
        <p:nvGrpSpPr>
          <p:cNvPr id="19" name="Group 19"/>
          <p:cNvGrpSpPr/>
          <p:nvPr/>
        </p:nvGrpSpPr>
        <p:grpSpPr>
          <a:xfrm>
            <a:off x="15360033" y="-2875481"/>
            <a:ext cx="5630696" cy="4876209"/>
            <a:chOff x="0" y="0"/>
            <a:chExt cx="3619627" cy="3134614"/>
          </a:xfrm>
        </p:grpSpPr>
        <p:sp>
          <p:nvSpPr>
            <p:cNvPr id="20" name="Freeform 20"/>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21" name="Group 21"/>
          <p:cNvGrpSpPr/>
          <p:nvPr/>
        </p:nvGrpSpPr>
        <p:grpSpPr>
          <a:xfrm>
            <a:off x="14021683" y="-1235531"/>
            <a:ext cx="2676700" cy="2318035"/>
            <a:chOff x="0" y="0"/>
            <a:chExt cx="3619627" cy="3134614"/>
          </a:xfrm>
        </p:grpSpPr>
        <p:sp>
          <p:nvSpPr>
            <p:cNvPr id="22" name="Freeform 22"/>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89</a:t>
            </a:r>
          </a:p>
        </p:txBody>
      </p:sp>
      <p:sp>
        <p:nvSpPr>
          <p:cNvPr id="4" name="TextBox 4"/>
          <p:cNvSpPr txBox="1"/>
          <p:nvPr/>
        </p:nvSpPr>
        <p:spPr>
          <a:xfrm>
            <a:off x="1028700" y="3846759"/>
            <a:ext cx="15401466" cy="1054100"/>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Si le PRIMARY ne répond plus (par exemple, en cas de panne du serveur), les membres secondaires détectent cette défaillance.</a:t>
            </a:r>
          </a:p>
        </p:txBody>
      </p:sp>
      <p:grpSp>
        <p:nvGrpSpPr>
          <p:cNvPr id="5" name="Group 5"/>
          <p:cNvGrpSpPr/>
          <p:nvPr/>
        </p:nvGrpSpPr>
        <p:grpSpPr>
          <a:xfrm rot="-10800000">
            <a:off x="-138683" y="-1264163"/>
            <a:ext cx="3031532" cy="2625321"/>
            <a:chOff x="0" y="0"/>
            <a:chExt cx="3619627" cy="3134614"/>
          </a:xfrm>
        </p:grpSpPr>
        <p:sp>
          <p:nvSpPr>
            <p:cNvPr id="6" name="Freeform 6"/>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sp>
        <p:nvSpPr>
          <p:cNvPr id="7" name="TextBox 7"/>
          <p:cNvSpPr txBox="1"/>
          <p:nvPr/>
        </p:nvSpPr>
        <p:spPr>
          <a:xfrm>
            <a:off x="1926250" y="1425999"/>
            <a:ext cx="14435501"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PRINCIPE DE BASCULEMENT AUTOMATQUE</a:t>
            </a:r>
          </a:p>
        </p:txBody>
      </p:sp>
      <p:grpSp>
        <p:nvGrpSpPr>
          <p:cNvPr id="8" name="Group 8"/>
          <p:cNvGrpSpPr/>
          <p:nvPr/>
        </p:nvGrpSpPr>
        <p:grpSpPr>
          <a:xfrm rot="-10800000">
            <a:off x="-2063203" y="-402856"/>
            <a:ext cx="3480308" cy="3013963"/>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0" name="TextBox 10"/>
          <p:cNvSpPr txBox="1"/>
          <p:nvPr/>
        </p:nvSpPr>
        <p:spPr>
          <a:xfrm>
            <a:off x="1028700" y="3160959"/>
            <a:ext cx="9204878" cy="676275"/>
          </a:xfrm>
          <a:prstGeom prst="rect">
            <a:avLst/>
          </a:prstGeom>
        </p:spPr>
        <p:txBody>
          <a:bodyPr lIns="0" tIns="0" rIns="0" bIns="0" rtlCol="0" anchor="t">
            <a:spAutoFit/>
          </a:bodyPr>
          <a:lstStyle/>
          <a:p>
            <a:pPr algn="just">
              <a:lnSpc>
                <a:spcPts val="4799"/>
              </a:lnSpc>
            </a:pPr>
            <a:r>
              <a:rPr lang="en-US" sz="3999" b="1">
                <a:solidFill>
                  <a:srgbClr val="FDB034"/>
                </a:solidFill>
                <a:latin typeface="Tajawal Bold Bold"/>
                <a:ea typeface="Tajawal Bold Bold"/>
                <a:cs typeface="Tajawal Bold Bold"/>
                <a:sym typeface="Tajawal Bold Bold"/>
              </a:rPr>
              <a:t>1. DÉTECTON DE LA DÉFEAINCE</a:t>
            </a:r>
          </a:p>
        </p:txBody>
      </p:sp>
      <p:sp>
        <p:nvSpPr>
          <p:cNvPr id="11" name="AutoShape 11"/>
          <p:cNvSpPr/>
          <p:nvPr/>
        </p:nvSpPr>
        <p:spPr>
          <a:xfrm>
            <a:off x="9005823" y="3422470"/>
            <a:ext cx="6191250" cy="62340"/>
          </a:xfrm>
          <a:prstGeom prst="rect">
            <a:avLst/>
          </a:prstGeom>
          <a:solidFill>
            <a:srgbClr val="FDB034"/>
          </a:solidFill>
          <a:ln w="19050" cap="sq">
            <a:solidFill>
              <a:srgbClr val="FDB034"/>
            </a:solidFill>
            <a:prstDash val="solid"/>
            <a:miter/>
          </a:ln>
        </p:spPr>
        <p:txBody>
          <a:bodyPr/>
          <a:lstStyle/>
          <a:p>
            <a:endParaRPr lang="fr-FR"/>
          </a:p>
        </p:txBody>
      </p:sp>
      <p:sp>
        <p:nvSpPr>
          <p:cNvPr id="12" name="TextBox 12"/>
          <p:cNvSpPr txBox="1"/>
          <p:nvPr/>
        </p:nvSpPr>
        <p:spPr>
          <a:xfrm>
            <a:off x="2197689" y="6501059"/>
            <a:ext cx="14840584" cy="2511425"/>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L'élection est basée sur plusieurs critères, notamment :</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Priorité : Les membres avec une priorité plus élevée sont préférés.</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Disponibilité : Le membre doit être en bon état de fonctionnement.</a:t>
            </a:r>
          </a:p>
          <a:p>
            <a:pPr marL="755651" lvl="1" indent="-377825" algn="just">
              <a:lnSpc>
                <a:spcPts val="3850"/>
              </a:lnSpc>
              <a:buFont typeface="Arial"/>
              <a:buChar char="•"/>
            </a:pPr>
            <a:r>
              <a:rPr lang="en-US" sz="3500">
                <a:solidFill>
                  <a:srgbClr val="FCFCFC"/>
                </a:solidFill>
                <a:latin typeface="Times New Roman"/>
                <a:ea typeface="Times New Roman"/>
                <a:cs typeface="Times New Roman"/>
                <a:sym typeface="Times New Roman"/>
              </a:rPr>
              <a:t>Votes : Chaque membre du Replica Set a un vote, et la majorité des votes est nécessaire pour élire un nouveau PRIMARY.</a:t>
            </a:r>
          </a:p>
        </p:txBody>
      </p:sp>
      <p:sp>
        <p:nvSpPr>
          <p:cNvPr id="13" name="TextBox 13"/>
          <p:cNvSpPr txBox="1"/>
          <p:nvPr/>
        </p:nvSpPr>
        <p:spPr>
          <a:xfrm>
            <a:off x="9005823" y="5462834"/>
            <a:ext cx="8253477" cy="676275"/>
          </a:xfrm>
          <a:prstGeom prst="rect">
            <a:avLst/>
          </a:prstGeom>
        </p:spPr>
        <p:txBody>
          <a:bodyPr lIns="0" tIns="0" rIns="0" bIns="0" rtlCol="0" anchor="t">
            <a:spAutoFit/>
          </a:bodyPr>
          <a:lstStyle/>
          <a:p>
            <a:pPr algn="just">
              <a:lnSpc>
                <a:spcPts val="4799"/>
              </a:lnSpc>
            </a:pPr>
            <a:r>
              <a:rPr lang="en-US" sz="3999" b="1">
                <a:solidFill>
                  <a:srgbClr val="FDB034"/>
                </a:solidFill>
                <a:latin typeface="Tajawal Bold Bold"/>
                <a:ea typeface="Tajawal Bold Bold"/>
                <a:cs typeface="Tajawal Bold Bold"/>
                <a:sym typeface="Tajawal Bold Bold"/>
              </a:rPr>
              <a:t>2. ÉLECTION D’UN NŒUD PRIMAIRE</a:t>
            </a:r>
          </a:p>
        </p:txBody>
      </p:sp>
      <p:sp>
        <p:nvSpPr>
          <p:cNvPr id="14" name="AutoShape 14"/>
          <p:cNvSpPr/>
          <p:nvPr/>
        </p:nvSpPr>
        <p:spPr>
          <a:xfrm>
            <a:off x="2197689" y="5721774"/>
            <a:ext cx="6191250" cy="62340"/>
          </a:xfrm>
          <a:prstGeom prst="rect">
            <a:avLst/>
          </a:prstGeom>
          <a:solidFill>
            <a:srgbClr val="FDB034"/>
          </a:solidFill>
          <a:ln w="19050" cap="sq">
            <a:solidFill>
              <a:srgbClr val="FDB034"/>
            </a:solidFill>
            <a:prstDash val="solid"/>
            <a:miter/>
          </a:ln>
        </p:spPr>
        <p:txBody>
          <a:bodyPr/>
          <a:lstStyle/>
          <a:p>
            <a:endParaRPr lang="fr-FR"/>
          </a:p>
        </p:txBody>
      </p:sp>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rot="-2181579">
            <a:off x="11199066" y="124438"/>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txBody>
          <a:bodyPr/>
          <a:lstStyle/>
          <a:p>
            <a:endParaRPr lang="fr-FR"/>
          </a:p>
        </p:txBody>
      </p:sp>
      <p:grpSp>
        <p:nvGrpSpPr>
          <p:cNvPr id="3" name="Group 3"/>
          <p:cNvGrpSpPr/>
          <p:nvPr/>
        </p:nvGrpSpPr>
        <p:grpSpPr>
          <a:xfrm>
            <a:off x="9144000" y="947720"/>
            <a:ext cx="8229600" cy="822960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1F2D"/>
            </a:solidFill>
            <a:ln w="38100" cap="sq">
              <a:solidFill>
                <a:srgbClr val="E5E1DA"/>
              </a:solidFill>
              <a:prstDash val="solid"/>
              <a:miter/>
            </a:ln>
          </p:spPr>
          <p:txBody>
            <a:bodyPr/>
            <a:lstStyle/>
            <a:p>
              <a:endParaRPr lang="fr-FR"/>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9560263" y="1065064"/>
            <a:ext cx="6529097" cy="6529097"/>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1F2D"/>
            </a:solidFill>
            <a:ln w="38100" cap="sq">
              <a:solidFill>
                <a:srgbClr val="E5E1DA"/>
              </a:solidFill>
              <a:prstDash val="solid"/>
              <a:miter/>
            </a:ln>
          </p:spPr>
          <p:txBody>
            <a:bodyPr/>
            <a:lstStyle/>
            <a:p>
              <a:endParaRPr lang="fr-FR"/>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048871" y="1184144"/>
            <a:ext cx="4606904" cy="460690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FF6C">
                    <a:alpha val="100000"/>
                  </a:srgbClr>
                </a:gs>
                <a:gs pos="100000">
                  <a:srgbClr val="8F33E1">
                    <a:alpha val="100000"/>
                  </a:srgbClr>
                </a:gs>
              </a:gsLst>
              <a:path path="circle">
                <a:fillToRect r="100000" b="100000"/>
              </a:path>
              <a:tileRect l="-100000" t="-100000"/>
            </a:gradFill>
            <a:ln w="38100" cap="sq">
              <a:solidFill>
                <a:srgbClr val="E5E1DA"/>
              </a:solidFill>
              <a:prstDash val="solid"/>
              <a:miter/>
            </a:ln>
          </p:spPr>
          <p:txBody>
            <a:bodyPr/>
            <a:lstStyle/>
            <a:p>
              <a:endParaRPr lang="fr-FR"/>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grpSp>
        <p:nvGrpSpPr>
          <p:cNvPr id="13" name="Group 13"/>
          <p:cNvGrpSpPr/>
          <p:nvPr/>
        </p:nvGrpSpPr>
        <p:grpSpPr>
          <a:xfrm>
            <a:off x="1028700" y="2647936"/>
            <a:ext cx="6823913" cy="839660"/>
            <a:chOff x="0" y="0"/>
            <a:chExt cx="1797245" cy="221145"/>
          </a:xfrm>
        </p:grpSpPr>
        <p:sp>
          <p:nvSpPr>
            <p:cNvPr id="14" name="Freeform 14"/>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1F2D"/>
            </a:solidFill>
            <a:ln w="38100" cap="rnd">
              <a:solidFill>
                <a:srgbClr val="FBF9F1"/>
              </a:solidFill>
              <a:prstDash val="solid"/>
              <a:round/>
            </a:ln>
          </p:spPr>
          <p:txBody>
            <a:bodyPr/>
            <a:lstStyle/>
            <a:p>
              <a:endParaRPr lang="fr-FR"/>
            </a:p>
          </p:txBody>
        </p:sp>
        <p:sp>
          <p:nvSpPr>
            <p:cNvPr id="15" name="TextBox 15"/>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sp>
        <p:nvSpPr>
          <p:cNvPr id="16" name="Freeform 16"/>
          <p:cNvSpPr/>
          <p:nvPr/>
        </p:nvSpPr>
        <p:spPr>
          <a:xfrm>
            <a:off x="7148149" y="2837438"/>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5"/>
            <a:stretch>
              <a:fillRect/>
            </a:stretch>
          </a:blipFill>
        </p:spPr>
        <p:txBody>
          <a:bodyPr/>
          <a:lstStyle/>
          <a:p>
            <a:endParaRPr lang="fr-FR"/>
          </a:p>
        </p:txBody>
      </p:sp>
      <p:sp>
        <p:nvSpPr>
          <p:cNvPr id="17" name="TextBox 17"/>
          <p:cNvSpPr txBox="1"/>
          <p:nvPr/>
        </p:nvSpPr>
        <p:spPr>
          <a:xfrm rot="-1906815">
            <a:off x="11895718" y="6875590"/>
            <a:ext cx="5854216" cy="1402657"/>
          </a:xfrm>
          <a:prstGeom prst="rect">
            <a:avLst/>
          </a:prstGeom>
        </p:spPr>
        <p:txBody>
          <a:bodyPr lIns="0" tIns="0" rIns="0" bIns="0" rtlCol="0" anchor="t">
            <a:spAutoFit/>
          </a:bodyPr>
          <a:lstStyle/>
          <a:p>
            <a:pPr algn="ctr">
              <a:lnSpc>
                <a:spcPts val="4900"/>
              </a:lnSpc>
            </a:pPr>
            <a:r>
              <a:rPr lang="en-US" sz="3500">
                <a:solidFill>
                  <a:srgbClr val="E5E1DA"/>
                </a:solidFill>
                <a:latin typeface="Lato"/>
                <a:ea typeface="Lato"/>
                <a:cs typeface="Lato"/>
                <a:sym typeface="Lato"/>
              </a:rPr>
              <a:t>Tolérance au partitionnement</a:t>
            </a:r>
          </a:p>
          <a:p>
            <a:pPr algn="ctr">
              <a:lnSpc>
                <a:spcPts val="4900"/>
              </a:lnSpc>
              <a:spcBef>
                <a:spcPct val="0"/>
              </a:spcBef>
            </a:pPr>
            <a:endParaRPr lang="en-US" sz="3500">
              <a:solidFill>
                <a:srgbClr val="E5E1DA"/>
              </a:solidFill>
              <a:latin typeface="Lato"/>
              <a:ea typeface="Lato"/>
              <a:cs typeface="Lato"/>
              <a:sym typeface="Lato"/>
            </a:endParaRPr>
          </a:p>
        </p:txBody>
      </p:sp>
      <p:sp>
        <p:nvSpPr>
          <p:cNvPr id="18" name="TextBox 18"/>
          <p:cNvSpPr txBox="1"/>
          <p:nvPr/>
        </p:nvSpPr>
        <p:spPr>
          <a:xfrm rot="-1594631">
            <a:off x="12623495" y="6089834"/>
            <a:ext cx="2562101" cy="790885"/>
          </a:xfrm>
          <a:prstGeom prst="rect">
            <a:avLst/>
          </a:prstGeom>
        </p:spPr>
        <p:txBody>
          <a:bodyPr lIns="0" tIns="0" rIns="0" bIns="0" rtlCol="0" anchor="t">
            <a:spAutoFit/>
          </a:bodyPr>
          <a:lstStyle/>
          <a:p>
            <a:pPr algn="ctr">
              <a:lnSpc>
                <a:spcPts val="4900"/>
              </a:lnSpc>
              <a:spcBef>
                <a:spcPct val="0"/>
              </a:spcBef>
            </a:pPr>
            <a:r>
              <a:rPr lang="en-US" sz="3500">
                <a:solidFill>
                  <a:srgbClr val="E5E1DA"/>
                </a:solidFill>
                <a:latin typeface="Lato"/>
                <a:ea typeface="Lato"/>
                <a:cs typeface="Lato"/>
                <a:sym typeface="Lato"/>
              </a:rPr>
              <a:t>Disponibilité</a:t>
            </a:r>
          </a:p>
        </p:txBody>
      </p:sp>
      <p:sp>
        <p:nvSpPr>
          <p:cNvPr id="19" name="TextBox 19"/>
          <p:cNvSpPr txBox="1"/>
          <p:nvPr/>
        </p:nvSpPr>
        <p:spPr>
          <a:xfrm rot="-1361945">
            <a:off x="11746343" y="4436555"/>
            <a:ext cx="2248929" cy="784920"/>
          </a:xfrm>
          <a:prstGeom prst="rect">
            <a:avLst/>
          </a:prstGeom>
        </p:spPr>
        <p:txBody>
          <a:bodyPr lIns="0" tIns="0" rIns="0" bIns="0" rtlCol="0" anchor="t">
            <a:spAutoFit/>
          </a:bodyPr>
          <a:lstStyle/>
          <a:p>
            <a:pPr algn="ctr">
              <a:lnSpc>
                <a:spcPts val="4899"/>
              </a:lnSpc>
              <a:spcBef>
                <a:spcPct val="0"/>
              </a:spcBef>
            </a:pPr>
            <a:r>
              <a:rPr lang="en-US" sz="3499">
                <a:solidFill>
                  <a:srgbClr val="E5E1DA"/>
                </a:solidFill>
                <a:latin typeface="Lato"/>
                <a:ea typeface="Lato"/>
                <a:cs typeface="Lato"/>
                <a:sym typeface="Lato"/>
              </a:rPr>
              <a:t>Cohérence</a:t>
            </a:r>
          </a:p>
        </p:txBody>
      </p:sp>
      <p:sp>
        <p:nvSpPr>
          <p:cNvPr id="20" name="TextBox 20"/>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9</a:t>
            </a:r>
          </a:p>
        </p:txBody>
      </p:sp>
      <p:sp>
        <p:nvSpPr>
          <p:cNvPr id="21" name="TextBox 21"/>
          <p:cNvSpPr txBox="1"/>
          <p:nvPr/>
        </p:nvSpPr>
        <p:spPr>
          <a:xfrm>
            <a:off x="1235256" y="1142986"/>
            <a:ext cx="6370092" cy="1038225"/>
          </a:xfrm>
          <a:prstGeom prst="rect">
            <a:avLst/>
          </a:prstGeom>
        </p:spPr>
        <p:txBody>
          <a:bodyPr lIns="0" tIns="0" rIns="0" bIns="0" rtlCol="0" anchor="t">
            <a:spAutoFit/>
          </a:bodyPr>
          <a:lstStyle/>
          <a:p>
            <a:pPr algn="ctr">
              <a:lnSpc>
                <a:spcPts val="7200"/>
              </a:lnSpc>
            </a:pPr>
            <a:r>
              <a:rPr lang="en-US" sz="6000" b="1">
                <a:solidFill>
                  <a:srgbClr val="A4E473"/>
                </a:solidFill>
                <a:latin typeface="Tajawal Bold Bold"/>
                <a:ea typeface="Tajawal Bold Bold"/>
                <a:cs typeface="Tajawal Bold Bold"/>
                <a:sym typeface="Tajawal Bold Bold"/>
              </a:rPr>
              <a:t>LE THÉORÈME CAP</a:t>
            </a:r>
          </a:p>
        </p:txBody>
      </p:sp>
      <p:sp>
        <p:nvSpPr>
          <p:cNvPr id="22" name="TextBox 22"/>
          <p:cNvSpPr txBox="1"/>
          <p:nvPr/>
        </p:nvSpPr>
        <p:spPr>
          <a:xfrm>
            <a:off x="1504564" y="2823291"/>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00A181"/>
                </a:solidFill>
                <a:latin typeface="Lato Bold"/>
                <a:ea typeface="Lato Bold"/>
                <a:cs typeface="Lato Bold"/>
                <a:sym typeface="Lato Bold"/>
              </a:rPr>
              <a:t>COHÉRENCE</a:t>
            </a:r>
          </a:p>
        </p:txBody>
      </p:sp>
      <p:sp>
        <p:nvSpPr>
          <p:cNvPr id="23" name="TextBox 23"/>
          <p:cNvSpPr txBox="1"/>
          <p:nvPr/>
        </p:nvSpPr>
        <p:spPr>
          <a:xfrm>
            <a:off x="1028700" y="3991152"/>
            <a:ext cx="6823913" cy="3114837"/>
          </a:xfrm>
          <a:prstGeom prst="rect">
            <a:avLst/>
          </a:prstGeom>
        </p:spPr>
        <p:txBody>
          <a:bodyPr lIns="0" tIns="0" rIns="0" bIns="0" rtlCol="0" anchor="t">
            <a:spAutoFit/>
          </a:bodyPr>
          <a:lstStyle/>
          <a:p>
            <a:pPr algn="just">
              <a:lnSpc>
                <a:spcPts val="3141"/>
              </a:lnSpc>
              <a:spcBef>
                <a:spcPct val="0"/>
              </a:spcBef>
            </a:pPr>
            <a:r>
              <a:rPr lang="en-US" sz="2243">
                <a:solidFill>
                  <a:srgbClr val="E5E1DA"/>
                </a:solidFill>
                <a:latin typeface="Lato"/>
                <a:ea typeface="Lato"/>
                <a:cs typeface="Lato"/>
                <a:sym typeface="Lato"/>
              </a:rPr>
              <a:t>La cohérence signifie que tous les clients voient les mêmes données en même temps, quel que soit le nœud auquel ils se connectent. Pour que cela soit possible, à chaque fois que des données sont écrites sur un nœud, elles doivent être transférées ou répliquées instantanément vers tous les autres nœuds du système avant que l’écriture ne soit considérée comme « réussie ».</a:t>
            </a:r>
          </a:p>
        </p:txBody>
      </p:sp>
      <p:sp>
        <p:nvSpPr>
          <p:cNvPr id="24" name="Freeform 24"/>
          <p:cNvSpPr/>
          <p:nvPr/>
        </p:nvSpPr>
        <p:spPr>
          <a:xfrm rot="-10800000">
            <a:off x="5358710" y="8489511"/>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grpSp>
        <p:nvGrpSpPr>
          <p:cNvPr id="25" name="Group 25"/>
          <p:cNvGrpSpPr/>
          <p:nvPr/>
        </p:nvGrpSpPr>
        <p:grpSpPr>
          <a:xfrm>
            <a:off x="-1122505" y="7933556"/>
            <a:ext cx="3652640" cy="3163204"/>
            <a:chOff x="0" y="0"/>
            <a:chExt cx="3619627" cy="3134614"/>
          </a:xfrm>
        </p:grpSpPr>
        <p:sp>
          <p:nvSpPr>
            <p:cNvPr id="26" name="Freeform 26"/>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27" name="Group 27"/>
          <p:cNvGrpSpPr/>
          <p:nvPr/>
        </p:nvGrpSpPr>
        <p:grpSpPr>
          <a:xfrm>
            <a:off x="1342221" y="9092860"/>
            <a:ext cx="2089416" cy="1809444"/>
            <a:chOff x="0" y="0"/>
            <a:chExt cx="3619627" cy="3134614"/>
          </a:xfrm>
        </p:grpSpPr>
        <p:sp>
          <p:nvSpPr>
            <p:cNvPr id="28" name="Freeform 28"/>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A181"/>
            </a:solidFill>
          </p:spPr>
          <p:txBody>
            <a:bodyPr/>
            <a:lstStyle/>
            <a:p>
              <a:endParaRPr lang="fr-FR"/>
            </a:p>
          </p:txBody>
        </p:sp>
      </p:grpSp>
    </p:spTree>
  </p:cSld>
  <p:clrMapOvr>
    <a:masterClrMapping/>
  </p:clrMapOvr>
  <p:transition spd="med">
    <p:pull/>
  </p:transition>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90</a:t>
            </a:r>
          </a:p>
        </p:txBody>
      </p:sp>
      <p:sp>
        <p:nvSpPr>
          <p:cNvPr id="4" name="TextBox 4"/>
          <p:cNvSpPr txBox="1"/>
          <p:nvPr/>
        </p:nvSpPr>
        <p:spPr>
          <a:xfrm>
            <a:off x="1028700" y="4625950"/>
            <a:ext cx="16230600" cy="1539875"/>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Une fois élu, le nouveau PRIMARY prend en charge les opérations d'écriture. Les clients peuvent alors se connecter à ce nouveau PRIMARY pour continuer leurs opérations.</a:t>
            </a:r>
          </a:p>
        </p:txBody>
      </p:sp>
      <p:grpSp>
        <p:nvGrpSpPr>
          <p:cNvPr id="5" name="Group 5"/>
          <p:cNvGrpSpPr/>
          <p:nvPr/>
        </p:nvGrpSpPr>
        <p:grpSpPr>
          <a:xfrm rot="-10800000">
            <a:off x="-138683" y="-1264163"/>
            <a:ext cx="3031532" cy="2625321"/>
            <a:chOff x="0" y="0"/>
            <a:chExt cx="3619627" cy="3134614"/>
          </a:xfrm>
        </p:grpSpPr>
        <p:sp>
          <p:nvSpPr>
            <p:cNvPr id="6" name="Freeform 6"/>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txBody>
            <a:bodyPr/>
            <a:lstStyle/>
            <a:p>
              <a:endParaRPr lang="fr-FR"/>
            </a:p>
          </p:txBody>
        </p:sp>
      </p:grpSp>
      <p:sp>
        <p:nvSpPr>
          <p:cNvPr id="7" name="TextBox 7"/>
          <p:cNvSpPr txBox="1"/>
          <p:nvPr/>
        </p:nvSpPr>
        <p:spPr>
          <a:xfrm>
            <a:off x="1926250" y="1425999"/>
            <a:ext cx="14435501" cy="1095375"/>
          </a:xfrm>
          <a:prstGeom prst="rect">
            <a:avLst/>
          </a:prstGeom>
        </p:spPr>
        <p:txBody>
          <a:bodyPr lIns="0" tIns="0" rIns="0" bIns="0" rtlCol="0" anchor="t">
            <a:spAutoFit/>
          </a:bodyPr>
          <a:lstStyle/>
          <a:p>
            <a:pPr marL="0" lvl="0" indent="0" algn="ctr">
              <a:lnSpc>
                <a:spcPts val="7800"/>
              </a:lnSpc>
              <a:spcBef>
                <a:spcPct val="0"/>
              </a:spcBef>
            </a:pPr>
            <a:r>
              <a:rPr lang="en-US" sz="6000" b="1">
                <a:solidFill>
                  <a:srgbClr val="FCFCFC"/>
                </a:solidFill>
                <a:latin typeface="Tajawal Bold Bold"/>
                <a:ea typeface="Tajawal Bold Bold"/>
                <a:cs typeface="Tajawal Bold Bold"/>
                <a:sym typeface="Tajawal Bold Bold"/>
              </a:rPr>
              <a:t>PRINCIPE DE BASCULEMENT AUTOMATQUE</a:t>
            </a:r>
          </a:p>
        </p:txBody>
      </p:sp>
      <p:grpSp>
        <p:nvGrpSpPr>
          <p:cNvPr id="8" name="Group 8"/>
          <p:cNvGrpSpPr/>
          <p:nvPr/>
        </p:nvGrpSpPr>
        <p:grpSpPr>
          <a:xfrm rot="-10800000">
            <a:off x="-2063203" y="-402856"/>
            <a:ext cx="3480308" cy="3013963"/>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0" name="TextBox 10"/>
          <p:cNvSpPr txBox="1"/>
          <p:nvPr/>
        </p:nvSpPr>
        <p:spPr>
          <a:xfrm>
            <a:off x="1028700" y="3887762"/>
            <a:ext cx="9456464" cy="676275"/>
          </a:xfrm>
          <a:prstGeom prst="rect">
            <a:avLst/>
          </a:prstGeom>
        </p:spPr>
        <p:txBody>
          <a:bodyPr lIns="0" tIns="0" rIns="0" bIns="0" rtlCol="0" anchor="t">
            <a:spAutoFit/>
          </a:bodyPr>
          <a:lstStyle/>
          <a:p>
            <a:pPr algn="just">
              <a:lnSpc>
                <a:spcPts val="4799"/>
              </a:lnSpc>
            </a:pPr>
            <a:r>
              <a:rPr lang="en-US" sz="3999" b="1">
                <a:solidFill>
                  <a:srgbClr val="FDB034"/>
                </a:solidFill>
                <a:latin typeface="Tajawal Bold Bold"/>
                <a:ea typeface="Tajawal Bold Bold"/>
                <a:cs typeface="Tajawal Bold Bold"/>
                <a:sym typeface="Tajawal Bold Bold"/>
              </a:rPr>
              <a:t>3. PORMOTION D’UN NOUVEAU PRIMAIRE</a:t>
            </a:r>
          </a:p>
        </p:txBody>
      </p:sp>
      <p:sp>
        <p:nvSpPr>
          <p:cNvPr id="11" name="AutoShape 11"/>
          <p:cNvSpPr/>
          <p:nvPr/>
        </p:nvSpPr>
        <p:spPr>
          <a:xfrm>
            <a:off x="11179937" y="4139748"/>
            <a:ext cx="4762500" cy="62340"/>
          </a:xfrm>
          <a:prstGeom prst="rect">
            <a:avLst/>
          </a:prstGeom>
          <a:solidFill>
            <a:srgbClr val="FDB034"/>
          </a:solidFill>
          <a:ln w="19050" cap="sq">
            <a:solidFill>
              <a:srgbClr val="FDB034"/>
            </a:solidFill>
            <a:prstDash val="solid"/>
            <a:miter/>
          </a:ln>
        </p:spPr>
        <p:txBody>
          <a:bodyPr/>
          <a:lstStyle/>
          <a:p>
            <a:endParaRPr lang="fr-FR"/>
          </a:p>
        </p:txBody>
      </p:sp>
      <p:sp>
        <p:nvSpPr>
          <p:cNvPr id="12" name="TextBox 12"/>
          <p:cNvSpPr txBox="1"/>
          <p:nvPr/>
        </p:nvSpPr>
        <p:spPr>
          <a:xfrm>
            <a:off x="5278602" y="7442175"/>
            <a:ext cx="8467083" cy="568325"/>
          </a:xfrm>
          <a:prstGeom prst="rect">
            <a:avLst/>
          </a:prstGeom>
        </p:spPr>
        <p:txBody>
          <a:bodyPr lIns="0" tIns="0" rIns="0" bIns="0" rtlCol="0" anchor="t">
            <a:spAutoFit/>
          </a:bodyPr>
          <a:lstStyle/>
          <a:p>
            <a:pPr algn="just">
              <a:lnSpc>
                <a:spcPts val="3850"/>
              </a:lnSpc>
            </a:pPr>
            <a:r>
              <a:rPr lang="en-US" sz="3500">
                <a:solidFill>
                  <a:srgbClr val="FCFCFC"/>
                </a:solidFill>
                <a:latin typeface="Times New Roman"/>
                <a:ea typeface="Times New Roman"/>
                <a:cs typeface="Times New Roman"/>
                <a:sym typeface="Times New Roman"/>
              </a:rPr>
              <a:t>Pour assurer la cohérence des données.</a:t>
            </a:r>
          </a:p>
        </p:txBody>
      </p:sp>
      <p:sp>
        <p:nvSpPr>
          <p:cNvPr id="13" name="TextBox 13"/>
          <p:cNvSpPr txBox="1"/>
          <p:nvPr/>
        </p:nvSpPr>
        <p:spPr>
          <a:xfrm>
            <a:off x="9788534" y="6804000"/>
            <a:ext cx="5877391" cy="676275"/>
          </a:xfrm>
          <a:prstGeom prst="rect">
            <a:avLst/>
          </a:prstGeom>
        </p:spPr>
        <p:txBody>
          <a:bodyPr lIns="0" tIns="0" rIns="0" bIns="0" rtlCol="0" anchor="t">
            <a:spAutoFit/>
          </a:bodyPr>
          <a:lstStyle/>
          <a:p>
            <a:pPr algn="just">
              <a:lnSpc>
                <a:spcPts val="4799"/>
              </a:lnSpc>
            </a:pPr>
            <a:r>
              <a:rPr lang="en-US" sz="3999" b="1">
                <a:solidFill>
                  <a:srgbClr val="FDB034"/>
                </a:solidFill>
                <a:latin typeface="Tajawal Bold Bold"/>
                <a:ea typeface="Tajawal Bold Bold"/>
                <a:cs typeface="Tajawal Bold Bold"/>
                <a:sym typeface="Tajawal Bold Bold"/>
              </a:rPr>
              <a:t>4. SYNCHRONISATION</a:t>
            </a:r>
          </a:p>
        </p:txBody>
      </p:sp>
      <p:sp>
        <p:nvSpPr>
          <p:cNvPr id="14" name="AutoShape 14"/>
          <p:cNvSpPr/>
          <p:nvPr/>
        </p:nvSpPr>
        <p:spPr>
          <a:xfrm>
            <a:off x="3742235" y="7062939"/>
            <a:ext cx="4762500" cy="62340"/>
          </a:xfrm>
          <a:prstGeom prst="rect">
            <a:avLst/>
          </a:prstGeom>
          <a:solidFill>
            <a:srgbClr val="FDB034"/>
          </a:solidFill>
          <a:ln w="19050" cap="sq">
            <a:solidFill>
              <a:srgbClr val="FDB034"/>
            </a:solidFill>
            <a:prstDash val="solid"/>
            <a:miter/>
          </a:ln>
        </p:spPr>
        <p:txBody>
          <a:bodyPr/>
          <a:lstStyle/>
          <a:p>
            <a:endParaRPr lang="fr-FR"/>
          </a:p>
        </p:txBody>
      </p:sp>
    </p:spTree>
  </p:cSld>
  <p:clrMapOvr>
    <a:masterClrMapping/>
  </p:clrMapOvr>
  <p:transition spd="med">
    <p:pull/>
  </p:transition>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91</a:t>
            </a:r>
          </a:p>
        </p:txBody>
      </p:sp>
      <p:sp>
        <p:nvSpPr>
          <p:cNvPr id="3" name="TextBox 3"/>
          <p:cNvSpPr txBox="1"/>
          <p:nvPr/>
        </p:nvSpPr>
        <p:spPr>
          <a:xfrm>
            <a:off x="1028700" y="1809472"/>
            <a:ext cx="5994053" cy="2380616"/>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confg = rs.conf()</a:t>
            </a:r>
          </a:p>
          <a:p>
            <a:pPr algn="l">
              <a:lnSpc>
                <a:spcPts val="4759"/>
              </a:lnSpc>
              <a:spcBef>
                <a:spcPct val="0"/>
              </a:spcBef>
            </a:pPr>
            <a:r>
              <a:rPr lang="en-US" sz="3399">
                <a:solidFill>
                  <a:srgbClr val="FFFFFF"/>
                </a:solidFill>
                <a:latin typeface="Open Sans"/>
                <a:ea typeface="Open Sans"/>
                <a:cs typeface="Open Sans"/>
                <a:sym typeface="Open Sans"/>
              </a:rPr>
              <a:t>confg.members[0].priority = 2</a:t>
            </a:r>
          </a:p>
          <a:p>
            <a:pPr algn="l">
              <a:lnSpc>
                <a:spcPts val="4759"/>
              </a:lnSpc>
              <a:spcBef>
                <a:spcPct val="0"/>
              </a:spcBef>
            </a:pPr>
            <a:r>
              <a:rPr lang="en-US" sz="3399">
                <a:solidFill>
                  <a:srgbClr val="FFFFFF"/>
                </a:solidFill>
                <a:latin typeface="Open Sans"/>
                <a:ea typeface="Open Sans"/>
                <a:cs typeface="Open Sans"/>
                <a:sym typeface="Open Sans"/>
              </a:rPr>
              <a:t>confg.members[1].priority = 1</a:t>
            </a:r>
          </a:p>
          <a:p>
            <a:pPr algn="l">
              <a:lnSpc>
                <a:spcPts val="4759"/>
              </a:lnSpc>
              <a:spcBef>
                <a:spcPct val="0"/>
              </a:spcBef>
            </a:pPr>
            <a:r>
              <a:rPr lang="en-US" sz="3399">
                <a:solidFill>
                  <a:srgbClr val="FFFFFF"/>
                </a:solidFill>
                <a:latin typeface="Open Sans"/>
                <a:ea typeface="Open Sans"/>
                <a:cs typeface="Open Sans"/>
                <a:sym typeface="Open Sans"/>
              </a:rPr>
              <a:t>confg.members[2].priority = 1</a:t>
            </a:r>
          </a:p>
        </p:txBody>
      </p:sp>
      <p:sp>
        <p:nvSpPr>
          <p:cNvPr id="4" name="TextBox 4"/>
          <p:cNvSpPr txBox="1"/>
          <p:nvPr/>
        </p:nvSpPr>
        <p:spPr>
          <a:xfrm>
            <a:off x="10895496" y="2958504"/>
            <a:ext cx="6226050" cy="673100"/>
          </a:xfrm>
          <a:prstGeom prst="rect">
            <a:avLst/>
          </a:prstGeom>
        </p:spPr>
        <p:txBody>
          <a:bodyPr lIns="0" tIns="0" rIns="0" bIns="0" rtlCol="0" anchor="t">
            <a:spAutoFit/>
          </a:bodyPr>
          <a:lstStyle/>
          <a:p>
            <a:pPr marL="0" lvl="0" indent="0" algn="ctr">
              <a:lnSpc>
                <a:spcPts val="4900"/>
              </a:lnSpc>
              <a:spcBef>
                <a:spcPct val="0"/>
              </a:spcBef>
            </a:pPr>
            <a:r>
              <a:rPr lang="en-US" sz="3500" u="none" strike="noStrike">
                <a:solidFill>
                  <a:srgbClr val="FDB034"/>
                </a:solidFill>
                <a:latin typeface="Times New Roman"/>
                <a:ea typeface="Times New Roman"/>
                <a:cs typeface="Times New Roman"/>
                <a:sym typeface="Times New Roman"/>
              </a:rPr>
              <a:t>Modifier les priorités des nœuds.</a:t>
            </a:r>
          </a:p>
        </p:txBody>
      </p:sp>
      <p:sp>
        <p:nvSpPr>
          <p:cNvPr id="5" name="TextBox 5"/>
          <p:cNvSpPr txBox="1"/>
          <p:nvPr/>
        </p:nvSpPr>
        <p:spPr>
          <a:xfrm>
            <a:off x="6289931" y="4270609"/>
            <a:ext cx="9211131" cy="1292225"/>
          </a:xfrm>
          <a:prstGeom prst="rect">
            <a:avLst/>
          </a:prstGeom>
        </p:spPr>
        <p:txBody>
          <a:bodyPr lIns="0" tIns="0" rIns="0" bIns="0" rtlCol="0" anchor="t">
            <a:spAutoFit/>
          </a:bodyPr>
          <a:lstStyle/>
          <a:p>
            <a:pPr marL="0" lvl="0" indent="0" algn="just">
              <a:lnSpc>
                <a:spcPts val="4900"/>
              </a:lnSpc>
              <a:spcBef>
                <a:spcPct val="0"/>
              </a:spcBef>
            </a:pPr>
            <a:r>
              <a:rPr lang="en-US" sz="3500" u="none" strike="noStrike">
                <a:solidFill>
                  <a:srgbClr val="FDB034"/>
                </a:solidFill>
                <a:latin typeface="Times New Roman"/>
                <a:ea typeface="Times New Roman"/>
                <a:cs typeface="Times New Roman"/>
                <a:sym typeface="Times New Roman"/>
              </a:rPr>
              <a:t>Donner à mongo1 une priorité plus élevée pour qu’il soit préféré comme PRIMARY.</a:t>
            </a:r>
          </a:p>
        </p:txBody>
      </p:sp>
      <p:sp>
        <p:nvSpPr>
          <p:cNvPr id="6" name="TextBox 6"/>
          <p:cNvSpPr txBox="1"/>
          <p:nvPr/>
        </p:nvSpPr>
        <p:spPr>
          <a:xfrm>
            <a:off x="1031727" y="8085455"/>
            <a:ext cx="2329458" cy="580391"/>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rs.slaveOk()</a:t>
            </a:r>
          </a:p>
        </p:txBody>
      </p:sp>
      <p:sp>
        <p:nvSpPr>
          <p:cNvPr id="7" name="TextBox 7"/>
          <p:cNvSpPr txBox="1"/>
          <p:nvPr/>
        </p:nvSpPr>
        <p:spPr>
          <a:xfrm>
            <a:off x="10242262" y="7966075"/>
            <a:ext cx="6879284" cy="1292225"/>
          </a:xfrm>
          <a:prstGeom prst="rect">
            <a:avLst/>
          </a:prstGeom>
        </p:spPr>
        <p:txBody>
          <a:bodyPr lIns="0" tIns="0" rIns="0" bIns="0" rtlCol="0" anchor="t">
            <a:spAutoFit/>
          </a:bodyPr>
          <a:lstStyle/>
          <a:p>
            <a:pPr marL="0" lvl="0" indent="0" algn="just">
              <a:lnSpc>
                <a:spcPts val="4900"/>
              </a:lnSpc>
              <a:spcBef>
                <a:spcPct val="0"/>
              </a:spcBef>
            </a:pPr>
            <a:r>
              <a:rPr lang="en-US" sz="3500" u="none" strike="noStrike">
                <a:solidFill>
                  <a:srgbClr val="FDB034"/>
                </a:solidFill>
                <a:latin typeface="Times New Roman"/>
                <a:ea typeface="Times New Roman"/>
                <a:cs typeface="Times New Roman"/>
                <a:sym typeface="Times New Roman"/>
              </a:rPr>
              <a:t>Autorise la lecture sur un nœud secondaire dans le shell si nécessaire.</a:t>
            </a:r>
          </a:p>
        </p:txBody>
      </p:sp>
      <p:sp>
        <p:nvSpPr>
          <p:cNvPr id="8" name="TextBox 8"/>
          <p:cNvSpPr txBox="1"/>
          <p:nvPr/>
        </p:nvSpPr>
        <p:spPr>
          <a:xfrm>
            <a:off x="12228299" y="6006802"/>
            <a:ext cx="3953078" cy="673100"/>
          </a:xfrm>
          <a:prstGeom prst="rect">
            <a:avLst/>
          </a:prstGeom>
        </p:spPr>
        <p:txBody>
          <a:bodyPr lIns="0" tIns="0" rIns="0" bIns="0" rtlCol="0" anchor="t">
            <a:spAutoFit/>
          </a:bodyPr>
          <a:lstStyle/>
          <a:p>
            <a:pPr marL="0" lvl="0" indent="0" algn="l">
              <a:lnSpc>
                <a:spcPts val="4900"/>
              </a:lnSpc>
              <a:spcBef>
                <a:spcPct val="0"/>
              </a:spcBef>
            </a:pPr>
            <a:r>
              <a:rPr lang="en-US" sz="3500" u="none" strike="noStrike">
                <a:solidFill>
                  <a:srgbClr val="FDB034"/>
                </a:solidFill>
                <a:latin typeface="Times New Roman"/>
                <a:ea typeface="Times New Roman"/>
                <a:cs typeface="Times New Roman"/>
                <a:sym typeface="Times New Roman"/>
              </a:rPr>
              <a:t>Reconfiguration.</a:t>
            </a:r>
          </a:p>
        </p:txBody>
      </p:sp>
      <p:sp>
        <p:nvSpPr>
          <p:cNvPr id="9" name="TextBox 9"/>
          <p:cNvSpPr txBox="1"/>
          <p:nvPr/>
        </p:nvSpPr>
        <p:spPr>
          <a:xfrm>
            <a:off x="1028700" y="7049156"/>
            <a:ext cx="5991523" cy="580391"/>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confg.members[x].priority = n</a:t>
            </a:r>
          </a:p>
        </p:txBody>
      </p:sp>
      <p:sp>
        <p:nvSpPr>
          <p:cNvPr id="10" name="TextBox 10"/>
          <p:cNvSpPr txBox="1"/>
          <p:nvPr/>
        </p:nvSpPr>
        <p:spPr>
          <a:xfrm>
            <a:off x="12228299" y="6986438"/>
            <a:ext cx="4744623" cy="673100"/>
          </a:xfrm>
          <a:prstGeom prst="rect">
            <a:avLst/>
          </a:prstGeom>
        </p:spPr>
        <p:txBody>
          <a:bodyPr lIns="0" tIns="0" rIns="0" bIns="0" rtlCol="0" anchor="t">
            <a:spAutoFit/>
          </a:bodyPr>
          <a:lstStyle/>
          <a:p>
            <a:pPr marL="0" lvl="0" indent="0" algn="l">
              <a:lnSpc>
                <a:spcPts val="4900"/>
              </a:lnSpc>
              <a:spcBef>
                <a:spcPct val="0"/>
              </a:spcBef>
            </a:pPr>
            <a:r>
              <a:rPr lang="en-US" sz="3500" u="none" strike="noStrike">
                <a:solidFill>
                  <a:srgbClr val="FDB034"/>
                </a:solidFill>
                <a:latin typeface="Times New Roman"/>
                <a:ea typeface="Times New Roman"/>
                <a:cs typeface="Times New Roman"/>
                <a:sym typeface="Times New Roman"/>
              </a:rPr>
              <a:t>Définition des priorités.</a:t>
            </a:r>
          </a:p>
        </p:txBody>
      </p:sp>
      <p:sp>
        <p:nvSpPr>
          <p:cNvPr id="11" name="TextBox 11"/>
          <p:cNvSpPr txBox="1"/>
          <p:nvPr/>
        </p:nvSpPr>
        <p:spPr>
          <a:xfrm>
            <a:off x="390897" y="736349"/>
            <a:ext cx="17506206" cy="958850"/>
          </a:xfrm>
          <a:prstGeom prst="rect">
            <a:avLst/>
          </a:prstGeom>
        </p:spPr>
        <p:txBody>
          <a:bodyPr lIns="0" tIns="0" rIns="0" bIns="0" rtlCol="0" anchor="t">
            <a:spAutoFit/>
          </a:bodyPr>
          <a:lstStyle/>
          <a:p>
            <a:pPr algn="ctr">
              <a:lnSpc>
                <a:spcPts val="7000"/>
              </a:lnSpc>
              <a:spcBef>
                <a:spcPct val="0"/>
              </a:spcBef>
            </a:pPr>
            <a:r>
              <a:rPr lang="en-US" sz="5000" b="1">
                <a:solidFill>
                  <a:srgbClr val="A4E473"/>
                </a:solidFill>
                <a:latin typeface="Tajawal Bold Bold"/>
                <a:ea typeface="Tajawal Bold Bold"/>
                <a:cs typeface="Tajawal Bold Bold"/>
                <a:sym typeface="Tajawal Bold Bold"/>
              </a:rPr>
              <a:t>5. DÉPLOIEMENT PERSONNALISÉ (OPTIONEL)</a:t>
            </a:r>
          </a:p>
        </p:txBody>
      </p:sp>
      <p:sp>
        <p:nvSpPr>
          <p:cNvPr id="12" name="AutoShape 12"/>
          <p:cNvSpPr/>
          <p:nvPr/>
        </p:nvSpPr>
        <p:spPr>
          <a:xfrm>
            <a:off x="7728200" y="3356967"/>
            <a:ext cx="2831600" cy="19050"/>
          </a:xfrm>
          <a:prstGeom prst="line">
            <a:avLst/>
          </a:prstGeom>
          <a:ln w="66675" cap="flat">
            <a:solidFill>
              <a:srgbClr val="FDB034"/>
            </a:solidFill>
            <a:prstDash val="sysDot"/>
            <a:headEnd type="none" w="sm" len="sm"/>
            <a:tailEnd type="triangle" w="lg" len="med"/>
          </a:ln>
        </p:spPr>
        <p:txBody>
          <a:bodyPr/>
          <a:lstStyle/>
          <a:p>
            <a:endParaRPr lang="fr-FR"/>
          </a:p>
        </p:txBody>
      </p:sp>
      <p:sp>
        <p:nvSpPr>
          <p:cNvPr id="13" name="TextBox 13"/>
          <p:cNvSpPr txBox="1"/>
          <p:nvPr/>
        </p:nvSpPr>
        <p:spPr>
          <a:xfrm>
            <a:off x="1028700" y="6083002"/>
            <a:ext cx="3508772" cy="580391"/>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rs.reconfig(confg)</a:t>
            </a:r>
          </a:p>
        </p:txBody>
      </p:sp>
      <p:sp>
        <p:nvSpPr>
          <p:cNvPr id="14" name="AutoShape 14"/>
          <p:cNvSpPr/>
          <p:nvPr/>
        </p:nvSpPr>
        <p:spPr>
          <a:xfrm>
            <a:off x="3755984" y="4404563"/>
            <a:ext cx="1678010" cy="463329"/>
          </a:xfrm>
          <a:prstGeom prst="line">
            <a:avLst/>
          </a:prstGeom>
          <a:ln w="66675" cap="flat">
            <a:solidFill>
              <a:srgbClr val="FDB034"/>
            </a:solidFill>
            <a:prstDash val="sysDot"/>
            <a:headEnd type="none" w="sm" len="sm"/>
            <a:tailEnd type="triangle" w="lg" len="med"/>
          </a:ln>
        </p:spPr>
        <p:txBody>
          <a:bodyPr/>
          <a:lstStyle/>
          <a:p>
            <a:endParaRPr lang="fr-FR"/>
          </a:p>
        </p:txBody>
      </p:sp>
      <p:sp>
        <p:nvSpPr>
          <p:cNvPr id="15" name="AutoShape 15"/>
          <p:cNvSpPr/>
          <p:nvPr/>
        </p:nvSpPr>
        <p:spPr>
          <a:xfrm>
            <a:off x="7728424" y="6397010"/>
            <a:ext cx="2831600" cy="19050"/>
          </a:xfrm>
          <a:prstGeom prst="line">
            <a:avLst/>
          </a:prstGeom>
          <a:ln w="66675" cap="flat">
            <a:solidFill>
              <a:srgbClr val="FDB034"/>
            </a:solidFill>
            <a:prstDash val="sysDot"/>
            <a:headEnd type="none" w="sm" len="sm"/>
            <a:tailEnd type="triangle" w="lg" len="med"/>
          </a:ln>
        </p:spPr>
        <p:txBody>
          <a:bodyPr/>
          <a:lstStyle/>
          <a:p>
            <a:endParaRPr lang="fr-FR"/>
          </a:p>
        </p:txBody>
      </p:sp>
      <p:sp>
        <p:nvSpPr>
          <p:cNvPr id="16" name="AutoShape 16"/>
          <p:cNvSpPr/>
          <p:nvPr/>
        </p:nvSpPr>
        <p:spPr>
          <a:xfrm>
            <a:off x="7718451" y="7372689"/>
            <a:ext cx="2831600" cy="19050"/>
          </a:xfrm>
          <a:prstGeom prst="line">
            <a:avLst/>
          </a:prstGeom>
          <a:ln w="66675" cap="flat">
            <a:solidFill>
              <a:srgbClr val="FDB034"/>
            </a:solidFill>
            <a:prstDash val="sysDot"/>
            <a:headEnd type="none" w="sm" len="sm"/>
            <a:tailEnd type="triangle" w="lg" len="med"/>
          </a:ln>
        </p:spPr>
        <p:txBody>
          <a:bodyPr/>
          <a:lstStyle/>
          <a:p>
            <a:endParaRPr lang="fr-FR"/>
          </a:p>
        </p:txBody>
      </p:sp>
      <p:sp>
        <p:nvSpPr>
          <p:cNvPr id="17" name="AutoShape 17"/>
          <p:cNvSpPr/>
          <p:nvPr/>
        </p:nvSpPr>
        <p:spPr>
          <a:xfrm>
            <a:off x="6312624" y="8442324"/>
            <a:ext cx="2831600" cy="19050"/>
          </a:xfrm>
          <a:prstGeom prst="line">
            <a:avLst/>
          </a:prstGeom>
          <a:ln w="66675" cap="flat">
            <a:solidFill>
              <a:srgbClr val="FDB034"/>
            </a:solidFill>
            <a:prstDash val="sysDot"/>
            <a:headEnd type="none" w="sm" len="sm"/>
            <a:tailEnd type="triangle" w="lg" len="med"/>
          </a:ln>
        </p:spPr>
        <p:txBody>
          <a:bodyPr/>
          <a:lstStyle/>
          <a:p>
            <a:endParaRPr lang="fr-FR"/>
          </a:p>
        </p:txBody>
      </p:sp>
      <p:grpSp>
        <p:nvGrpSpPr>
          <p:cNvPr id="18" name="Group 18"/>
          <p:cNvGrpSpPr/>
          <p:nvPr/>
        </p:nvGrpSpPr>
        <p:grpSpPr>
          <a:xfrm rot="-10800000">
            <a:off x="-3056904" y="8683625"/>
            <a:ext cx="5630696" cy="4876209"/>
            <a:chOff x="0" y="0"/>
            <a:chExt cx="3619627" cy="3134614"/>
          </a:xfrm>
        </p:grpSpPr>
        <p:sp>
          <p:nvSpPr>
            <p:cNvPr id="19" name="Freeform 1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20" name="Group 20"/>
          <p:cNvGrpSpPr/>
          <p:nvPr/>
        </p:nvGrpSpPr>
        <p:grpSpPr>
          <a:xfrm rot="-10800000">
            <a:off x="1235442" y="9204496"/>
            <a:ext cx="2676700" cy="2318035"/>
            <a:chOff x="0" y="0"/>
            <a:chExt cx="3619627" cy="3134614"/>
          </a:xfrm>
        </p:grpSpPr>
        <p:sp>
          <p:nvSpPr>
            <p:cNvPr id="21" name="Freeform 2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92</a:t>
            </a:r>
          </a:p>
        </p:txBody>
      </p:sp>
      <p:sp>
        <p:nvSpPr>
          <p:cNvPr id="3" name="TextBox 3"/>
          <p:cNvSpPr txBox="1"/>
          <p:nvPr/>
        </p:nvSpPr>
        <p:spPr>
          <a:xfrm>
            <a:off x="909701" y="4234406"/>
            <a:ext cx="16468597" cy="1292225"/>
          </a:xfrm>
          <a:prstGeom prst="rect">
            <a:avLst/>
          </a:prstGeom>
        </p:spPr>
        <p:txBody>
          <a:bodyPr lIns="0" tIns="0" rIns="0" bIns="0" rtlCol="0" anchor="t">
            <a:spAutoFit/>
          </a:bodyPr>
          <a:lstStyle/>
          <a:p>
            <a:pPr algn="just">
              <a:lnSpc>
                <a:spcPts val="4900"/>
              </a:lnSpc>
              <a:spcBef>
                <a:spcPct val="0"/>
              </a:spcBef>
            </a:pPr>
            <a:r>
              <a:rPr lang="en-US" sz="3500">
                <a:solidFill>
                  <a:srgbClr val="FCFCFC"/>
                </a:solidFill>
                <a:latin typeface="Times New Roman"/>
                <a:ea typeface="Times New Roman"/>
                <a:cs typeface="Times New Roman"/>
                <a:sym typeface="Times New Roman"/>
              </a:rPr>
              <a:t>1. Arrêt du primaire (mongo1) pour tester le basculement automatique : MongoDB élira automatiquement un autre PRIMARY parmi les secondaires.</a:t>
            </a:r>
          </a:p>
        </p:txBody>
      </p:sp>
      <p:sp>
        <p:nvSpPr>
          <p:cNvPr id="4" name="TextBox 4"/>
          <p:cNvSpPr txBox="1"/>
          <p:nvPr/>
        </p:nvSpPr>
        <p:spPr>
          <a:xfrm>
            <a:off x="909701" y="5710146"/>
            <a:ext cx="16468597" cy="673100"/>
          </a:xfrm>
          <a:prstGeom prst="rect">
            <a:avLst/>
          </a:prstGeom>
        </p:spPr>
        <p:txBody>
          <a:bodyPr lIns="0" tIns="0" rIns="0" bIns="0" rtlCol="0" anchor="t">
            <a:spAutoFit/>
          </a:bodyPr>
          <a:lstStyle/>
          <a:p>
            <a:pPr marL="0" lvl="0" indent="0" algn="just">
              <a:lnSpc>
                <a:spcPts val="4900"/>
              </a:lnSpc>
              <a:spcBef>
                <a:spcPct val="0"/>
              </a:spcBef>
            </a:pPr>
            <a:r>
              <a:rPr lang="en-US" sz="3500" u="none" strike="noStrike">
                <a:solidFill>
                  <a:srgbClr val="FCFCFC"/>
                </a:solidFill>
                <a:latin typeface="Times New Roman"/>
                <a:ea typeface="Times New Roman"/>
                <a:cs typeface="Times New Roman"/>
                <a:sym typeface="Times New Roman"/>
              </a:rPr>
              <a:t>2. Vérification du nouveau PRIMARY en exécutant la commande rs.status()</a:t>
            </a:r>
          </a:p>
        </p:txBody>
      </p:sp>
      <p:sp>
        <p:nvSpPr>
          <p:cNvPr id="5" name="TextBox 5"/>
          <p:cNvSpPr txBox="1"/>
          <p:nvPr/>
        </p:nvSpPr>
        <p:spPr>
          <a:xfrm>
            <a:off x="390897" y="3200557"/>
            <a:ext cx="17506206" cy="958850"/>
          </a:xfrm>
          <a:prstGeom prst="rect">
            <a:avLst/>
          </a:prstGeom>
        </p:spPr>
        <p:txBody>
          <a:bodyPr lIns="0" tIns="0" rIns="0" bIns="0" rtlCol="0" anchor="t">
            <a:spAutoFit/>
          </a:bodyPr>
          <a:lstStyle/>
          <a:p>
            <a:pPr algn="ctr">
              <a:lnSpc>
                <a:spcPts val="7000"/>
              </a:lnSpc>
              <a:spcBef>
                <a:spcPct val="0"/>
              </a:spcBef>
            </a:pPr>
            <a:r>
              <a:rPr lang="en-US" sz="5000" b="1">
                <a:solidFill>
                  <a:srgbClr val="A4E473"/>
                </a:solidFill>
                <a:latin typeface="Tajawal Bold Bold"/>
                <a:ea typeface="Tajawal Bold Bold"/>
                <a:cs typeface="Tajawal Bold Bold"/>
                <a:sym typeface="Tajawal Bold Bold"/>
              </a:rPr>
              <a:t>6. TEST DU DÉPLOIEMENT</a:t>
            </a:r>
          </a:p>
        </p:txBody>
      </p:sp>
      <p:grpSp>
        <p:nvGrpSpPr>
          <p:cNvPr id="6" name="Group 6"/>
          <p:cNvGrpSpPr/>
          <p:nvPr/>
        </p:nvGrpSpPr>
        <p:grpSpPr>
          <a:xfrm>
            <a:off x="15360033" y="-2875481"/>
            <a:ext cx="5630696" cy="4876209"/>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8" name="Group 8"/>
          <p:cNvGrpSpPr/>
          <p:nvPr/>
        </p:nvGrpSpPr>
        <p:grpSpPr>
          <a:xfrm>
            <a:off x="14021683" y="-1235531"/>
            <a:ext cx="2676700" cy="2318035"/>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Tree>
  </p:cSld>
  <p:clrMapOvr>
    <a:masterClrMapping/>
  </p:clrMapOvr>
  <p:transition spd="med">
    <p:pull/>
  </p:transition>
</p:sld>
</file>

<file path=ppt/slides/slide93.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93</a:t>
            </a:r>
          </a:p>
        </p:txBody>
      </p:sp>
      <p:sp>
        <p:nvSpPr>
          <p:cNvPr id="3" name="TextBox 3"/>
          <p:cNvSpPr txBox="1"/>
          <p:nvPr/>
        </p:nvSpPr>
        <p:spPr>
          <a:xfrm>
            <a:off x="298367" y="855039"/>
            <a:ext cx="6226985" cy="8548348"/>
          </a:xfrm>
          <a:prstGeom prst="rect">
            <a:avLst/>
          </a:prstGeom>
        </p:spPr>
        <p:txBody>
          <a:bodyPr lIns="0" tIns="0" rIns="0" bIns="0" rtlCol="0" anchor="t">
            <a:spAutoFit/>
          </a:bodyPr>
          <a:lstStyle/>
          <a:p>
            <a:pPr algn="l">
              <a:lnSpc>
                <a:spcPts val="2381"/>
              </a:lnSpc>
            </a:pPr>
            <a:r>
              <a:rPr lang="en-US" sz="1700">
                <a:solidFill>
                  <a:srgbClr val="F2EF12"/>
                </a:solidFill>
                <a:latin typeface="Open Sans"/>
                <a:ea typeface="Open Sans"/>
                <a:cs typeface="Open Sans"/>
                <a:sym typeface="Open Sans"/>
              </a:rPr>
              <a:t>{</a:t>
            </a:r>
          </a:p>
          <a:p>
            <a:pPr algn="l">
              <a:lnSpc>
                <a:spcPts val="2381"/>
              </a:lnSpc>
            </a:pPr>
            <a:r>
              <a:rPr lang="en-US" sz="1700">
                <a:solidFill>
                  <a:srgbClr val="F2EF12"/>
                </a:solidFill>
                <a:latin typeface="Open Sans"/>
                <a:ea typeface="Open Sans"/>
                <a:cs typeface="Open Sans"/>
                <a:sym typeface="Open Sans"/>
              </a:rPr>
              <a:t>    "set" : "</a:t>
            </a:r>
            <a:r>
              <a:rPr lang="en-US" sz="1700" b="1">
                <a:solidFill>
                  <a:srgbClr val="F2EF12"/>
                </a:solidFill>
                <a:latin typeface="Open Sans Bold"/>
                <a:ea typeface="Open Sans Bold"/>
                <a:cs typeface="Open Sans Bold"/>
                <a:sym typeface="Open Sans Bold"/>
              </a:rPr>
              <a:t>rs0</a:t>
            </a:r>
            <a:r>
              <a:rPr lang="en-US" sz="1700">
                <a:solidFill>
                  <a:srgbClr val="F2EF12"/>
                </a:solidFill>
                <a:latin typeface="Open Sans"/>
                <a:ea typeface="Open Sans"/>
                <a:cs typeface="Open Sans"/>
                <a:sym typeface="Open Sans"/>
              </a:rPr>
              <a:t>",</a:t>
            </a:r>
          </a:p>
          <a:p>
            <a:pPr algn="l">
              <a:lnSpc>
                <a:spcPts val="2381"/>
              </a:lnSpc>
            </a:pPr>
            <a:r>
              <a:rPr lang="en-US" sz="1700">
                <a:solidFill>
                  <a:srgbClr val="F2EF12"/>
                </a:solidFill>
                <a:latin typeface="Open Sans"/>
                <a:ea typeface="Open Sans"/>
                <a:cs typeface="Open Sans"/>
                <a:sym typeface="Open Sans"/>
              </a:rPr>
              <a:t>    "date" : ISODate("2025-04-17T15:00:00Z"),</a:t>
            </a:r>
          </a:p>
          <a:p>
            <a:pPr algn="l">
              <a:lnSpc>
                <a:spcPts val="2381"/>
              </a:lnSpc>
            </a:pPr>
            <a:r>
              <a:rPr lang="en-US" sz="1700">
                <a:solidFill>
                  <a:srgbClr val="F2EF12"/>
                </a:solidFill>
                <a:latin typeface="Open Sans"/>
                <a:ea typeface="Open Sans"/>
                <a:cs typeface="Open Sans"/>
                <a:sym typeface="Open Sans"/>
              </a:rPr>
              <a:t>    "myState" : 1,</a:t>
            </a:r>
          </a:p>
          <a:p>
            <a:pPr algn="l">
              <a:lnSpc>
                <a:spcPts val="2381"/>
              </a:lnSpc>
              <a:spcBef>
                <a:spcPct val="0"/>
              </a:spcBef>
            </a:pPr>
            <a:r>
              <a:rPr lang="en-US" sz="1700">
                <a:solidFill>
                  <a:srgbClr val="F2EF12"/>
                </a:solidFill>
                <a:latin typeface="Open Sans"/>
                <a:ea typeface="Open Sans"/>
                <a:cs typeface="Open Sans"/>
                <a:sym typeface="Open Sans"/>
              </a:rPr>
              <a:t>    "term" : NumberLong(1),</a:t>
            </a:r>
          </a:p>
          <a:p>
            <a:pPr algn="l">
              <a:lnSpc>
                <a:spcPts val="2381"/>
              </a:lnSpc>
              <a:spcBef>
                <a:spcPct val="0"/>
              </a:spcBef>
            </a:pPr>
            <a:r>
              <a:rPr lang="en-US" sz="1700">
                <a:solidFill>
                  <a:srgbClr val="F2EF12"/>
                </a:solidFill>
                <a:latin typeface="Open Sans"/>
                <a:ea typeface="Open Sans"/>
                <a:cs typeface="Open Sans"/>
                <a:sym typeface="Open Sans"/>
              </a:rPr>
              <a:t>    "syncingTo" : "",</a:t>
            </a:r>
          </a:p>
          <a:p>
            <a:pPr algn="l">
              <a:lnSpc>
                <a:spcPts val="2381"/>
              </a:lnSpc>
              <a:spcBef>
                <a:spcPct val="0"/>
              </a:spcBef>
            </a:pPr>
            <a:r>
              <a:rPr lang="en-US" sz="1700">
                <a:solidFill>
                  <a:srgbClr val="F2EF12"/>
                </a:solidFill>
                <a:latin typeface="Open Sans"/>
                <a:ea typeface="Open Sans"/>
                <a:cs typeface="Open Sans"/>
                <a:sym typeface="Open Sans"/>
              </a:rPr>
              <a:t>    "syncSourceHost" : "",</a:t>
            </a:r>
          </a:p>
          <a:p>
            <a:pPr algn="l">
              <a:lnSpc>
                <a:spcPts val="2381"/>
              </a:lnSpc>
              <a:spcBef>
                <a:spcPct val="0"/>
              </a:spcBef>
            </a:pPr>
            <a:r>
              <a:rPr lang="en-US" sz="1700">
                <a:solidFill>
                  <a:srgbClr val="F2EF12"/>
                </a:solidFill>
                <a:latin typeface="Open Sans"/>
                <a:ea typeface="Open Sans"/>
                <a:cs typeface="Open Sans"/>
                <a:sym typeface="Open Sans"/>
              </a:rPr>
              <a:t>    "syncSourceId" : -1,</a:t>
            </a:r>
          </a:p>
          <a:p>
            <a:pPr algn="l">
              <a:lnSpc>
                <a:spcPts val="2381"/>
              </a:lnSpc>
              <a:spcBef>
                <a:spcPct val="0"/>
              </a:spcBef>
            </a:pPr>
            <a:r>
              <a:rPr lang="en-US" sz="1700">
                <a:solidFill>
                  <a:srgbClr val="F2EF12"/>
                </a:solidFill>
                <a:latin typeface="Open Sans"/>
                <a:ea typeface="Open Sans"/>
                <a:cs typeface="Open Sans"/>
                <a:sym typeface="Open Sans"/>
              </a:rPr>
              <a:t>    "heartbeatIntervalMillis" : NumberLong(2000),</a:t>
            </a:r>
          </a:p>
          <a:p>
            <a:pPr algn="l">
              <a:lnSpc>
                <a:spcPts val="2381"/>
              </a:lnSpc>
              <a:spcBef>
                <a:spcPct val="0"/>
              </a:spcBef>
            </a:pPr>
            <a:r>
              <a:rPr lang="en-US" sz="1700">
                <a:solidFill>
                  <a:srgbClr val="F2EF12"/>
                </a:solidFill>
                <a:latin typeface="Open Sans"/>
                <a:ea typeface="Open Sans"/>
                <a:cs typeface="Open Sans"/>
                <a:sym typeface="Open Sans"/>
              </a:rPr>
              <a:t>    "members" : [</a:t>
            </a:r>
          </a:p>
          <a:p>
            <a:pPr algn="l">
              <a:lnSpc>
                <a:spcPts val="2381"/>
              </a:lnSpc>
              <a:spcBef>
                <a:spcPct val="0"/>
              </a:spcBef>
            </a:pPr>
            <a:r>
              <a:rPr lang="en-US" sz="1700">
                <a:solidFill>
                  <a:srgbClr val="F2EF12"/>
                </a:solidFill>
                <a:latin typeface="Open Sans"/>
                <a:ea typeface="Open Sans"/>
                <a:cs typeface="Open Sans"/>
                <a:sym typeface="Open Sans"/>
              </a:rPr>
              <a:t>        {</a:t>
            </a:r>
          </a:p>
          <a:p>
            <a:pPr algn="l">
              <a:lnSpc>
                <a:spcPts val="2381"/>
              </a:lnSpc>
              <a:spcBef>
                <a:spcPct val="0"/>
              </a:spcBef>
            </a:pPr>
            <a:r>
              <a:rPr lang="en-US" sz="1700">
                <a:solidFill>
                  <a:srgbClr val="F2EF12"/>
                </a:solidFill>
                <a:latin typeface="Open Sans"/>
                <a:ea typeface="Open Sans"/>
                <a:cs typeface="Open Sans"/>
                <a:sym typeface="Open Sans"/>
              </a:rPr>
              <a:t>            "_id" : 0,</a:t>
            </a:r>
          </a:p>
          <a:p>
            <a:pPr algn="l">
              <a:lnSpc>
                <a:spcPts val="2381"/>
              </a:lnSpc>
              <a:spcBef>
                <a:spcPct val="0"/>
              </a:spcBef>
            </a:pPr>
            <a:r>
              <a:rPr lang="en-US" sz="1700">
                <a:solidFill>
                  <a:srgbClr val="F2EF12"/>
                </a:solidFill>
                <a:latin typeface="Open Sans"/>
                <a:ea typeface="Open Sans"/>
                <a:cs typeface="Open Sans"/>
                <a:sym typeface="Open Sans"/>
              </a:rPr>
              <a:t>            "name" : "localhost:</a:t>
            </a:r>
            <a:r>
              <a:rPr lang="en-US" sz="1700" b="1">
                <a:solidFill>
                  <a:srgbClr val="00ED64"/>
                </a:solidFill>
                <a:latin typeface="Open Sans Bold"/>
                <a:ea typeface="Open Sans Bold"/>
                <a:cs typeface="Open Sans Bold"/>
                <a:sym typeface="Open Sans Bold"/>
              </a:rPr>
              <a:t>27017</a:t>
            </a:r>
            <a:r>
              <a:rPr lang="en-US" sz="1700">
                <a:solidFill>
                  <a:srgbClr val="F2EF12"/>
                </a:solidFill>
                <a:latin typeface="Open Sans"/>
                <a:ea typeface="Open Sans"/>
                <a:cs typeface="Open Sans"/>
                <a:sym typeface="Open Sans"/>
              </a:rPr>
              <a:t>",</a:t>
            </a:r>
          </a:p>
          <a:p>
            <a:pPr algn="l">
              <a:lnSpc>
                <a:spcPts val="2381"/>
              </a:lnSpc>
              <a:spcBef>
                <a:spcPct val="0"/>
              </a:spcBef>
            </a:pPr>
            <a:r>
              <a:rPr lang="en-US" sz="1700">
                <a:solidFill>
                  <a:srgbClr val="F2EF12"/>
                </a:solidFill>
                <a:latin typeface="Open Sans"/>
                <a:ea typeface="Open Sans"/>
                <a:cs typeface="Open Sans"/>
                <a:sym typeface="Open Sans"/>
              </a:rPr>
              <a:t>            "health" : 1,</a:t>
            </a:r>
          </a:p>
          <a:p>
            <a:pPr algn="l">
              <a:lnSpc>
                <a:spcPts val="2381"/>
              </a:lnSpc>
              <a:spcBef>
                <a:spcPct val="0"/>
              </a:spcBef>
            </a:pPr>
            <a:r>
              <a:rPr lang="en-US" sz="1700">
                <a:solidFill>
                  <a:srgbClr val="F2EF12"/>
                </a:solidFill>
                <a:latin typeface="Open Sans"/>
                <a:ea typeface="Open Sans"/>
                <a:cs typeface="Open Sans"/>
                <a:sym typeface="Open Sans"/>
              </a:rPr>
              <a:t>            "state" : 1,</a:t>
            </a:r>
          </a:p>
          <a:p>
            <a:pPr algn="l">
              <a:lnSpc>
                <a:spcPts val="2381"/>
              </a:lnSpc>
              <a:spcBef>
                <a:spcPct val="0"/>
              </a:spcBef>
            </a:pPr>
            <a:r>
              <a:rPr lang="en-US" sz="1700">
                <a:solidFill>
                  <a:srgbClr val="F2EF12"/>
                </a:solidFill>
                <a:latin typeface="Open Sans"/>
                <a:ea typeface="Open Sans"/>
                <a:cs typeface="Open Sans"/>
                <a:sym typeface="Open Sans"/>
              </a:rPr>
              <a:t>            "stateStr" : "</a:t>
            </a:r>
            <a:r>
              <a:rPr lang="en-US" sz="1700" b="1">
                <a:solidFill>
                  <a:srgbClr val="00ED64"/>
                </a:solidFill>
                <a:latin typeface="Open Sans Bold"/>
                <a:ea typeface="Open Sans Bold"/>
                <a:cs typeface="Open Sans Bold"/>
                <a:sym typeface="Open Sans Bold"/>
              </a:rPr>
              <a:t>PRIMARY</a:t>
            </a:r>
            <a:r>
              <a:rPr lang="en-US" sz="1700">
                <a:solidFill>
                  <a:srgbClr val="F2EF12"/>
                </a:solidFill>
                <a:latin typeface="Open Sans"/>
                <a:ea typeface="Open Sans"/>
                <a:cs typeface="Open Sans"/>
                <a:sym typeface="Open Sans"/>
              </a:rPr>
              <a:t>",</a:t>
            </a:r>
          </a:p>
          <a:p>
            <a:pPr algn="l">
              <a:lnSpc>
                <a:spcPts val="2381"/>
              </a:lnSpc>
              <a:spcBef>
                <a:spcPct val="0"/>
              </a:spcBef>
            </a:pPr>
            <a:r>
              <a:rPr lang="en-US" sz="1700">
                <a:solidFill>
                  <a:srgbClr val="F2EF12"/>
                </a:solidFill>
                <a:latin typeface="Open Sans"/>
                <a:ea typeface="Open Sans"/>
                <a:cs typeface="Open Sans"/>
                <a:sym typeface="Open Sans"/>
              </a:rPr>
              <a:t>            "uptime" : 3600,</a:t>
            </a:r>
          </a:p>
          <a:p>
            <a:pPr algn="l">
              <a:lnSpc>
                <a:spcPts val="2381"/>
              </a:lnSpc>
              <a:spcBef>
                <a:spcPct val="0"/>
              </a:spcBef>
            </a:pPr>
            <a:r>
              <a:rPr lang="en-US" sz="1700">
                <a:solidFill>
                  <a:srgbClr val="F2EF12"/>
                </a:solidFill>
                <a:latin typeface="Open Sans"/>
                <a:ea typeface="Open Sans"/>
                <a:cs typeface="Open Sans"/>
                <a:sym typeface="Open Sans"/>
              </a:rPr>
              <a:t>            "optime" : {</a:t>
            </a:r>
          </a:p>
          <a:p>
            <a:pPr algn="l">
              <a:lnSpc>
                <a:spcPts val="2381"/>
              </a:lnSpc>
              <a:spcBef>
                <a:spcPct val="0"/>
              </a:spcBef>
            </a:pPr>
            <a:r>
              <a:rPr lang="en-US" sz="1700">
                <a:solidFill>
                  <a:srgbClr val="F2EF12"/>
                </a:solidFill>
                <a:latin typeface="Open Sans"/>
                <a:ea typeface="Open Sans"/>
                <a:cs typeface="Open Sans"/>
                <a:sym typeface="Open Sans"/>
              </a:rPr>
              <a:t>                "ts" : Timestamp(1610000000, 1),</a:t>
            </a:r>
          </a:p>
          <a:p>
            <a:pPr algn="l">
              <a:lnSpc>
                <a:spcPts val="2381"/>
              </a:lnSpc>
              <a:spcBef>
                <a:spcPct val="0"/>
              </a:spcBef>
            </a:pPr>
            <a:r>
              <a:rPr lang="en-US" sz="1700">
                <a:solidFill>
                  <a:srgbClr val="F2EF12"/>
                </a:solidFill>
                <a:latin typeface="Open Sans"/>
                <a:ea typeface="Open Sans"/>
                <a:cs typeface="Open Sans"/>
                <a:sym typeface="Open Sans"/>
              </a:rPr>
              <a:t>                "t" : NumberLong(1)</a:t>
            </a:r>
          </a:p>
          <a:p>
            <a:pPr algn="l">
              <a:lnSpc>
                <a:spcPts val="2381"/>
              </a:lnSpc>
              <a:spcBef>
                <a:spcPct val="0"/>
              </a:spcBef>
            </a:pPr>
            <a:r>
              <a:rPr lang="en-US" sz="1700">
                <a:solidFill>
                  <a:srgbClr val="F2EF12"/>
                </a:solidFill>
                <a:latin typeface="Open Sans"/>
                <a:ea typeface="Open Sans"/>
                <a:cs typeface="Open Sans"/>
                <a:sym typeface="Open Sans"/>
              </a:rPr>
              <a:t>            },</a:t>
            </a:r>
          </a:p>
          <a:p>
            <a:pPr algn="l">
              <a:lnSpc>
                <a:spcPts val="2381"/>
              </a:lnSpc>
              <a:spcBef>
                <a:spcPct val="0"/>
              </a:spcBef>
            </a:pPr>
            <a:r>
              <a:rPr lang="en-US" sz="1700">
                <a:solidFill>
                  <a:srgbClr val="F2EF12"/>
                </a:solidFill>
                <a:latin typeface="Open Sans"/>
                <a:ea typeface="Open Sans"/>
                <a:cs typeface="Open Sans"/>
                <a:sym typeface="Open Sans"/>
              </a:rPr>
              <a:t>            "optimeDate" : ISODate("2025-04-17T15:00:00Z"),</a:t>
            </a:r>
          </a:p>
          <a:p>
            <a:pPr algn="l">
              <a:lnSpc>
                <a:spcPts val="2381"/>
              </a:lnSpc>
              <a:spcBef>
                <a:spcPct val="0"/>
              </a:spcBef>
            </a:pPr>
            <a:r>
              <a:rPr lang="en-US" sz="1700">
                <a:solidFill>
                  <a:srgbClr val="F2EF12"/>
                </a:solidFill>
                <a:latin typeface="Open Sans"/>
                <a:ea typeface="Open Sans"/>
                <a:cs typeface="Open Sans"/>
                <a:sym typeface="Open Sans"/>
              </a:rPr>
              <a:t>            "lastHeartbeat" : ISODate("2025-04-17T15:00:00Z"),</a:t>
            </a:r>
          </a:p>
          <a:p>
            <a:pPr algn="l">
              <a:lnSpc>
                <a:spcPts val="2381"/>
              </a:lnSpc>
              <a:spcBef>
                <a:spcPct val="0"/>
              </a:spcBef>
            </a:pPr>
            <a:r>
              <a:rPr lang="en-US" sz="1700">
                <a:solidFill>
                  <a:srgbClr val="F2EF12"/>
                </a:solidFill>
                <a:latin typeface="Open Sans"/>
                <a:ea typeface="Open Sans"/>
                <a:cs typeface="Open Sans"/>
                <a:sym typeface="Open Sans"/>
              </a:rPr>
              <a:t>            "lastHeartbeatRecv" : ISODate("2025-04-17T15:00:00Z"),</a:t>
            </a:r>
          </a:p>
          <a:p>
            <a:pPr algn="l">
              <a:lnSpc>
                <a:spcPts val="2381"/>
              </a:lnSpc>
              <a:spcBef>
                <a:spcPct val="0"/>
              </a:spcBef>
            </a:pPr>
            <a:r>
              <a:rPr lang="en-US" sz="1700">
                <a:solidFill>
                  <a:srgbClr val="F2EF12"/>
                </a:solidFill>
                <a:latin typeface="Open Sans"/>
                <a:ea typeface="Open Sans"/>
                <a:cs typeface="Open Sans"/>
                <a:sym typeface="Open Sans"/>
              </a:rPr>
              <a:t>            "pingMs" : NumberLong(0),</a:t>
            </a:r>
          </a:p>
          <a:p>
            <a:pPr algn="l">
              <a:lnSpc>
                <a:spcPts val="2381"/>
              </a:lnSpc>
              <a:spcBef>
                <a:spcPct val="0"/>
              </a:spcBef>
            </a:pPr>
            <a:r>
              <a:rPr lang="en-US" sz="1700">
                <a:solidFill>
                  <a:srgbClr val="F2EF12"/>
                </a:solidFill>
                <a:latin typeface="Open Sans"/>
                <a:ea typeface="Open Sans"/>
                <a:cs typeface="Open Sans"/>
                <a:sym typeface="Open Sans"/>
              </a:rPr>
              <a:t>            "syncingTo" : "",</a:t>
            </a:r>
          </a:p>
          <a:p>
            <a:pPr algn="l">
              <a:lnSpc>
                <a:spcPts val="2381"/>
              </a:lnSpc>
              <a:spcBef>
                <a:spcPct val="0"/>
              </a:spcBef>
            </a:pPr>
            <a:r>
              <a:rPr lang="en-US" sz="1700">
                <a:solidFill>
                  <a:srgbClr val="F2EF12"/>
                </a:solidFill>
                <a:latin typeface="Open Sans"/>
                <a:ea typeface="Open Sans"/>
                <a:cs typeface="Open Sans"/>
                <a:sym typeface="Open Sans"/>
              </a:rPr>
              <a:t>            "configVersion" : 1</a:t>
            </a:r>
          </a:p>
          <a:p>
            <a:pPr algn="l">
              <a:lnSpc>
                <a:spcPts val="2381"/>
              </a:lnSpc>
              <a:spcBef>
                <a:spcPct val="0"/>
              </a:spcBef>
            </a:pPr>
            <a:r>
              <a:rPr lang="en-US" sz="1700">
                <a:solidFill>
                  <a:srgbClr val="F2EF12"/>
                </a:solidFill>
                <a:latin typeface="Open Sans"/>
                <a:ea typeface="Open Sans"/>
                <a:cs typeface="Open Sans"/>
                <a:sym typeface="Open Sans"/>
              </a:rPr>
              <a:t>        },</a:t>
            </a:r>
          </a:p>
        </p:txBody>
      </p:sp>
      <p:sp>
        <p:nvSpPr>
          <p:cNvPr id="4" name="TextBox 4"/>
          <p:cNvSpPr txBox="1"/>
          <p:nvPr/>
        </p:nvSpPr>
        <p:spPr>
          <a:xfrm>
            <a:off x="6525352" y="572234"/>
            <a:ext cx="6340488" cy="8823785"/>
          </a:xfrm>
          <a:prstGeom prst="rect">
            <a:avLst/>
          </a:prstGeom>
        </p:spPr>
        <p:txBody>
          <a:bodyPr lIns="0" tIns="0" rIns="0" bIns="0" rtlCol="0" anchor="t">
            <a:spAutoFit/>
          </a:bodyPr>
          <a:lstStyle/>
          <a:p>
            <a:pPr algn="l">
              <a:lnSpc>
                <a:spcPts val="2424"/>
              </a:lnSpc>
            </a:pPr>
            <a:r>
              <a:rPr lang="en-US" sz="1731">
                <a:solidFill>
                  <a:srgbClr val="F2EF12"/>
                </a:solidFill>
                <a:latin typeface="Open Sans"/>
                <a:ea typeface="Open Sans"/>
                <a:cs typeface="Open Sans"/>
                <a:sym typeface="Open Sans"/>
              </a:rPr>
              <a:t> {</a:t>
            </a:r>
          </a:p>
          <a:p>
            <a:pPr algn="l">
              <a:lnSpc>
                <a:spcPts val="2424"/>
              </a:lnSpc>
            </a:pPr>
            <a:r>
              <a:rPr lang="en-US" sz="1731">
                <a:solidFill>
                  <a:srgbClr val="F2EF12"/>
                </a:solidFill>
                <a:latin typeface="Open Sans"/>
                <a:ea typeface="Open Sans"/>
                <a:cs typeface="Open Sans"/>
                <a:sym typeface="Open Sans"/>
              </a:rPr>
              <a:t> "_id" : 1,</a:t>
            </a:r>
          </a:p>
          <a:p>
            <a:pPr algn="l">
              <a:lnSpc>
                <a:spcPts val="2424"/>
              </a:lnSpc>
            </a:pPr>
            <a:r>
              <a:rPr lang="en-US" sz="1731">
                <a:solidFill>
                  <a:srgbClr val="F2EF12"/>
                </a:solidFill>
                <a:latin typeface="Open Sans"/>
                <a:ea typeface="Open Sans"/>
                <a:cs typeface="Open Sans"/>
                <a:sym typeface="Open Sans"/>
              </a:rPr>
              <a:t> "name" : "localhost:</a:t>
            </a:r>
            <a:r>
              <a:rPr lang="en-US" sz="1731">
                <a:solidFill>
                  <a:srgbClr val="00ED64"/>
                </a:solidFill>
                <a:latin typeface="Open Sans"/>
                <a:ea typeface="Open Sans"/>
                <a:cs typeface="Open Sans"/>
                <a:sym typeface="Open Sans"/>
              </a:rPr>
              <a:t>27018</a:t>
            </a:r>
            <a:r>
              <a:rPr lang="en-US" sz="1731">
                <a:solidFill>
                  <a:srgbClr val="F2EF12"/>
                </a:solidFill>
                <a:latin typeface="Open Sans"/>
                <a:ea typeface="Open Sans"/>
                <a:cs typeface="Open Sans"/>
                <a:sym typeface="Open Sans"/>
              </a:rPr>
              <a:t>",</a:t>
            </a:r>
          </a:p>
          <a:p>
            <a:pPr algn="l">
              <a:lnSpc>
                <a:spcPts val="2424"/>
              </a:lnSpc>
            </a:pPr>
            <a:r>
              <a:rPr lang="en-US" sz="1731">
                <a:solidFill>
                  <a:srgbClr val="F2EF12"/>
                </a:solidFill>
                <a:latin typeface="Open Sans"/>
                <a:ea typeface="Open Sans"/>
                <a:cs typeface="Open Sans"/>
                <a:sym typeface="Open Sans"/>
              </a:rPr>
              <a:t> "health" : 1,</a:t>
            </a:r>
          </a:p>
          <a:p>
            <a:pPr algn="l">
              <a:lnSpc>
                <a:spcPts val="2424"/>
              </a:lnSpc>
            </a:pPr>
            <a:r>
              <a:rPr lang="en-US" sz="1731">
                <a:solidFill>
                  <a:srgbClr val="F2EF12"/>
                </a:solidFill>
                <a:latin typeface="Open Sans"/>
                <a:ea typeface="Open Sans"/>
                <a:cs typeface="Open Sans"/>
                <a:sym typeface="Open Sans"/>
              </a:rPr>
              <a:t> "state" : 2,</a:t>
            </a:r>
          </a:p>
          <a:p>
            <a:pPr algn="l">
              <a:lnSpc>
                <a:spcPts val="2424"/>
              </a:lnSpc>
            </a:pPr>
            <a:r>
              <a:rPr lang="en-US" sz="1731">
                <a:solidFill>
                  <a:srgbClr val="F2EF12"/>
                </a:solidFill>
                <a:latin typeface="Open Sans"/>
                <a:ea typeface="Open Sans"/>
                <a:cs typeface="Open Sans"/>
                <a:sym typeface="Open Sans"/>
              </a:rPr>
              <a:t> "stateStr" : "</a:t>
            </a:r>
            <a:r>
              <a:rPr lang="en-US" sz="1731" b="1">
                <a:solidFill>
                  <a:srgbClr val="00ED64"/>
                </a:solidFill>
                <a:latin typeface="Open Sans Bold"/>
                <a:ea typeface="Open Sans Bold"/>
                <a:cs typeface="Open Sans Bold"/>
                <a:sym typeface="Open Sans Bold"/>
              </a:rPr>
              <a:t>SECONDARY</a:t>
            </a:r>
            <a:r>
              <a:rPr lang="en-US" sz="1731">
                <a:solidFill>
                  <a:srgbClr val="F2EF12"/>
                </a:solidFill>
                <a:latin typeface="Open Sans"/>
                <a:ea typeface="Open Sans"/>
                <a:cs typeface="Open Sans"/>
                <a:sym typeface="Open Sans"/>
              </a:rPr>
              <a:t>",</a:t>
            </a:r>
          </a:p>
          <a:p>
            <a:pPr algn="l">
              <a:lnSpc>
                <a:spcPts val="2424"/>
              </a:lnSpc>
            </a:pPr>
            <a:r>
              <a:rPr lang="en-US" sz="1731">
                <a:solidFill>
                  <a:srgbClr val="F2EF12"/>
                </a:solidFill>
                <a:latin typeface="Open Sans"/>
                <a:ea typeface="Open Sans"/>
                <a:cs typeface="Open Sans"/>
                <a:sym typeface="Open Sans"/>
              </a:rPr>
              <a:t> "uptime" : 3600,</a:t>
            </a:r>
          </a:p>
          <a:p>
            <a:pPr algn="l">
              <a:lnSpc>
                <a:spcPts val="2424"/>
              </a:lnSpc>
            </a:pPr>
            <a:r>
              <a:rPr lang="en-US" sz="1731">
                <a:solidFill>
                  <a:srgbClr val="F2EF12"/>
                </a:solidFill>
                <a:latin typeface="Open Sans"/>
                <a:ea typeface="Open Sans"/>
                <a:cs typeface="Open Sans"/>
                <a:sym typeface="Open Sans"/>
              </a:rPr>
              <a:t> "optime" : {</a:t>
            </a:r>
          </a:p>
          <a:p>
            <a:pPr algn="l">
              <a:lnSpc>
                <a:spcPts val="2424"/>
              </a:lnSpc>
            </a:pPr>
            <a:r>
              <a:rPr lang="en-US" sz="1731">
                <a:solidFill>
                  <a:srgbClr val="F2EF12"/>
                </a:solidFill>
                <a:latin typeface="Open Sans"/>
                <a:ea typeface="Open Sans"/>
                <a:cs typeface="Open Sans"/>
                <a:sym typeface="Open Sans"/>
              </a:rPr>
              <a:t> "ts" : Timestamp(1610000000, 1),</a:t>
            </a:r>
          </a:p>
          <a:p>
            <a:pPr algn="l">
              <a:lnSpc>
                <a:spcPts val="2424"/>
              </a:lnSpc>
              <a:spcBef>
                <a:spcPct val="0"/>
              </a:spcBef>
            </a:pPr>
            <a:r>
              <a:rPr lang="en-US" sz="1731">
                <a:solidFill>
                  <a:srgbClr val="F2EF12"/>
                </a:solidFill>
                <a:latin typeface="Open Sans"/>
                <a:ea typeface="Open Sans"/>
                <a:cs typeface="Open Sans"/>
                <a:sym typeface="Open Sans"/>
              </a:rPr>
              <a:t> "t" : NumberLong(1)</a:t>
            </a:r>
          </a:p>
          <a:p>
            <a:pPr algn="l">
              <a:lnSpc>
                <a:spcPts val="2424"/>
              </a:lnSpc>
              <a:spcBef>
                <a:spcPct val="0"/>
              </a:spcBef>
            </a:pPr>
            <a:r>
              <a:rPr lang="en-US" sz="1731">
                <a:solidFill>
                  <a:srgbClr val="F2EF12"/>
                </a:solidFill>
                <a:latin typeface="Open Sans"/>
                <a:ea typeface="Open Sans"/>
                <a:cs typeface="Open Sans"/>
                <a:sym typeface="Open Sans"/>
              </a:rPr>
              <a:t> },</a:t>
            </a:r>
          </a:p>
          <a:p>
            <a:pPr algn="l">
              <a:lnSpc>
                <a:spcPts val="2424"/>
              </a:lnSpc>
              <a:spcBef>
                <a:spcPct val="0"/>
              </a:spcBef>
            </a:pPr>
            <a:r>
              <a:rPr lang="en-US" sz="1731">
                <a:solidFill>
                  <a:srgbClr val="F2EF12"/>
                </a:solidFill>
                <a:latin typeface="Open Sans"/>
                <a:ea typeface="Open Sans"/>
                <a:cs typeface="Open Sans"/>
                <a:sym typeface="Open Sans"/>
              </a:rPr>
              <a:t> "optimeDate" : ISODate("2025-04-17T15:00:00Z"),</a:t>
            </a:r>
          </a:p>
          <a:p>
            <a:pPr algn="l">
              <a:lnSpc>
                <a:spcPts val="2424"/>
              </a:lnSpc>
              <a:spcBef>
                <a:spcPct val="0"/>
              </a:spcBef>
            </a:pPr>
            <a:r>
              <a:rPr lang="en-US" sz="1731">
                <a:solidFill>
                  <a:srgbClr val="F2EF12"/>
                </a:solidFill>
                <a:latin typeface="Open Sans"/>
                <a:ea typeface="Open Sans"/>
                <a:cs typeface="Open Sans"/>
                <a:sym typeface="Open Sans"/>
              </a:rPr>
              <a:t> "lastHeartbeat" : ISODate("2025-04-17T15:00:00Z"),</a:t>
            </a:r>
          </a:p>
          <a:p>
            <a:pPr algn="l">
              <a:lnSpc>
                <a:spcPts val="2424"/>
              </a:lnSpc>
              <a:spcBef>
                <a:spcPct val="0"/>
              </a:spcBef>
            </a:pPr>
            <a:r>
              <a:rPr lang="en-US" sz="1731">
                <a:solidFill>
                  <a:srgbClr val="F2EF12"/>
                </a:solidFill>
                <a:latin typeface="Open Sans"/>
                <a:ea typeface="Open Sans"/>
                <a:cs typeface="Open Sans"/>
                <a:sym typeface="Open Sans"/>
              </a:rPr>
              <a:t> "lastHeartbeatRecv" : ISODate("2025-04-17T15:00:00Z"),</a:t>
            </a:r>
          </a:p>
          <a:p>
            <a:pPr algn="l">
              <a:lnSpc>
                <a:spcPts val="2424"/>
              </a:lnSpc>
              <a:spcBef>
                <a:spcPct val="0"/>
              </a:spcBef>
            </a:pPr>
            <a:r>
              <a:rPr lang="en-US" sz="1731">
                <a:solidFill>
                  <a:srgbClr val="F2EF12"/>
                </a:solidFill>
                <a:latin typeface="Open Sans"/>
                <a:ea typeface="Open Sans"/>
                <a:cs typeface="Open Sans"/>
                <a:sym typeface="Open Sans"/>
              </a:rPr>
              <a:t> "pingMs" : NumberLong(0),</a:t>
            </a:r>
          </a:p>
          <a:p>
            <a:pPr algn="l">
              <a:lnSpc>
                <a:spcPts val="2424"/>
              </a:lnSpc>
              <a:spcBef>
                <a:spcPct val="0"/>
              </a:spcBef>
            </a:pPr>
            <a:r>
              <a:rPr lang="en-US" sz="1731">
                <a:solidFill>
                  <a:srgbClr val="F2EF12"/>
                </a:solidFill>
                <a:latin typeface="Open Sans"/>
                <a:ea typeface="Open Sans"/>
                <a:cs typeface="Open Sans"/>
                <a:sym typeface="Open Sans"/>
              </a:rPr>
              <a:t> </a:t>
            </a:r>
            <a:r>
              <a:rPr lang="en-US" sz="1731" b="1">
                <a:solidFill>
                  <a:srgbClr val="00ED64"/>
                </a:solidFill>
                <a:latin typeface="Open Sans Bold"/>
                <a:ea typeface="Open Sans Bold"/>
                <a:cs typeface="Open Sans Bold"/>
                <a:sym typeface="Open Sans Bold"/>
              </a:rPr>
              <a:t>"syncingTo" : "localhost:27017",</a:t>
            </a:r>
          </a:p>
          <a:p>
            <a:pPr algn="l">
              <a:lnSpc>
                <a:spcPts val="2424"/>
              </a:lnSpc>
              <a:spcBef>
                <a:spcPct val="0"/>
              </a:spcBef>
            </a:pPr>
            <a:r>
              <a:rPr lang="en-US" sz="1731">
                <a:solidFill>
                  <a:srgbClr val="F2EF12"/>
                </a:solidFill>
                <a:latin typeface="Open Sans"/>
                <a:ea typeface="Open Sans"/>
                <a:cs typeface="Open Sans"/>
                <a:sym typeface="Open Sans"/>
              </a:rPr>
              <a:t> "configVersion" : 1</a:t>
            </a:r>
          </a:p>
          <a:p>
            <a:pPr algn="l">
              <a:lnSpc>
                <a:spcPts val="2424"/>
              </a:lnSpc>
              <a:spcBef>
                <a:spcPct val="0"/>
              </a:spcBef>
            </a:pPr>
            <a:r>
              <a:rPr lang="en-US" sz="1731">
                <a:solidFill>
                  <a:srgbClr val="F2EF12"/>
                </a:solidFill>
                <a:latin typeface="Open Sans"/>
                <a:ea typeface="Open Sans"/>
                <a:cs typeface="Open Sans"/>
                <a:sym typeface="Open Sans"/>
              </a:rPr>
              <a:t> },</a:t>
            </a:r>
          </a:p>
          <a:p>
            <a:pPr algn="l">
              <a:lnSpc>
                <a:spcPts val="2424"/>
              </a:lnSpc>
              <a:spcBef>
                <a:spcPct val="0"/>
              </a:spcBef>
            </a:pPr>
            <a:r>
              <a:rPr lang="en-US" sz="1731">
                <a:solidFill>
                  <a:srgbClr val="F2EF12"/>
                </a:solidFill>
                <a:latin typeface="Open Sans"/>
                <a:ea typeface="Open Sans"/>
                <a:cs typeface="Open Sans"/>
                <a:sym typeface="Open Sans"/>
              </a:rPr>
              <a:t> {</a:t>
            </a:r>
          </a:p>
          <a:p>
            <a:pPr algn="l">
              <a:lnSpc>
                <a:spcPts val="2424"/>
              </a:lnSpc>
              <a:spcBef>
                <a:spcPct val="0"/>
              </a:spcBef>
            </a:pPr>
            <a:r>
              <a:rPr lang="en-US" sz="1731">
                <a:solidFill>
                  <a:srgbClr val="F2EF12"/>
                </a:solidFill>
                <a:latin typeface="Open Sans"/>
                <a:ea typeface="Open Sans"/>
                <a:cs typeface="Open Sans"/>
                <a:sym typeface="Open Sans"/>
              </a:rPr>
              <a:t> "_id" : 2,</a:t>
            </a:r>
          </a:p>
          <a:p>
            <a:pPr algn="l">
              <a:lnSpc>
                <a:spcPts val="2424"/>
              </a:lnSpc>
              <a:spcBef>
                <a:spcPct val="0"/>
              </a:spcBef>
            </a:pPr>
            <a:r>
              <a:rPr lang="en-US" sz="1731">
                <a:solidFill>
                  <a:srgbClr val="F2EF12"/>
                </a:solidFill>
                <a:latin typeface="Open Sans"/>
                <a:ea typeface="Open Sans"/>
                <a:cs typeface="Open Sans"/>
                <a:sym typeface="Open Sans"/>
              </a:rPr>
              <a:t> "name" : "localhost:</a:t>
            </a:r>
            <a:r>
              <a:rPr lang="en-US" sz="1731" b="1">
                <a:solidFill>
                  <a:srgbClr val="00ED64"/>
                </a:solidFill>
                <a:latin typeface="Open Sans Bold"/>
                <a:ea typeface="Open Sans Bold"/>
                <a:cs typeface="Open Sans Bold"/>
                <a:sym typeface="Open Sans Bold"/>
              </a:rPr>
              <a:t>27019</a:t>
            </a:r>
            <a:r>
              <a:rPr lang="en-US" sz="1731">
                <a:solidFill>
                  <a:srgbClr val="F2EF12"/>
                </a:solidFill>
                <a:latin typeface="Open Sans"/>
                <a:ea typeface="Open Sans"/>
                <a:cs typeface="Open Sans"/>
                <a:sym typeface="Open Sans"/>
              </a:rPr>
              <a:t>",</a:t>
            </a:r>
          </a:p>
          <a:p>
            <a:pPr algn="l">
              <a:lnSpc>
                <a:spcPts val="2424"/>
              </a:lnSpc>
              <a:spcBef>
                <a:spcPct val="0"/>
              </a:spcBef>
            </a:pPr>
            <a:r>
              <a:rPr lang="en-US" sz="1731">
                <a:solidFill>
                  <a:srgbClr val="F2EF12"/>
                </a:solidFill>
                <a:latin typeface="Open Sans"/>
                <a:ea typeface="Open Sans"/>
                <a:cs typeface="Open Sans"/>
                <a:sym typeface="Open Sans"/>
              </a:rPr>
              <a:t> "health" : 1,</a:t>
            </a:r>
          </a:p>
          <a:p>
            <a:pPr algn="l">
              <a:lnSpc>
                <a:spcPts val="2424"/>
              </a:lnSpc>
              <a:spcBef>
                <a:spcPct val="0"/>
              </a:spcBef>
            </a:pPr>
            <a:r>
              <a:rPr lang="en-US" sz="1731">
                <a:solidFill>
                  <a:srgbClr val="F2EF12"/>
                </a:solidFill>
                <a:latin typeface="Open Sans"/>
                <a:ea typeface="Open Sans"/>
                <a:cs typeface="Open Sans"/>
                <a:sym typeface="Open Sans"/>
              </a:rPr>
              <a:t> "state" : 2,</a:t>
            </a:r>
          </a:p>
          <a:p>
            <a:pPr algn="l">
              <a:lnSpc>
                <a:spcPts val="2424"/>
              </a:lnSpc>
              <a:spcBef>
                <a:spcPct val="0"/>
              </a:spcBef>
            </a:pPr>
            <a:r>
              <a:rPr lang="en-US" sz="1731">
                <a:solidFill>
                  <a:srgbClr val="F2EF12"/>
                </a:solidFill>
                <a:latin typeface="Open Sans"/>
                <a:ea typeface="Open Sans"/>
                <a:cs typeface="Open Sans"/>
                <a:sym typeface="Open Sans"/>
              </a:rPr>
              <a:t> "stateStr" : "</a:t>
            </a:r>
            <a:r>
              <a:rPr lang="en-US" sz="1731" b="1">
                <a:solidFill>
                  <a:srgbClr val="00ED64"/>
                </a:solidFill>
                <a:latin typeface="Open Sans Bold"/>
                <a:ea typeface="Open Sans Bold"/>
                <a:cs typeface="Open Sans Bold"/>
                <a:sym typeface="Open Sans Bold"/>
              </a:rPr>
              <a:t>SECONDARY</a:t>
            </a:r>
            <a:r>
              <a:rPr lang="en-US" sz="1731">
                <a:solidFill>
                  <a:srgbClr val="F2EF12"/>
                </a:solidFill>
                <a:latin typeface="Open Sans"/>
                <a:ea typeface="Open Sans"/>
                <a:cs typeface="Open Sans"/>
                <a:sym typeface="Open Sans"/>
              </a:rPr>
              <a:t>",</a:t>
            </a:r>
          </a:p>
          <a:p>
            <a:pPr algn="l">
              <a:lnSpc>
                <a:spcPts val="2424"/>
              </a:lnSpc>
              <a:spcBef>
                <a:spcPct val="0"/>
              </a:spcBef>
            </a:pPr>
            <a:r>
              <a:rPr lang="en-US" sz="1731">
                <a:solidFill>
                  <a:srgbClr val="F2EF12"/>
                </a:solidFill>
                <a:latin typeface="Open Sans"/>
                <a:ea typeface="Open Sans"/>
                <a:cs typeface="Open Sans"/>
                <a:sym typeface="Open Sans"/>
              </a:rPr>
              <a:t> "uptime" : 3600,</a:t>
            </a:r>
          </a:p>
          <a:p>
            <a:pPr algn="l">
              <a:lnSpc>
                <a:spcPts val="2424"/>
              </a:lnSpc>
              <a:spcBef>
                <a:spcPct val="0"/>
              </a:spcBef>
            </a:pPr>
            <a:r>
              <a:rPr lang="en-US" sz="1731">
                <a:solidFill>
                  <a:srgbClr val="F2EF12"/>
                </a:solidFill>
                <a:latin typeface="Open Sans"/>
                <a:ea typeface="Open Sans"/>
                <a:cs typeface="Open Sans"/>
                <a:sym typeface="Open Sans"/>
              </a:rPr>
              <a:t> "optime" : {</a:t>
            </a:r>
          </a:p>
          <a:p>
            <a:pPr algn="l">
              <a:lnSpc>
                <a:spcPts val="2424"/>
              </a:lnSpc>
              <a:spcBef>
                <a:spcPct val="0"/>
              </a:spcBef>
            </a:pPr>
            <a:r>
              <a:rPr lang="en-US" sz="1731">
                <a:solidFill>
                  <a:srgbClr val="F2EF12"/>
                </a:solidFill>
                <a:latin typeface="Open Sans"/>
                <a:ea typeface="Open Sans"/>
                <a:cs typeface="Open Sans"/>
                <a:sym typeface="Open Sans"/>
              </a:rPr>
              <a:t> "ts" : Timestamp(1610000000, 1),</a:t>
            </a:r>
          </a:p>
          <a:p>
            <a:pPr algn="l">
              <a:lnSpc>
                <a:spcPts val="2424"/>
              </a:lnSpc>
              <a:spcBef>
                <a:spcPct val="0"/>
              </a:spcBef>
            </a:pPr>
            <a:r>
              <a:rPr lang="en-US" sz="1731">
                <a:solidFill>
                  <a:srgbClr val="F2EF12"/>
                </a:solidFill>
                <a:latin typeface="Open Sans"/>
                <a:ea typeface="Open Sans"/>
                <a:cs typeface="Open Sans"/>
                <a:sym typeface="Open Sans"/>
              </a:rPr>
              <a:t> "t" : NumberLong(1)</a:t>
            </a:r>
          </a:p>
          <a:p>
            <a:pPr algn="l">
              <a:lnSpc>
                <a:spcPts val="2424"/>
              </a:lnSpc>
              <a:spcBef>
                <a:spcPct val="0"/>
              </a:spcBef>
            </a:pPr>
            <a:r>
              <a:rPr lang="en-US" sz="1731">
                <a:solidFill>
                  <a:srgbClr val="F2EF12"/>
                </a:solidFill>
                <a:latin typeface="Open Sans"/>
                <a:ea typeface="Open Sans"/>
                <a:cs typeface="Open Sans"/>
                <a:sym typeface="Open Sans"/>
              </a:rPr>
              <a:t> },</a:t>
            </a:r>
          </a:p>
        </p:txBody>
      </p:sp>
      <p:sp>
        <p:nvSpPr>
          <p:cNvPr id="5" name="TextBox 5"/>
          <p:cNvSpPr txBox="1"/>
          <p:nvPr/>
        </p:nvSpPr>
        <p:spPr>
          <a:xfrm>
            <a:off x="12355410" y="572234"/>
            <a:ext cx="6340488" cy="3946985"/>
          </a:xfrm>
          <a:prstGeom prst="rect">
            <a:avLst/>
          </a:prstGeom>
        </p:spPr>
        <p:txBody>
          <a:bodyPr lIns="0" tIns="0" rIns="0" bIns="0" rtlCol="0" anchor="t">
            <a:spAutoFit/>
          </a:bodyPr>
          <a:lstStyle/>
          <a:p>
            <a:pPr algn="l">
              <a:lnSpc>
                <a:spcPts val="2424"/>
              </a:lnSpc>
              <a:spcBef>
                <a:spcPct val="0"/>
              </a:spcBef>
            </a:pPr>
            <a:endParaRPr/>
          </a:p>
          <a:p>
            <a:pPr algn="l">
              <a:lnSpc>
                <a:spcPts val="2424"/>
              </a:lnSpc>
              <a:spcBef>
                <a:spcPct val="0"/>
              </a:spcBef>
            </a:pPr>
            <a:r>
              <a:rPr lang="en-US" sz="1731">
                <a:solidFill>
                  <a:srgbClr val="F2EF12"/>
                </a:solidFill>
                <a:latin typeface="Open Sans"/>
                <a:ea typeface="Open Sans"/>
                <a:cs typeface="Open Sans"/>
                <a:sym typeface="Open Sans"/>
              </a:rPr>
              <a:t> "optimeDate" : ISODate("2025-04-17T15:00:00Z"),</a:t>
            </a:r>
          </a:p>
          <a:p>
            <a:pPr algn="l">
              <a:lnSpc>
                <a:spcPts val="2424"/>
              </a:lnSpc>
              <a:spcBef>
                <a:spcPct val="0"/>
              </a:spcBef>
            </a:pPr>
            <a:r>
              <a:rPr lang="en-US" sz="1731">
                <a:solidFill>
                  <a:srgbClr val="F2EF12"/>
                </a:solidFill>
                <a:latin typeface="Open Sans"/>
                <a:ea typeface="Open Sans"/>
                <a:cs typeface="Open Sans"/>
                <a:sym typeface="Open Sans"/>
              </a:rPr>
              <a:t> "lastHeartbeat" : ISODate("2025-04-17T15:00:00Z"),</a:t>
            </a:r>
          </a:p>
          <a:p>
            <a:pPr algn="l">
              <a:lnSpc>
                <a:spcPts val="2424"/>
              </a:lnSpc>
              <a:spcBef>
                <a:spcPct val="0"/>
              </a:spcBef>
            </a:pPr>
            <a:r>
              <a:rPr lang="en-US" sz="1731">
                <a:solidFill>
                  <a:srgbClr val="F2EF12"/>
                </a:solidFill>
                <a:latin typeface="Open Sans"/>
                <a:ea typeface="Open Sans"/>
                <a:cs typeface="Open Sans"/>
                <a:sym typeface="Open Sans"/>
              </a:rPr>
              <a:t> "lastHeartbeatRecv" : ISODate("2025-04-17T15:00:00Z"),</a:t>
            </a:r>
          </a:p>
          <a:p>
            <a:pPr algn="l">
              <a:lnSpc>
                <a:spcPts val="2424"/>
              </a:lnSpc>
              <a:spcBef>
                <a:spcPct val="0"/>
              </a:spcBef>
            </a:pPr>
            <a:r>
              <a:rPr lang="en-US" sz="1731">
                <a:solidFill>
                  <a:srgbClr val="F2EF12"/>
                </a:solidFill>
                <a:latin typeface="Open Sans"/>
                <a:ea typeface="Open Sans"/>
                <a:cs typeface="Open Sans"/>
                <a:sym typeface="Open Sans"/>
              </a:rPr>
              <a:t> "pingMs" : NumberLong(0),</a:t>
            </a:r>
          </a:p>
          <a:p>
            <a:pPr algn="l">
              <a:lnSpc>
                <a:spcPts val="2424"/>
              </a:lnSpc>
              <a:spcBef>
                <a:spcPct val="0"/>
              </a:spcBef>
            </a:pPr>
            <a:r>
              <a:rPr lang="en-US" sz="1731" b="1">
                <a:solidFill>
                  <a:srgbClr val="00ED64"/>
                </a:solidFill>
                <a:latin typeface="Open Sans Bold"/>
                <a:ea typeface="Open Sans Bold"/>
                <a:cs typeface="Open Sans Bold"/>
                <a:sym typeface="Open Sans Bold"/>
              </a:rPr>
              <a:t> "syncingTo" : "localhost:27017",</a:t>
            </a:r>
          </a:p>
          <a:p>
            <a:pPr algn="l">
              <a:lnSpc>
                <a:spcPts val="2424"/>
              </a:lnSpc>
              <a:spcBef>
                <a:spcPct val="0"/>
              </a:spcBef>
            </a:pPr>
            <a:r>
              <a:rPr lang="en-US" sz="1731">
                <a:solidFill>
                  <a:srgbClr val="F2EF12"/>
                </a:solidFill>
                <a:latin typeface="Open Sans"/>
                <a:ea typeface="Open Sans"/>
                <a:cs typeface="Open Sans"/>
                <a:sym typeface="Open Sans"/>
              </a:rPr>
              <a:t> "configVersion" : 1</a:t>
            </a:r>
          </a:p>
          <a:p>
            <a:pPr algn="l">
              <a:lnSpc>
                <a:spcPts val="2424"/>
              </a:lnSpc>
              <a:spcBef>
                <a:spcPct val="0"/>
              </a:spcBef>
            </a:pPr>
            <a:r>
              <a:rPr lang="en-US" sz="1731">
                <a:solidFill>
                  <a:srgbClr val="F2EF12"/>
                </a:solidFill>
                <a:latin typeface="Open Sans"/>
                <a:ea typeface="Open Sans"/>
                <a:cs typeface="Open Sans"/>
                <a:sym typeface="Open Sans"/>
              </a:rPr>
              <a:t> }</a:t>
            </a:r>
          </a:p>
          <a:p>
            <a:pPr algn="l">
              <a:lnSpc>
                <a:spcPts val="2424"/>
              </a:lnSpc>
              <a:spcBef>
                <a:spcPct val="0"/>
              </a:spcBef>
            </a:pPr>
            <a:r>
              <a:rPr lang="en-US" sz="1731">
                <a:solidFill>
                  <a:srgbClr val="F2EF12"/>
                </a:solidFill>
                <a:latin typeface="Open Sans"/>
                <a:ea typeface="Open Sans"/>
                <a:cs typeface="Open Sans"/>
                <a:sym typeface="Open Sans"/>
              </a:rPr>
              <a:t> ],</a:t>
            </a:r>
          </a:p>
          <a:p>
            <a:pPr algn="l">
              <a:lnSpc>
                <a:spcPts val="2424"/>
              </a:lnSpc>
              <a:spcBef>
                <a:spcPct val="0"/>
              </a:spcBef>
            </a:pPr>
            <a:r>
              <a:rPr lang="en-US" sz="1731">
                <a:solidFill>
                  <a:srgbClr val="F2EF12"/>
                </a:solidFill>
                <a:latin typeface="Open Sans"/>
                <a:ea typeface="Open Sans"/>
                <a:cs typeface="Open Sans"/>
                <a:sym typeface="Open Sans"/>
              </a:rPr>
              <a:t> "ok" : 1</a:t>
            </a:r>
          </a:p>
          <a:p>
            <a:pPr algn="l">
              <a:lnSpc>
                <a:spcPts val="2424"/>
              </a:lnSpc>
              <a:spcBef>
                <a:spcPct val="0"/>
              </a:spcBef>
            </a:pPr>
            <a:r>
              <a:rPr lang="en-US" sz="1731">
                <a:solidFill>
                  <a:srgbClr val="F2EF12"/>
                </a:solidFill>
                <a:latin typeface="Open Sans"/>
                <a:ea typeface="Open Sans"/>
                <a:cs typeface="Open Sans"/>
                <a:sym typeface="Open Sans"/>
              </a:rPr>
              <a:t>}</a:t>
            </a:r>
          </a:p>
          <a:p>
            <a:pPr algn="l">
              <a:lnSpc>
                <a:spcPts val="2424"/>
              </a:lnSpc>
              <a:spcBef>
                <a:spcPct val="0"/>
              </a:spcBef>
            </a:pPr>
            <a:endParaRPr lang="en-US" sz="1731">
              <a:solidFill>
                <a:srgbClr val="F2EF12"/>
              </a:solidFill>
              <a:latin typeface="Open Sans"/>
              <a:ea typeface="Open Sans"/>
              <a:cs typeface="Open Sans"/>
              <a:sym typeface="Open Sans"/>
            </a:endParaRPr>
          </a:p>
          <a:p>
            <a:pPr algn="l">
              <a:lnSpc>
                <a:spcPts val="2424"/>
              </a:lnSpc>
              <a:spcBef>
                <a:spcPct val="0"/>
              </a:spcBef>
            </a:pPr>
            <a:endParaRPr lang="en-US" sz="1731">
              <a:solidFill>
                <a:srgbClr val="F2EF12"/>
              </a:solidFill>
              <a:latin typeface="Open Sans"/>
              <a:ea typeface="Open Sans"/>
              <a:cs typeface="Open Sans"/>
              <a:sym typeface="Open Sans"/>
            </a:endParaRPr>
          </a:p>
        </p:txBody>
      </p:sp>
    </p:spTree>
  </p:cSld>
  <p:clrMapOvr>
    <a:masterClrMapping/>
  </p:clrMapOvr>
  <p:transition spd="med">
    <p:pull/>
  </p:transition>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Freeform 2"/>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TextBox 3"/>
          <p:cNvSpPr txBox="1"/>
          <p:nvPr/>
        </p:nvSpPr>
        <p:spPr>
          <a:xfrm>
            <a:off x="13302459" y="759970"/>
            <a:ext cx="3568950" cy="2047875"/>
          </a:xfrm>
          <a:prstGeom prst="rect">
            <a:avLst/>
          </a:prstGeom>
        </p:spPr>
        <p:txBody>
          <a:bodyPr lIns="0" tIns="0" rIns="0" bIns="0" rtlCol="0" anchor="t">
            <a:spAutoFit/>
          </a:bodyPr>
          <a:lstStyle/>
          <a:p>
            <a:pPr algn="r">
              <a:lnSpc>
                <a:spcPts val="14399"/>
              </a:lnSpc>
            </a:pPr>
            <a:r>
              <a:rPr lang="en-US" sz="11999" b="1">
                <a:solidFill>
                  <a:srgbClr val="FFFFFF"/>
                </a:solidFill>
                <a:latin typeface="Tajawal Bold"/>
                <a:ea typeface="Tajawal Bold"/>
                <a:cs typeface="Tajawal Bold"/>
                <a:sym typeface="Tajawal Bold"/>
              </a:rPr>
              <a:t>08</a:t>
            </a:r>
          </a:p>
        </p:txBody>
      </p:sp>
      <p:sp>
        <p:nvSpPr>
          <p:cNvPr id="4" name="TextBox 4"/>
          <p:cNvSpPr txBox="1"/>
          <p:nvPr/>
        </p:nvSpPr>
        <p:spPr>
          <a:xfrm>
            <a:off x="8598083" y="2686834"/>
            <a:ext cx="8273326" cy="4733925"/>
          </a:xfrm>
          <a:prstGeom prst="rect">
            <a:avLst/>
          </a:prstGeom>
        </p:spPr>
        <p:txBody>
          <a:bodyPr lIns="0" tIns="0" rIns="0" bIns="0" rtlCol="0" anchor="t">
            <a:spAutoFit/>
          </a:bodyPr>
          <a:lstStyle/>
          <a:p>
            <a:pPr algn="r">
              <a:lnSpc>
                <a:spcPts val="11999"/>
              </a:lnSpc>
            </a:pPr>
            <a:r>
              <a:rPr lang="en-US" sz="9999" b="1">
                <a:solidFill>
                  <a:srgbClr val="FFFFFF"/>
                </a:solidFill>
                <a:latin typeface="Tajawal Bold Bold"/>
                <a:ea typeface="Tajawal Bold Bold"/>
                <a:cs typeface="Tajawal Bold Bold"/>
                <a:sym typeface="Tajawal Bold Bold"/>
              </a:rPr>
              <a:t>CONCLUSION ET ATELIER</a:t>
            </a:r>
          </a:p>
          <a:p>
            <a:pPr algn="r">
              <a:lnSpc>
                <a:spcPts val="11999"/>
              </a:lnSpc>
            </a:pPr>
            <a:endParaRPr lang="en-US" sz="9999" b="1">
              <a:solidFill>
                <a:srgbClr val="FFFFFF"/>
              </a:solidFill>
              <a:latin typeface="Tajawal Bold Bold"/>
              <a:ea typeface="Tajawal Bold Bold"/>
              <a:cs typeface="Tajawal Bold Bold"/>
              <a:sym typeface="Tajawal Bold Bold"/>
            </a:endParaRPr>
          </a:p>
        </p:txBody>
      </p:sp>
      <p:sp>
        <p:nvSpPr>
          <p:cNvPr id="5" name="Freeform 5"/>
          <p:cNvSpPr/>
          <p:nvPr/>
        </p:nvSpPr>
        <p:spPr>
          <a:xfrm>
            <a:off x="16430166" y="0"/>
            <a:ext cx="2025365" cy="2025365"/>
          </a:xfrm>
          <a:custGeom>
            <a:avLst/>
            <a:gdLst/>
            <a:ahLst/>
            <a:cxnLst/>
            <a:rect l="l" t="t" r="r" b="b"/>
            <a:pathLst>
              <a:path w="2025365" h="2025365">
                <a:moveTo>
                  <a:pt x="0" y="0"/>
                </a:moveTo>
                <a:lnTo>
                  <a:pt x="2025365" y="0"/>
                </a:lnTo>
                <a:lnTo>
                  <a:pt x="2025365" y="2025365"/>
                </a:lnTo>
                <a:lnTo>
                  <a:pt x="0" y="2025365"/>
                </a:lnTo>
                <a:lnTo>
                  <a:pt x="0" y="0"/>
                </a:lnTo>
                <a:close/>
              </a:path>
            </a:pathLst>
          </a:custGeom>
          <a:blipFill>
            <a:blip r:embed="rId4"/>
            <a:stretch>
              <a:fillRect/>
            </a:stretch>
          </a:blipFill>
        </p:spPr>
        <p:txBody>
          <a:bodyPr/>
          <a:lstStyle/>
          <a:p>
            <a:endParaRPr lang="fr-FR"/>
          </a:p>
        </p:txBody>
      </p:sp>
      <p:grpSp>
        <p:nvGrpSpPr>
          <p:cNvPr id="6" name="Group 6"/>
          <p:cNvGrpSpPr/>
          <p:nvPr/>
        </p:nvGrpSpPr>
        <p:grpSpPr>
          <a:xfrm>
            <a:off x="14296094" y="7420759"/>
            <a:ext cx="6383425" cy="5528076"/>
            <a:chOff x="0" y="0"/>
            <a:chExt cx="3619627" cy="3134614"/>
          </a:xfrm>
        </p:grpSpPr>
        <p:sp>
          <p:nvSpPr>
            <p:cNvPr id="7" name="Freeform 7"/>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2E3D7C"/>
            </a:solidFill>
          </p:spPr>
          <p:txBody>
            <a:bodyPr/>
            <a:lstStyle/>
            <a:p>
              <a:endParaRPr lang="fr-FR"/>
            </a:p>
          </p:txBody>
        </p:sp>
      </p:grpSp>
      <p:grpSp>
        <p:nvGrpSpPr>
          <p:cNvPr id="8" name="Group 8"/>
          <p:cNvGrpSpPr/>
          <p:nvPr/>
        </p:nvGrpSpPr>
        <p:grpSpPr>
          <a:xfrm>
            <a:off x="12052404" y="7420759"/>
            <a:ext cx="3034530" cy="2627917"/>
            <a:chOff x="0" y="0"/>
            <a:chExt cx="3619627" cy="3134614"/>
          </a:xfrm>
        </p:grpSpPr>
        <p:sp>
          <p:nvSpPr>
            <p:cNvPr id="9" name="Freeform 9"/>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F4F4F4"/>
            </a:solidFill>
          </p:spPr>
          <p:txBody>
            <a:bodyPr/>
            <a:lstStyle/>
            <a:p>
              <a:endParaRPr lang="fr-FR"/>
            </a:p>
          </p:txBody>
        </p:sp>
      </p:grpSp>
      <p:grpSp>
        <p:nvGrpSpPr>
          <p:cNvPr id="10" name="Group 10"/>
          <p:cNvGrpSpPr/>
          <p:nvPr/>
        </p:nvGrpSpPr>
        <p:grpSpPr>
          <a:xfrm>
            <a:off x="10601762" y="9121351"/>
            <a:ext cx="2141618" cy="1854652"/>
            <a:chOff x="0" y="0"/>
            <a:chExt cx="3619627" cy="3134614"/>
          </a:xfrm>
        </p:grpSpPr>
        <p:sp>
          <p:nvSpPr>
            <p:cNvPr id="11" name="Freeform 11"/>
            <p:cNvSpPr/>
            <p:nvPr/>
          </p:nvSpPr>
          <p:spPr>
            <a:xfrm flipH="1">
              <a:off x="0" y="0"/>
              <a:ext cx="3619627" cy="3134614"/>
            </a:xfrm>
            <a:custGeom>
              <a:avLst/>
              <a:gdLst/>
              <a:ahLst/>
              <a:cxnLst/>
              <a:rect l="l" t="t" r="r" b="b"/>
              <a:pathLst>
                <a:path w="3619627" h="3134614">
                  <a:moveTo>
                    <a:pt x="0" y="1567307"/>
                  </a:moveTo>
                  <a:lnTo>
                    <a:pt x="904875" y="3134614"/>
                  </a:lnTo>
                  <a:lnTo>
                    <a:pt x="2714752" y="3134614"/>
                  </a:lnTo>
                  <a:lnTo>
                    <a:pt x="3619627" y="1567307"/>
                  </a:lnTo>
                  <a:lnTo>
                    <a:pt x="2714752" y="0"/>
                  </a:lnTo>
                  <a:lnTo>
                    <a:pt x="905002" y="0"/>
                  </a:lnTo>
                  <a:lnTo>
                    <a:pt x="0" y="1567307"/>
                  </a:lnTo>
                  <a:close/>
                </a:path>
              </a:pathLst>
            </a:custGeom>
            <a:solidFill>
              <a:srgbClr val="A4E473"/>
            </a:solidFill>
          </p:spPr>
          <p:txBody>
            <a:bodyPr/>
            <a:lstStyle/>
            <a:p>
              <a:endParaRPr lang="fr-FR"/>
            </a:p>
          </p:txBody>
        </p:sp>
      </p:grpSp>
      <p:sp>
        <p:nvSpPr>
          <p:cNvPr id="12" name="TextBox 1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94</a:t>
            </a:r>
          </a:p>
        </p:txBody>
      </p:sp>
    </p:spTree>
  </p:cSld>
  <p:clrMapOvr>
    <a:masterClrMapping/>
  </p:clrMapOvr>
  <p:transition spd="med">
    <p:pull/>
  </p:transition>
</p:sld>
</file>

<file path=ppt/slides/slide95.xml><?xml version="1.0" encoding="utf-8"?>
<p:sld xmlns:a="http://schemas.openxmlformats.org/drawingml/2006/main" xmlns:r="http://schemas.openxmlformats.org/officeDocument/2006/relationships" xmlns:p="http://schemas.openxmlformats.org/presentationml/2006/main">
  <p:cSld>
    <p:bg>
      <p:bgPr>
        <a:solidFill>
          <a:srgbClr val="001F2D"/>
        </a:solidFill>
        <a:effectLst/>
      </p:bgPr>
    </p:bg>
    <p:spTree>
      <p:nvGrpSpPr>
        <p:cNvPr id="1" name=""/>
        <p:cNvGrpSpPr/>
        <p:nvPr/>
      </p:nvGrpSpPr>
      <p:grpSpPr>
        <a:xfrm>
          <a:off x="0" y="0"/>
          <a:ext cx="0" cy="0"/>
          <a:chOff x="0" y="0"/>
          <a:chExt cx="0" cy="0"/>
        </a:xfrm>
      </p:grpSpPr>
      <p:sp>
        <p:nvSpPr>
          <p:cNvPr id="2" name="TextBox 2"/>
          <p:cNvSpPr txBox="1"/>
          <p:nvPr/>
        </p:nvSpPr>
        <p:spPr>
          <a:xfrm>
            <a:off x="17259300" y="9191625"/>
            <a:ext cx="152400" cy="219075"/>
          </a:xfrm>
          <a:prstGeom prst="rect">
            <a:avLst/>
          </a:prstGeom>
        </p:spPr>
        <p:txBody>
          <a:bodyPr wrap="none" lIns="0" tIns="0" rIns="0" bIns="0" rtlCol="0" anchor="t">
            <a:spAutoFit/>
          </a:bodyPr>
          <a:lstStyle/>
          <a:p>
            <a:pPr algn="ctr">
              <a:lnSpc>
                <a:spcPts val="4759"/>
              </a:lnSpc>
              <a:spcBef>
                <a:spcPct val="0"/>
              </a:spcBef>
            </a:pPr>
            <a:r>
              <a:rPr lang="en-US" sz="3399">
                <a:solidFill>
                  <a:srgbClr val="FCFCFC"/>
                </a:solidFill>
                <a:latin typeface="Open Sans"/>
                <a:ea typeface="Open Sans"/>
                <a:cs typeface="Open Sans"/>
                <a:sym typeface="Open Sans"/>
              </a:rPr>
              <a:t>95</a:t>
            </a:r>
          </a:p>
        </p:txBody>
      </p:sp>
      <p:grpSp>
        <p:nvGrpSpPr>
          <p:cNvPr id="3" name="Group 3"/>
          <p:cNvGrpSpPr/>
          <p:nvPr/>
        </p:nvGrpSpPr>
        <p:grpSpPr>
          <a:xfrm>
            <a:off x="2438384" y="2689571"/>
            <a:ext cx="13716943" cy="5587324"/>
            <a:chOff x="0" y="0"/>
            <a:chExt cx="3950645" cy="1609217"/>
          </a:xfrm>
        </p:grpSpPr>
        <p:sp>
          <p:nvSpPr>
            <p:cNvPr id="4" name="Freeform 4"/>
            <p:cNvSpPr/>
            <p:nvPr/>
          </p:nvSpPr>
          <p:spPr>
            <a:xfrm>
              <a:off x="0" y="0"/>
              <a:ext cx="3950645" cy="1609217"/>
            </a:xfrm>
            <a:custGeom>
              <a:avLst/>
              <a:gdLst/>
              <a:ahLst/>
              <a:cxnLst/>
              <a:rect l="l" t="t" r="r" b="b"/>
              <a:pathLst>
                <a:path w="3950645" h="1609217">
                  <a:moveTo>
                    <a:pt x="28785" y="0"/>
                  </a:moveTo>
                  <a:lnTo>
                    <a:pt x="3921860" y="0"/>
                  </a:lnTo>
                  <a:cubicBezTo>
                    <a:pt x="3929494" y="0"/>
                    <a:pt x="3936816" y="3033"/>
                    <a:pt x="3942214" y="8431"/>
                  </a:cubicBezTo>
                  <a:cubicBezTo>
                    <a:pt x="3947612" y="13829"/>
                    <a:pt x="3950645" y="21151"/>
                    <a:pt x="3950645" y="28785"/>
                  </a:cubicBezTo>
                  <a:lnTo>
                    <a:pt x="3950645" y="1580432"/>
                  </a:lnTo>
                  <a:cubicBezTo>
                    <a:pt x="3950645" y="1588066"/>
                    <a:pt x="3947612" y="1595388"/>
                    <a:pt x="3942214" y="1600786"/>
                  </a:cubicBezTo>
                  <a:cubicBezTo>
                    <a:pt x="3936816" y="1606184"/>
                    <a:pt x="3929494" y="1609217"/>
                    <a:pt x="3921860" y="1609217"/>
                  </a:cubicBezTo>
                  <a:lnTo>
                    <a:pt x="28785" y="1609217"/>
                  </a:lnTo>
                  <a:cubicBezTo>
                    <a:pt x="21151" y="1609217"/>
                    <a:pt x="13829" y="1606184"/>
                    <a:pt x="8431" y="1600786"/>
                  </a:cubicBezTo>
                  <a:cubicBezTo>
                    <a:pt x="3033" y="1595388"/>
                    <a:pt x="0" y="1588066"/>
                    <a:pt x="0" y="1580432"/>
                  </a:cubicBezTo>
                  <a:lnTo>
                    <a:pt x="0" y="28785"/>
                  </a:lnTo>
                  <a:cubicBezTo>
                    <a:pt x="0" y="21151"/>
                    <a:pt x="3033" y="13829"/>
                    <a:pt x="8431" y="8431"/>
                  </a:cubicBezTo>
                  <a:cubicBezTo>
                    <a:pt x="13829" y="3033"/>
                    <a:pt x="21151" y="0"/>
                    <a:pt x="28785" y="0"/>
                  </a:cubicBezTo>
                  <a:close/>
                </a:path>
              </a:pathLst>
            </a:custGeom>
            <a:solidFill>
              <a:srgbClr val="000000">
                <a:alpha val="0"/>
              </a:srgbClr>
            </a:solidFill>
            <a:ln w="38100" cap="rnd">
              <a:solidFill>
                <a:srgbClr val="A4E473"/>
              </a:solidFill>
              <a:prstDash val="solid"/>
              <a:round/>
            </a:ln>
          </p:spPr>
          <p:txBody>
            <a:bodyPr/>
            <a:lstStyle/>
            <a:p>
              <a:endParaRPr lang="fr-FR"/>
            </a:p>
          </p:txBody>
        </p:sp>
        <p:sp>
          <p:nvSpPr>
            <p:cNvPr id="5" name="TextBox 5"/>
            <p:cNvSpPr txBox="1"/>
            <p:nvPr/>
          </p:nvSpPr>
          <p:spPr>
            <a:xfrm>
              <a:off x="0" y="-28575"/>
              <a:ext cx="3950645" cy="1637792"/>
            </a:xfrm>
            <a:prstGeom prst="rect">
              <a:avLst/>
            </a:prstGeom>
          </p:spPr>
          <p:txBody>
            <a:bodyPr lIns="46454" tIns="46454" rIns="46454" bIns="46454" rtlCol="0" anchor="ctr"/>
            <a:lstStyle/>
            <a:p>
              <a:pPr algn="ctr">
                <a:lnSpc>
                  <a:spcPts val="1891"/>
                </a:lnSpc>
              </a:pPr>
              <a:endParaRPr/>
            </a:p>
          </p:txBody>
        </p:sp>
      </p:grpSp>
      <p:sp>
        <p:nvSpPr>
          <p:cNvPr id="6" name="TextBox 6"/>
          <p:cNvSpPr txBox="1"/>
          <p:nvPr/>
        </p:nvSpPr>
        <p:spPr>
          <a:xfrm>
            <a:off x="3157555" y="2992762"/>
            <a:ext cx="12278602" cy="4847591"/>
          </a:xfrm>
          <a:prstGeom prst="rect">
            <a:avLst/>
          </a:prstGeom>
        </p:spPr>
        <p:txBody>
          <a:bodyPr lIns="0" tIns="0" rIns="0" bIns="0" rtlCol="0" anchor="t">
            <a:spAutoFit/>
          </a:bodyPr>
          <a:lstStyle/>
          <a:p>
            <a:pPr algn="just">
              <a:lnSpc>
                <a:spcPts val="4759"/>
              </a:lnSpc>
              <a:spcBef>
                <a:spcPct val="0"/>
              </a:spcBef>
            </a:pPr>
            <a:r>
              <a:rPr lang="en-US" sz="3399">
                <a:solidFill>
                  <a:srgbClr val="FCFCFC"/>
                </a:solidFill>
                <a:latin typeface="Tajawal Bold"/>
                <a:ea typeface="Tajawal Bold"/>
                <a:cs typeface="Tajawal Bold"/>
                <a:sym typeface="Tajawal Bold"/>
              </a:rPr>
              <a:t>La réplication NoSQL, notamment dans MongoDB, garantit disponibilité et tolérance aux pannes grâce aux Replica Sets. Nous avons exploré les types (synchrone/asynchrone), l'architecture (Primaire/Secondaires) et les mécanismes comme l'Oplog. Ces systèmes assurent une bascule automatique lors des pannes. Essentielle pour les applications critiques, la réplication évolue vers des solutions géo-distribuées. Un pilier incontournable pour la gestion moderne des données.</a:t>
            </a:r>
          </a:p>
        </p:txBody>
      </p:sp>
      <p:sp>
        <p:nvSpPr>
          <p:cNvPr id="7" name="Freeform 7"/>
          <p:cNvSpPr/>
          <p:nvPr/>
        </p:nvSpPr>
        <p:spPr>
          <a:xfrm>
            <a:off x="-2852469" y="-1015255"/>
            <a:ext cx="6784350" cy="4007650"/>
          </a:xfrm>
          <a:custGeom>
            <a:avLst/>
            <a:gdLst/>
            <a:ahLst/>
            <a:cxnLst/>
            <a:rect l="l" t="t" r="r" b="b"/>
            <a:pathLst>
              <a:path w="6784350" h="4007650">
                <a:moveTo>
                  <a:pt x="0" y="0"/>
                </a:moveTo>
                <a:lnTo>
                  <a:pt x="6784350" y="0"/>
                </a:lnTo>
                <a:lnTo>
                  <a:pt x="6784350" y="4007650"/>
                </a:lnTo>
                <a:lnTo>
                  <a:pt x="0" y="4007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8" name="Freeform 8"/>
          <p:cNvSpPr/>
          <p:nvPr/>
        </p:nvSpPr>
        <p:spPr>
          <a:xfrm rot="-2462346" flipH="1">
            <a:off x="-254192" y="209106"/>
            <a:ext cx="3200976" cy="3412858"/>
          </a:xfrm>
          <a:custGeom>
            <a:avLst/>
            <a:gdLst/>
            <a:ahLst/>
            <a:cxnLst/>
            <a:rect l="l" t="t" r="r" b="b"/>
            <a:pathLst>
              <a:path w="3200976" h="3412858">
                <a:moveTo>
                  <a:pt x="3200976" y="0"/>
                </a:moveTo>
                <a:lnTo>
                  <a:pt x="0" y="0"/>
                </a:lnTo>
                <a:lnTo>
                  <a:pt x="0" y="3412858"/>
                </a:lnTo>
                <a:lnTo>
                  <a:pt x="3200976" y="3412858"/>
                </a:lnTo>
                <a:lnTo>
                  <a:pt x="3200976" y="0"/>
                </a:lnTo>
                <a:close/>
              </a:path>
            </a:pathLst>
          </a:custGeom>
          <a:blipFill>
            <a:blip r:embed="rId4"/>
            <a:stretch>
              <a:fillRect/>
            </a:stretch>
          </a:blipFill>
        </p:spPr>
        <p:txBody>
          <a:bodyPr/>
          <a:lstStyle/>
          <a:p>
            <a:endParaRPr lang="fr-FR"/>
          </a:p>
        </p:txBody>
      </p:sp>
      <p:sp>
        <p:nvSpPr>
          <p:cNvPr id="9" name="TextBox 9"/>
          <p:cNvSpPr txBox="1"/>
          <p:nvPr/>
        </p:nvSpPr>
        <p:spPr>
          <a:xfrm>
            <a:off x="6925046" y="1220210"/>
            <a:ext cx="4733553" cy="1077218"/>
          </a:xfrm>
          <a:prstGeom prst="rect">
            <a:avLst/>
          </a:prstGeom>
        </p:spPr>
        <p:txBody>
          <a:bodyPr wrap="square" lIns="0" tIns="0" rIns="0" bIns="0" rtlCol="0" anchor="t">
            <a:spAutoFit/>
          </a:bodyPr>
          <a:lstStyle/>
          <a:p>
            <a:pPr algn="ctr">
              <a:lnSpc>
                <a:spcPts val="8400"/>
              </a:lnSpc>
              <a:spcBef>
                <a:spcPct val="0"/>
              </a:spcBef>
            </a:pPr>
            <a:r>
              <a:rPr lang="en-US" sz="6000" dirty="0">
                <a:solidFill>
                  <a:srgbClr val="F5A823"/>
                </a:solidFill>
                <a:latin typeface="Tajawal Bold"/>
                <a:ea typeface="Tajawal Bold"/>
                <a:cs typeface="Tajawal Bold"/>
                <a:sym typeface="Tajawal Bold"/>
              </a:rPr>
              <a:t>CONCLUSION</a:t>
            </a:r>
          </a:p>
        </p:txBody>
      </p:sp>
    </p:spTree>
  </p:cSld>
  <p:clrMapOvr>
    <a:masterClrMapping/>
  </p:clrMapOvr>
  <p:transition spd="med">
    <p:pul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TotalTime>
  <Words>5569</Words>
  <Application>Microsoft Office PowerPoint</Application>
  <PresentationFormat>Custom</PresentationFormat>
  <Paragraphs>861</Paragraphs>
  <Slides>95</Slides>
  <Notes>0</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95</vt:i4>
      </vt:variant>
    </vt:vector>
  </HeadingPairs>
  <TitlesOfParts>
    <vt:vector size="112" baseType="lpstr">
      <vt:lpstr>Poppins Bold</vt:lpstr>
      <vt:lpstr>Arimo Bold</vt:lpstr>
      <vt:lpstr>Josefin Sans Bold</vt:lpstr>
      <vt:lpstr>Open Sans Bold</vt:lpstr>
      <vt:lpstr>Poppins</vt:lpstr>
      <vt:lpstr>Lato Bold</vt:lpstr>
      <vt:lpstr>Arial</vt:lpstr>
      <vt:lpstr>Times New Roman Bold Italics</vt:lpstr>
      <vt:lpstr>Tajawal Bold</vt:lpstr>
      <vt:lpstr>Tajawal Bold Bold</vt:lpstr>
      <vt:lpstr>Tajawal</vt:lpstr>
      <vt:lpstr>Lato</vt:lpstr>
      <vt:lpstr>Josefin Sans</vt:lpstr>
      <vt:lpstr>Calibri</vt:lpstr>
      <vt:lpstr>Times New Roman</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Mongodb Replication</dc:title>
  <cp:lastModifiedBy>khansaa nahhas</cp:lastModifiedBy>
  <cp:revision>7</cp:revision>
  <dcterms:created xsi:type="dcterms:W3CDTF">2006-08-16T00:00:00Z</dcterms:created>
  <dcterms:modified xsi:type="dcterms:W3CDTF">2025-04-19T17:48:04Z</dcterms:modified>
  <dc:identifier>DAGj8YwWcTk</dc:identifier>
</cp:coreProperties>
</file>

<file path=docProps/thumbnail.jpeg>
</file>